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Lst>
  <p:sldSz cy="9144000" cx="16256000"/>
  <p:notesSz cx="6858000" cy="9144000"/>
  <p:embeddedFontLst>
    <p:embeddedFont>
      <p:font typeface="Open Sans ExtraBold"/>
      <p:bold r:id="rId111"/>
      <p:boldItalic r:id="rId112"/>
    </p:embeddedFont>
    <p:embeddedFont>
      <p:font typeface="Cambria Math"/>
      <p:regular r:id="rId113"/>
    </p:embeddedFont>
    <p:embeddedFont>
      <p:font typeface="Open Sans"/>
      <p:regular r:id="rId114"/>
      <p:bold r:id="rId115"/>
      <p:italic r:id="rId116"/>
      <p:boldItalic r:id="rId1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998">
          <p15:clr>
            <a:srgbClr val="A4A3A4"/>
          </p15:clr>
        </p15:guide>
        <p15:guide id="2" pos="5120">
          <p15:clr>
            <a:srgbClr val="A4A3A4"/>
          </p15:clr>
        </p15:guide>
      </p15:sldGuideLst>
    </p:ext>
    <p:ext uri="http://customooxmlschemas.google.com/">
      <go:slidesCustomData xmlns:go="http://customooxmlschemas.google.com/" r:id="rId118" roundtripDataSignature="AMtx7miIe0cy5nWAeXbr4SAcgrHI3z3H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998" orient="horz"/>
        <p:guide pos="512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customschemas.google.com/relationships/presentationmetadata" Target="metadata"/><Relationship Id="rId117" Type="http://schemas.openxmlformats.org/officeDocument/2006/relationships/font" Target="fonts/OpenSans-boldItalic.fntdata"/><Relationship Id="rId116" Type="http://schemas.openxmlformats.org/officeDocument/2006/relationships/font" Target="fonts/OpenSans-italic.fntdata"/><Relationship Id="rId115" Type="http://schemas.openxmlformats.org/officeDocument/2006/relationships/font" Target="fonts/OpenSans-bold.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OpenSans-regular.fntdata"/><Relationship Id="rId18" Type="http://schemas.openxmlformats.org/officeDocument/2006/relationships/slide" Target="slides/slide13.xml"/><Relationship Id="rId113" Type="http://schemas.openxmlformats.org/officeDocument/2006/relationships/font" Target="fonts/CambriaMath-regular.fntdata"/><Relationship Id="rId112" Type="http://schemas.openxmlformats.org/officeDocument/2006/relationships/font" Target="fonts/OpenSansExtraBold-boldItalic.fntdata"/><Relationship Id="rId111" Type="http://schemas.openxmlformats.org/officeDocument/2006/relationships/font" Target="fonts/OpenSansExtraBold-bold.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1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315" name="Google Shape;315;p1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4" name="Shape 2084"/>
        <p:cNvGrpSpPr/>
        <p:nvPr/>
      </p:nvGrpSpPr>
      <p:grpSpPr>
        <a:xfrm>
          <a:off x="0" y="0"/>
          <a:ext cx="0" cy="0"/>
          <a:chOff x="0" y="0"/>
          <a:chExt cx="0" cy="0"/>
        </a:xfrm>
      </p:grpSpPr>
      <p:sp>
        <p:nvSpPr>
          <p:cNvPr id="2085" name="Google Shape;2085;p2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6" name="Google Shape;2086;p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4" name="Shape 2094"/>
        <p:cNvGrpSpPr/>
        <p:nvPr/>
      </p:nvGrpSpPr>
      <p:grpSpPr>
        <a:xfrm>
          <a:off x="0" y="0"/>
          <a:ext cx="0" cy="0"/>
          <a:chOff x="0" y="0"/>
          <a:chExt cx="0" cy="0"/>
        </a:xfrm>
      </p:grpSpPr>
      <p:sp>
        <p:nvSpPr>
          <p:cNvPr id="2095" name="Google Shape;2095;p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6" name="Google Shape;2096;p2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7" name="Google Shape;2097;p2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7" name="Shape 2107"/>
        <p:cNvGrpSpPr/>
        <p:nvPr/>
      </p:nvGrpSpPr>
      <p:grpSpPr>
        <a:xfrm>
          <a:off x="0" y="0"/>
          <a:ext cx="0" cy="0"/>
          <a:chOff x="0" y="0"/>
          <a:chExt cx="0" cy="0"/>
        </a:xfrm>
      </p:grpSpPr>
      <p:sp>
        <p:nvSpPr>
          <p:cNvPr id="2108" name="Google Shape;2108;p2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9" name="Google Shape;2109;p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7" name="Shape 2117"/>
        <p:cNvGrpSpPr/>
        <p:nvPr/>
      </p:nvGrpSpPr>
      <p:grpSpPr>
        <a:xfrm>
          <a:off x="0" y="0"/>
          <a:ext cx="0" cy="0"/>
          <a:chOff x="0" y="0"/>
          <a:chExt cx="0" cy="0"/>
        </a:xfrm>
      </p:grpSpPr>
      <p:sp>
        <p:nvSpPr>
          <p:cNvPr id="2118" name="Google Shape;2118;p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9" name="Google Shape;2119;p2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0" name="Google Shape;2120;p2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0" name="Shape 2130"/>
        <p:cNvGrpSpPr/>
        <p:nvPr/>
      </p:nvGrpSpPr>
      <p:grpSpPr>
        <a:xfrm>
          <a:off x="0" y="0"/>
          <a:ext cx="0" cy="0"/>
          <a:chOff x="0" y="0"/>
          <a:chExt cx="0" cy="0"/>
        </a:xfrm>
      </p:grpSpPr>
      <p:sp>
        <p:nvSpPr>
          <p:cNvPr id="2131" name="Google Shape;2131;p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2" name="Google Shape;2132;p2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3" name="Google Shape;2133;p2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7" name="Shape 2137"/>
        <p:cNvGrpSpPr/>
        <p:nvPr/>
      </p:nvGrpSpPr>
      <p:grpSpPr>
        <a:xfrm>
          <a:off x="0" y="0"/>
          <a:ext cx="0" cy="0"/>
          <a:chOff x="0" y="0"/>
          <a:chExt cx="0" cy="0"/>
        </a:xfrm>
      </p:grpSpPr>
      <p:sp>
        <p:nvSpPr>
          <p:cNvPr id="2138" name="Google Shape;2138;p2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9" name="Google Shape;2139;p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334" name="Google Shape;334;p1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361" name="Google Shape;361;p1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p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1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385" name="Google Shape;385;p1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p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1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396" name="Google Shape;396;p1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1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410" name="Google Shape;410;p1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p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1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458" name="Google Shape;458;p1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468" name="Google Shape;46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482" name="Google Shape;48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p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p1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497" name="Google Shape;497;p1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p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p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09" name="Google Shape;509;p1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p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p1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20" name="Google Shape;520;p1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29" name="Google Shape;52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43" name="Google Shape;54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59" name="Google Shape;55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76" name="Google Shape;5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p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1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587" name="Google Shape;587;p1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p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1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601" name="Google Shape;601;p1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p1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9" name="Google Shape;619;p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p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p1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625" name="Google Shape;625;p1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92" name="Google Shape;192;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p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p1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643" name="Google Shape;643;p1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p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p1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687" name="Google Shape;687;p1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p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p1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717" name="Google Shape;717;p1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p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6" name="Google Shape;726;p1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727" name="Google Shape;727;p1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p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3" name="Google Shape;783;p1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784" name="Google Shape;784;p1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p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5" name="Google Shape;795;p1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796" name="Google Shape;796;p1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p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2" name="Google Shape;852;p1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853" name="Google Shape;853;p1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p1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4" name="Google Shape;864;p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p1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0" name="Google Shape;870;p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p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5" name="Google Shape;875;p1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876" name="Google Shape;876;p1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1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p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p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0" name="Google Shape;900;p1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901" name="Google Shape;901;p1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Google Shape;920;p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1" name="Google Shape;921;p1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922" name="Google Shape;922;p1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p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3" name="Google Shape;933;p1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934" name="Google Shape;934;p1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p1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4" name="Google Shape;944;p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Google Shape;948;p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9" name="Google Shape;949;p2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950" name="Google Shape;950;p2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Google Shape;961;p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p2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963" name="Google Shape;963;p2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p2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3" name="Google Shape;973;p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p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p2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979" name="Google Shape;979;p2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p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1" name="Google Shape;991;p2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992" name="Google Shape;992;p2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p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4" name="Google Shape;1004;p2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005" name="Google Shape;1005;p2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1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211" name="Google Shape;211;p1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Google Shape;1021;p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2" name="Google Shape;1022;p2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023" name="Google Shape;1023;p2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p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5" name="Google Shape;1035;p2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036" name="Google Shape;1036;p2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p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5" name="Google Shape;1055;p2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056" name="Google Shape;1056;p2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p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Google Shape;1069;p2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070" name="Google Shape;1070;p2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p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9" name="Google Shape;1079;p2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080" name="Google Shape;1080;p2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p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1" name="Google Shape;1091;p2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092" name="Google Shape;1092;p2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p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0" name="Google Shape;1120;p2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121" name="Google Shape;1121;p2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p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0" name="Google Shape;1150;p2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151" name="Google Shape;1151;p2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3" name="Shape 1163"/>
        <p:cNvGrpSpPr/>
        <p:nvPr/>
      </p:nvGrpSpPr>
      <p:grpSpPr>
        <a:xfrm>
          <a:off x="0" y="0"/>
          <a:ext cx="0" cy="0"/>
          <a:chOff x="0" y="0"/>
          <a:chExt cx="0" cy="0"/>
        </a:xfrm>
      </p:grpSpPr>
      <p:sp>
        <p:nvSpPr>
          <p:cNvPr id="1164" name="Google Shape;1164;p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5" name="Google Shape;1165;p2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166" name="Google Shape;1166;p2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Google Shape;1181;p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2" name="Google Shape;1182;p2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183" name="Google Shape;1183;p2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p1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p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1" name="Google Shape;1211;p2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212" name="Google Shape;1212;p2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9" name="Shape 1239"/>
        <p:cNvGrpSpPr/>
        <p:nvPr/>
      </p:nvGrpSpPr>
      <p:grpSpPr>
        <a:xfrm>
          <a:off x="0" y="0"/>
          <a:ext cx="0" cy="0"/>
          <a:chOff x="0" y="0"/>
          <a:chExt cx="0" cy="0"/>
        </a:xfrm>
      </p:grpSpPr>
      <p:sp>
        <p:nvSpPr>
          <p:cNvPr id="1240" name="Google Shape;1240;p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1" name="Google Shape;1241;p2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242" name="Google Shape;1242;p2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Google Shape;1272;p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3" name="Google Shape;1273;p2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274" name="Google Shape;1274;p2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5" name="Shape 1315"/>
        <p:cNvGrpSpPr/>
        <p:nvPr/>
      </p:nvGrpSpPr>
      <p:grpSpPr>
        <a:xfrm>
          <a:off x="0" y="0"/>
          <a:ext cx="0" cy="0"/>
          <a:chOff x="0" y="0"/>
          <a:chExt cx="0" cy="0"/>
        </a:xfrm>
      </p:grpSpPr>
      <p:sp>
        <p:nvSpPr>
          <p:cNvPr id="1316" name="Google Shape;1316;p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7" name="Google Shape;1317;p2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318" name="Google Shape;1318;p2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9" name="Shape 1359"/>
        <p:cNvGrpSpPr/>
        <p:nvPr/>
      </p:nvGrpSpPr>
      <p:grpSpPr>
        <a:xfrm>
          <a:off x="0" y="0"/>
          <a:ext cx="0" cy="0"/>
          <a:chOff x="0" y="0"/>
          <a:chExt cx="0" cy="0"/>
        </a:xfrm>
      </p:grpSpPr>
      <p:sp>
        <p:nvSpPr>
          <p:cNvPr id="1360" name="Google Shape;1360;p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1" name="Google Shape;1361;p2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362" name="Google Shape;1362;p2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7" name="Shape 1377"/>
        <p:cNvGrpSpPr/>
        <p:nvPr/>
      </p:nvGrpSpPr>
      <p:grpSpPr>
        <a:xfrm>
          <a:off x="0" y="0"/>
          <a:ext cx="0" cy="0"/>
          <a:chOff x="0" y="0"/>
          <a:chExt cx="0" cy="0"/>
        </a:xfrm>
      </p:grpSpPr>
      <p:sp>
        <p:nvSpPr>
          <p:cNvPr id="1378" name="Google Shape;1378;p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9" name="Google Shape;1379;p2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380" name="Google Shape;1380;p2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3" name="Shape 1393"/>
        <p:cNvGrpSpPr/>
        <p:nvPr/>
      </p:nvGrpSpPr>
      <p:grpSpPr>
        <a:xfrm>
          <a:off x="0" y="0"/>
          <a:ext cx="0" cy="0"/>
          <a:chOff x="0" y="0"/>
          <a:chExt cx="0" cy="0"/>
        </a:xfrm>
      </p:grpSpPr>
      <p:sp>
        <p:nvSpPr>
          <p:cNvPr id="1394" name="Google Shape;1394;p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5" name="Google Shape;1395;p2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396" name="Google Shape;1396;p2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p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1" name="Google Shape;1411;p2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412" name="Google Shape;1412;p2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p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p2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427" name="Google Shape;1427;p2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1" name="Shape 1441"/>
        <p:cNvGrpSpPr/>
        <p:nvPr/>
      </p:nvGrpSpPr>
      <p:grpSpPr>
        <a:xfrm>
          <a:off x="0" y="0"/>
          <a:ext cx="0" cy="0"/>
          <a:chOff x="0" y="0"/>
          <a:chExt cx="0" cy="0"/>
        </a:xfrm>
      </p:grpSpPr>
      <p:sp>
        <p:nvSpPr>
          <p:cNvPr id="1442" name="Google Shape;1442;p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3" name="Google Shape;1443;p2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444" name="Google Shape;1444;p2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254" name="Google Shape;254;p1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4" name="Shape 1474"/>
        <p:cNvGrpSpPr/>
        <p:nvPr/>
      </p:nvGrpSpPr>
      <p:grpSpPr>
        <a:xfrm>
          <a:off x="0" y="0"/>
          <a:ext cx="0" cy="0"/>
          <a:chOff x="0" y="0"/>
          <a:chExt cx="0" cy="0"/>
        </a:xfrm>
      </p:grpSpPr>
      <p:sp>
        <p:nvSpPr>
          <p:cNvPr id="1475" name="Google Shape;1475;p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6" name="Google Shape;1476;p2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477" name="Google Shape;1477;p2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6" name="Shape 1486"/>
        <p:cNvGrpSpPr/>
        <p:nvPr/>
      </p:nvGrpSpPr>
      <p:grpSpPr>
        <a:xfrm>
          <a:off x="0" y="0"/>
          <a:ext cx="0" cy="0"/>
          <a:chOff x="0" y="0"/>
          <a:chExt cx="0" cy="0"/>
        </a:xfrm>
      </p:grpSpPr>
      <p:sp>
        <p:nvSpPr>
          <p:cNvPr id="1487" name="Google Shape;1487;p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8" name="Google Shape;1488;p2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489" name="Google Shape;1489;p2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6" name="Shape 1506"/>
        <p:cNvGrpSpPr/>
        <p:nvPr/>
      </p:nvGrpSpPr>
      <p:grpSpPr>
        <a:xfrm>
          <a:off x="0" y="0"/>
          <a:ext cx="0" cy="0"/>
          <a:chOff x="0" y="0"/>
          <a:chExt cx="0" cy="0"/>
        </a:xfrm>
      </p:grpSpPr>
      <p:sp>
        <p:nvSpPr>
          <p:cNvPr id="1507" name="Google Shape;1507;p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8" name="Google Shape;1508;p2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509" name="Google Shape;1509;p2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4" name="Shape 1534"/>
        <p:cNvGrpSpPr/>
        <p:nvPr/>
      </p:nvGrpSpPr>
      <p:grpSpPr>
        <a:xfrm>
          <a:off x="0" y="0"/>
          <a:ext cx="0" cy="0"/>
          <a:chOff x="0" y="0"/>
          <a:chExt cx="0" cy="0"/>
        </a:xfrm>
      </p:grpSpPr>
      <p:sp>
        <p:nvSpPr>
          <p:cNvPr id="1535" name="Google Shape;1535;p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6" name="Google Shape;1536;p2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537" name="Google Shape;1537;p2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2" name="Shape 1562"/>
        <p:cNvGrpSpPr/>
        <p:nvPr/>
      </p:nvGrpSpPr>
      <p:grpSpPr>
        <a:xfrm>
          <a:off x="0" y="0"/>
          <a:ext cx="0" cy="0"/>
          <a:chOff x="0" y="0"/>
          <a:chExt cx="0" cy="0"/>
        </a:xfrm>
      </p:grpSpPr>
      <p:sp>
        <p:nvSpPr>
          <p:cNvPr id="1563" name="Google Shape;1563;p2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4" name="Google Shape;1564;p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7" name="Shape 1567"/>
        <p:cNvGrpSpPr/>
        <p:nvPr/>
      </p:nvGrpSpPr>
      <p:grpSpPr>
        <a:xfrm>
          <a:off x="0" y="0"/>
          <a:ext cx="0" cy="0"/>
          <a:chOff x="0" y="0"/>
          <a:chExt cx="0" cy="0"/>
        </a:xfrm>
      </p:grpSpPr>
      <p:sp>
        <p:nvSpPr>
          <p:cNvPr id="1568" name="Google Shape;1568;p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9" name="Google Shape;1569;p2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570" name="Google Shape;1570;p2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0" name="Shape 1580"/>
        <p:cNvGrpSpPr/>
        <p:nvPr/>
      </p:nvGrpSpPr>
      <p:grpSpPr>
        <a:xfrm>
          <a:off x="0" y="0"/>
          <a:ext cx="0" cy="0"/>
          <a:chOff x="0" y="0"/>
          <a:chExt cx="0" cy="0"/>
        </a:xfrm>
      </p:grpSpPr>
      <p:sp>
        <p:nvSpPr>
          <p:cNvPr id="1581" name="Google Shape;1581;p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2" name="Google Shape;1582;p2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583" name="Google Shape;1583;p2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8" name="Shape 1598"/>
        <p:cNvGrpSpPr/>
        <p:nvPr/>
      </p:nvGrpSpPr>
      <p:grpSpPr>
        <a:xfrm>
          <a:off x="0" y="0"/>
          <a:ext cx="0" cy="0"/>
          <a:chOff x="0" y="0"/>
          <a:chExt cx="0" cy="0"/>
        </a:xfrm>
      </p:grpSpPr>
      <p:sp>
        <p:nvSpPr>
          <p:cNvPr id="1599" name="Google Shape;1599;p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0" name="Google Shape;1600;p2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601" name="Google Shape;1601;p2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1" name="Shape 1621"/>
        <p:cNvGrpSpPr/>
        <p:nvPr/>
      </p:nvGrpSpPr>
      <p:grpSpPr>
        <a:xfrm>
          <a:off x="0" y="0"/>
          <a:ext cx="0" cy="0"/>
          <a:chOff x="0" y="0"/>
          <a:chExt cx="0" cy="0"/>
        </a:xfrm>
      </p:grpSpPr>
      <p:sp>
        <p:nvSpPr>
          <p:cNvPr id="1622" name="Google Shape;1622;p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3" name="Google Shape;1623;p2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624" name="Google Shape;1624;p2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7" name="Shape 1637"/>
        <p:cNvGrpSpPr/>
        <p:nvPr/>
      </p:nvGrpSpPr>
      <p:grpSpPr>
        <a:xfrm>
          <a:off x="0" y="0"/>
          <a:ext cx="0" cy="0"/>
          <a:chOff x="0" y="0"/>
          <a:chExt cx="0" cy="0"/>
        </a:xfrm>
      </p:grpSpPr>
      <p:sp>
        <p:nvSpPr>
          <p:cNvPr id="1638" name="Google Shape;1638;p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9" name="Google Shape;1639;p2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640" name="Google Shape;1640;p2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1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264" name="Google Shape;264;p1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7" name="Shape 1657"/>
        <p:cNvGrpSpPr/>
        <p:nvPr/>
      </p:nvGrpSpPr>
      <p:grpSpPr>
        <a:xfrm>
          <a:off x="0" y="0"/>
          <a:ext cx="0" cy="0"/>
          <a:chOff x="0" y="0"/>
          <a:chExt cx="0" cy="0"/>
        </a:xfrm>
      </p:grpSpPr>
      <p:sp>
        <p:nvSpPr>
          <p:cNvPr id="1658" name="Google Shape;1658;p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9" name="Google Shape;1659;p2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660" name="Google Shape;1660;p2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7" name="Shape 1677"/>
        <p:cNvGrpSpPr/>
        <p:nvPr/>
      </p:nvGrpSpPr>
      <p:grpSpPr>
        <a:xfrm>
          <a:off x="0" y="0"/>
          <a:ext cx="0" cy="0"/>
          <a:chOff x="0" y="0"/>
          <a:chExt cx="0" cy="0"/>
        </a:xfrm>
      </p:grpSpPr>
      <p:sp>
        <p:nvSpPr>
          <p:cNvPr id="1678" name="Google Shape;1678;p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9" name="Google Shape;1679;p2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680" name="Google Shape;1680;p2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6" name="Shape 1706"/>
        <p:cNvGrpSpPr/>
        <p:nvPr/>
      </p:nvGrpSpPr>
      <p:grpSpPr>
        <a:xfrm>
          <a:off x="0" y="0"/>
          <a:ext cx="0" cy="0"/>
          <a:chOff x="0" y="0"/>
          <a:chExt cx="0" cy="0"/>
        </a:xfrm>
      </p:grpSpPr>
      <p:sp>
        <p:nvSpPr>
          <p:cNvPr id="1707" name="Google Shape;1707;p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8" name="Google Shape;1708;p2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709" name="Google Shape;1709;p2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6" name="Shape 1736"/>
        <p:cNvGrpSpPr/>
        <p:nvPr/>
      </p:nvGrpSpPr>
      <p:grpSpPr>
        <a:xfrm>
          <a:off x="0" y="0"/>
          <a:ext cx="0" cy="0"/>
          <a:chOff x="0" y="0"/>
          <a:chExt cx="0" cy="0"/>
        </a:xfrm>
      </p:grpSpPr>
      <p:sp>
        <p:nvSpPr>
          <p:cNvPr id="1737" name="Google Shape;1737;p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8" name="Google Shape;1738;p2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739" name="Google Shape;1739;p2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9" name="Shape 1769"/>
        <p:cNvGrpSpPr/>
        <p:nvPr/>
      </p:nvGrpSpPr>
      <p:grpSpPr>
        <a:xfrm>
          <a:off x="0" y="0"/>
          <a:ext cx="0" cy="0"/>
          <a:chOff x="0" y="0"/>
          <a:chExt cx="0" cy="0"/>
        </a:xfrm>
      </p:grpSpPr>
      <p:sp>
        <p:nvSpPr>
          <p:cNvPr id="1770" name="Google Shape;1770;p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1" name="Google Shape;1771;p2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772" name="Google Shape;1772;p2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9" name="Shape 1799"/>
        <p:cNvGrpSpPr/>
        <p:nvPr/>
      </p:nvGrpSpPr>
      <p:grpSpPr>
        <a:xfrm>
          <a:off x="0" y="0"/>
          <a:ext cx="0" cy="0"/>
          <a:chOff x="0" y="0"/>
          <a:chExt cx="0" cy="0"/>
        </a:xfrm>
      </p:grpSpPr>
      <p:sp>
        <p:nvSpPr>
          <p:cNvPr id="1800" name="Google Shape;1800;p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1" name="Google Shape;1801;p2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802" name="Google Shape;1802;p2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9" name="Shape 1829"/>
        <p:cNvGrpSpPr/>
        <p:nvPr/>
      </p:nvGrpSpPr>
      <p:grpSpPr>
        <a:xfrm>
          <a:off x="0" y="0"/>
          <a:ext cx="0" cy="0"/>
          <a:chOff x="0" y="0"/>
          <a:chExt cx="0" cy="0"/>
        </a:xfrm>
      </p:grpSpPr>
      <p:sp>
        <p:nvSpPr>
          <p:cNvPr id="1830" name="Google Shape;1830;p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1" name="Google Shape;1831;p2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832" name="Google Shape;1832;p2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9" name="Shape 1859"/>
        <p:cNvGrpSpPr/>
        <p:nvPr/>
      </p:nvGrpSpPr>
      <p:grpSpPr>
        <a:xfrm>
          <a:off x="0" y="0"/>
          <a:ext cx="0" cy="0"/>
          <a:chOff x="0" y="0"/>
          <a:chExt cx="0" cy="0"/>
        </a:xfrm>
      </p:grpSpPr>
      <p:sp>
        <p:nvSpPr>
          <p:cNvPr id="1860" name="Google Shape;1860;p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1" name="Google Shape;1861;p2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862" name="Google Shape;1862;p2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1" name="Shape 1881"/>
        <p:cNvGrpSpPr/>
        <p:nvPr/>
      </p:nvGrpSpPr>
      <p:grpSpPr>
        <a:xfrm>
          <a:off x="0" y="0"/>
          <a:ext cx="0" cy="0"/>
          <a:chOff x="0" y="0"/>
          <a:chExt cx="0" cy="0"/>
        </a:xfrm>
      </p:grpSpPr>
      <p:sp>
        <p:nvSpPr>
          <p:cNvPr id="1882" name="Google Shape;1882;p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3" name="Google Shape;1883;p2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884" name="Google Shape;1884;p2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1" name="Shape 1911"/>
        <p:cNvGrpSpPr/>
        <p:nvPr/>
      </p:nvGrpSpPr>
      <p:grpSpPr>
        <a:xfrm>
          <a:off x="0" y="0"/>
          <a:ext cx="0" cy="0"/>
          <a:chOff x="0" y="0"/>
          <a:chExt cx="0" cy="0"/>
        </a:xfrm>
      </p:grpSpPr>
      <p:sp>
        <p:nvSpPr>
          <p:cNvPr id="1912" name="Google Shape;1912;p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3" name="Google Shape;1913;p2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914" name="Google Shape;1914;p2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1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276" name="Google Shape;276;p1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1" name="Shape 1941"/>
        <p:cNvGrpSpPr/>
        <p:nvPr/>
      </p:nvGrpSpPr>
      <p:grpSpPr>
        <a:xfrm>
          <a:off x="0" y="0"/>
          <a:ext cx="0" cy="0"/>
          <a:chOff x="0" y="0"/>
          <a:chExt cx="0" cy="0"/>
        </a:xfrm>
      </p:grpSpPr>
      <p:sp>
        <p:nvSpPr>
          <p:cNvPr id="1942" name="Google Shape;1942;p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3" name="Google Shape;1943;p2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944" name="Google Shape;1944;p2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1" name="Shape 1971"/>
        <p:cNvGrpSpPr/>
        <p:nvPr/>
      </p:nvGrpSpPr>
      <p:grpSpPr>
        <a:xfrm>
          <a:off x="0" y="0"/>
          <a:ext cx="0" cy="0"/>
          <a:chOff x="0" y="0"/>
          <a:chExt cx="0" cy="0"/>
        </a:xfrm>
      </p:grpSpPr>
      <p:sp>
        <p:nvSpPr>
          <p:cNvPr id="1972" name="Google Shape;1972;p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3" name="Google Shape;1973;p2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974" name="Google Shape;1974;p2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6" name="Shape 1986"/>
        <p:cNvGrpSpPr/>
        <p:nvPr/>
      </p:nvGrpSpPr>
      <p:grpSpPr>
        <a:xfrm>
          <a:off x="0" y="0"/>
          <a:ext cx="0" cy="0"/>
          <a:chOff x="0" y="0"/>
          <a:chExt cx="0" cy="0"/>
        </a:xfrm>
      </p:grpSpPr>
      <p:sp>
        <p:nvSpPr>
          <p:cNvPr id="1987" name="Google Shape;1987;p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8" name="Google Shape;1988;p2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1989" name="Google Shape;1989;p2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3" name="Shape 2003"/>
        <p:cNvGrpSpPr/>
        <p:nvPr/>
      </p:nvGrpSpPr>
      <p:grpSpPr>
        <a:xfrm>
          <a:off x="0" y="0"/>
          <a:ext cx="0" cy="0"/>
          <a:chOff x="0" y="0"/>
          <a:chExt cx="0" cy="0"/>
        </a:xfrm>
      </p:grpSpPr>
      <p:sp>
        <p:nvSpPr>
          <p:cNvPr id="2004" name="Google Shape;2004;p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5" name="Google Shape;2005;p2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
        <p:nvSpPr>
          <p:cNvPr id="2006" name="Google Shape;2006;p2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1" name="Shape 2021"/>
        <p:cNvGrpSpPr/>
        <p:nvPr/>
      </p:nvGrpSpPr>
      <p:grpSpPr>
        <a:xfrm>
          <a:off x="0" y="0"/>
          <a:ext cx="0" cy="0"/>
          <a:chOff x="0" y="0"/>
          <a:chExt cx="0" cy="0"/>
        </a:xfrm>
      </p:grpSpPr>
      <p:sp>
        <p:nvSpPr>
          <p:cNvPr id="2022" name="Google Shape;2022;p2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3" name="Google Shape;2023;p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4" name="Shape 2034"/>
        <p:cNvGrpSpPr/>
        <p:nvPr/>
      </p:nvGrpSpPr>
      <p:grpSpPr>
        <a:xfrm>
          <a:off x="0" y="0"/>
          <a:ext cx="0" cy="0"/>
          <a:chOff x="0" y="0"/>
          <a:chExt cx="0" cy="0"/>
        </a:xfrm>
      </p:grpSpPr>
      <p:sp>
        <p:nvSpPr>
          <p:cNvPr id="2035" name="Google Shape;203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6" name="Google Shape;20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8" name="Shape 2038"/>
        <p:cNvGrpSpPr/>
        <p:nvPr/>
      </p:nvGrpSpPr>
      <p:grpSpPr>
        <a:xfrm>
          <a:off x="0" y="0"/>
          <a:ext cx="0" cy="0"/>
          <a:chOff x="0" y="0"/>
          <a:chExt cx="0" cy="0"/>
        </a:xfrm>
      </p:grpSpPr>
      <p:sp>
        <p:nvSpPr>
          <p:cNvPr id="2039" name="Google Shape;2039;p2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0" name="Google Shape;2040;p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8" name="Shape 2048"/>
        <p:cNvGrpSpPr/>
        <p:nvPr/>
      </p:nvGrpSpPr>
      <p:grpSpPr>
        <a:xfrm>
          <a:off x="0" y="0"/>
          <a:ext cx="0" cy="0"/>
          <a:chOff x="0" y="0"/>
          <a:chExt cx="0" cy="0"/>
        </a:xfrm>
      </p:grpSpPr>
      <p:sp>
        <p:nvSpPr>
          <p:cNvPr id="2049" name="Google Shape;2049;p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0" name="Google Shape;2050;p2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1" name="Google Shape;2051;p2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1" name="Shape 2061"/>
        <p:cNvGrpSpPr/>
        <p:nvPr/>
      </p:nvGrpSpPr>
      <p:grpSpPr>
        <a:xfrm>
          <a:off x="0" y="0"/>
          <a:ext cx="0" cy="0"/>
          <a:chOff x="0" y="0"/>
          <a:chExt cx="0" cy="0"/>
        </a:xfrm>
      </p:grpSpPr>
      <p:sp>
        <p:nvSpPr>
          <p:cNvPr id="2062" name="Google Shape;2062;p2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3" name="Google Shape;2063;p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1" name="Shape 2071"/>
        <p:cNvGrpSpPr/>
        <p:nvPr/>
      </p:nvGrpSpPr>
      <p:grpSpPr>
        <a:xfrm>
          <a:off x="0" y="0"/>
          <a:ext cx="0" cy="0"/>
          <a:chOff x="0" y="0"/>
          <a:chExt cx="0" cy="0"/>
        </a:xfrm>
      </p:grpSpPr>
      <p:sp>
        <p:nvSpPr>
          <p:cNvPr id="2072" name="Google Shape;207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3" name="Google Shape;207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4" name="Google Shape;207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4.png"/><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urse Name">
  <p:cSld name="Course Name">
    <p:spTree>
      <p:nvGrpSpPr>
        <p:cNvPr id="15" name="Shape 15"/>
        <p:cNvGrpSpPr/>
        <p:nvPr/>
      </p:nvGrpSpPr>
      <p:grpSpPr>
        <a:xfrm>
          <a:off x="0" y="0"/>
          <a:ext cx="0" cy="0"/>
          <a:chOff x="0" y="0"/>
          <a:chExt cx="0" cy="0"/>
        </a:xfrm>
      </p:grpSpPr>
      <p:pic>
        <p:nvPicPr>
          <p:cNvPr id="16" name="Google Shape;16;p260"/>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17" name="Google Shape;17;p260"/>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18" name="Google Shape;18;p260"/>
          <p:cNvSpPr txBox="1"/>
          <p:nvPr>
            <p:ph idx="1" type="body"/>
          </p:nvPr>
        </p:nvSpPr>
        <p:spPr>
          <a:xfrm>
            <a:off x="8724737" y="4114800"/>
            <a:ext cx="6960049" cy="9144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1000"/>
              </a:spcBef>
              <a:spcAft>
                <a:spcPts val="0"/>
              </a:spcAft>
              <a:buSzPts val="2800"/>
              <a:buFont typeface="Arial"/>
              <a:buNone/>
              <a:defRPr b="1" sz="28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quiz ans">
  <p:cSld name="2_quiz ans">
    <p:spTree>
      <p:nvGrpSpPr>
        <p:cNvPr id="77" name="Shape 77"/>
        <p:cNvGrpSpPr/>
        <p:nvPr/>
      </p:nvGrpSpPr>
      <p:grpSpPr>
        <a:xfrm>
          <a:off x="0" y="0"/>
          <a:ext cx="0" cy="0"/>
          <a:chOff x="0" y="0"/>
          <a:chExt cx="0" cy="0"/>
        </a:xfrm>
      </p:grpSpPr>
      <p:pic>
        <p:nvPicPr>
          <p:cNvPr id="78" name="Google Shape;78;p159"/>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79" name="Google Shape;79;p159"/>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80" name="Google Shape;80;p159"/>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81" name="Google Shape;81;p159"/>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IN"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82" name="Google Shape;82;p159"/>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83" name="Google Shape;83;p159"/>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84" name="Google Shape;84;p159"/>
          <p:cNvSpPr txBox="1"/>
          <p:nvPr/>
        </p:nvSpPr>
        <p:spPr>
          <a:xfrm>
            <a:off x="670034" y="7373503"/>
            <a:ext cx="2749059"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3F3F3F"/>
                </a:solidFill>
                <a:latin typeface="Open Sans"/>
                <a:ea typeface="Open Sans"/>
                <a:cs typeface="Open Sans"/>
                <a:sym typeface="Open Sans"/>
              </a:rPr>
              <a:t>The correct answer is</a:t>
            </a:r>
            <a:endParaRPr b="0" i="0" sz="1400" u="none" cap="none" strike="noStrike">
              <a:solidFill>
                <a:srgbClr val="000000"/>
              </a:solidFill>
              <a:latin typeface="Open Sans"/>
              <a:ea typeface="Open Sans"/>
              <a:cs typeface="Open Sans"/>
              <a:sym typeface="Open Sans"/>
            </a:endParaRPr>
          </a:p>
        </p:txBody>
      </p:sp>
      <p:cxnSp>
        <p:nvCxnSpPr>
          <p:cNvPr id="85" name="Google Shape;85;p159"/>
          <p:cNvCxnSpPr/>
          <p:nvPr/>
        </p:nvCxnSpPr>
        <p:spPr>
          <a:xfrm>
            <a:off x="670034" y="7854368"/>
            <a:ext cx="15074462" cy="0"/>
          </a:xfrm>
          <a:prstGeom prst="straightConnector1">
            <a:avLst/>
          </a:prstGeom>
          <a:noFill/>
          <a:ln cap="flat" cmpd="sng" w="9525">
            <a:solidFill>
              <a:schemeClr val="dk1"/>
            </a:solidFill>
            <a:prstDash val="solid"/>
            <a:round/>
            <a:headEnd len="sm" w="sm" type="none"/>
            <a:tailEnd len="sm" w="sm" type="none"/>
          </a:ln>
        </p:spPr>
      </p:cxnSp>
      <p:sp>
        <p:nvSpPr>
          <p:cNvPr id="86" name="Google Shape;86;p159"/>
          <p:cNvSpPr txBox="1"/>
          <p:nvPr>
            <p:ph idx="4" type="body"/>
          </p:nvPr>
        </p:nvSpPr>
        <p:spPr>
          <a:xfrm>
            <a:off x="3346904" y="7368182"/>
            <a:ext cx="9022188" cy="400110"/>
          </a:xfrm>
          <a:prstGeom prst="rect">
            <a:avLst/>
          </a:prstGeom>
          <a:noFill/>
          <a:ln>
            <a:noFill/>
          </a:ln>
        </p:spPr>
        <p:txBody>
          <a:bodyPr anchorCtr="0" anchor="b" bIns="0" lIns="91425" spcFirstLastPara="1" rIns="91425" wrap="square" tIns="0">
            <a:noAutofit/>
          </a:bodyPr>
          <a:lstStyle>
            <a:lvl1pPr indent="-228600" lvl="0" marL="457200" algn="l">
              <a:lnSpc>
                <a:spcPct val="90000"/>
              </a:lnSpc>
              <a:spcBef>
                <a:spcPts val="1000"/>
              </a:spcBef>
              <a:spcAft>
                <a:spcPts val="0"/>
              </a:spcAft>
              <a:buSzPts val="2800"/>
              <a:buFont typeface="Arial"/>
              <a:buNone/>
              <a:defRPr b="1" sz="2200">
                <a:solidFill>
                  <a:srgbClr val="024F93"/>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87" name="Google Shape;87;p159"/>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88" name="Google Shape;88;p159"/>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89" name="Google Shape;89;p159"/>
          <p:cNvSpPr txBox="1"/>
          <p:nvPr/>
        </p:nvSpPr>
        <p:spPr>
          <a:xfrm>
            <a:off x="1716761" y="447775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000" u="none" cap="none" strike="noStrike">
                <a:solidFill>
                  <a:srgbClr val="3F3F3F"/>
                </a:solidFill>
                <a:latin typeface="Open Sans"/>
                <a:ea typeface="Open Sans"/>
                <a:cs typeface="Open Sans"/>
                <a:sym typeface="Open Sans"/>
              </a:rPr>
              <a:t>c.</a:t>
            </a:r>
            <a:endParaRPr b="0" i="0" sz="2000" u="none" cap="none" strike="noStrike">
              <a:solidFill>
                <a:srgbClr val="000000"/>
              </a:solidFill>
              <a:latin typeface="Open Sans"/>
              <a:ea typeface="Open Sans"/>
              <a:cs typeface="Open Sans"/>
              <a:sym typeface="Open Sans"/>
            </a:endParaRPr>
          </a:p>
        </p:txBody>
      </p:sp>
      <p:sp>
        <p:nvSpPr>
          <p:cNvPr id="90" name="Google Shape;90;p159"/>
          <p:cNvSpPr txBox="1"/>
          <p:nvPr/>
        </p:nvSpPr>
        <p:spPr>
          <a:xfrm>
            <a:off x="1716761" y="529835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000" u="none" cap="none" strike="noStrike">
                <a:solidFill>
                  <a:srgbClr val="3F3F3F"/>
                </a:solidFill>
                <a:latin typeface="Open Sans"/>
                <a:ea typeface="Open Sans"/>
                <a:cs typeface="Open Sans"/>
                <a:sym typeface="Open Sans"/>
              </a:rPr>
              <a:t>d.</a:t>
            </a:r>
            <a:endParaRPr b="0" i="0" sz="2000" u="none" cap="none" strike="noStrike">
              <a:solidFill>
                <a:srgbClr val="000000"/>
              </a:solidFill>
              <a:latin typeface="Open Sans"/>
              <a:ea typeface="Open Sans"/>
              <a:cs typeface="Open Sans"/>
              <a:sym typeface="Open Sans"/>
            </a:endParaRPr>
          </a:p>
        </p:txBody>
      </p:sp>
      <p:sp>
        <p:nvSpPr>
          <p:cNvPr id="91" name="Google Shape;91;p159"/>
          <p:cNvSpPr txBox="1"/>
          <p:nvPr>
            <p:ph idx="5"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92" name="Google Shape;92;p159"/>
          <p:cNvSpPr txBox="1"/>
          <p:nvPr>
            <p:ph idx="6"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93" name="Google Shape;93;p159"/>
          <p:cNvSpPr txBox="1"/>
          <p:nvPr>
            <p:ph idx="7"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94" name="Google Shape;94;p159"/>
          <p:cNvSpPr txBox="1"/>
          <p:nvPr>
            <p:ph idx="8"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sson-end Project">
  <p:cSld name="Lesson-end Project">
    <p:spTree>
      <p:nvGrpSpPr>
        <p:cNvPr id="95" name="Shape 95"/>
        <p:cNvGrpSpPr/>
        <p:nvPr/>
      </p:nvGrpSpPr>
      <p:grpSpPr>
        <a:xfrm>
          <a:off x="0" y="0"/>
          <a:ext cx="0" cy="0"/>
          <a:chOff x="0" y="0"/>
          <a:chExt cx="0" cy="0"/>
        </a:xfrm>
      </p:grpSpPr>
      <p:pic>
        <p:nvPicPr>
          <p:cNvPr id="96" name="Google Shape;96;p264"/>
          <p:cNvPicPr preferRelativeResize="0"/>
          <p:nvPr/>
        </p:nvPicPr>
        <p:blipFill rotWithShape="1">
          <a:blip r:embed="rId2">
            <a:alphaModFix/>
          </a:blip>
          <a:srcRect b="0" l="0" r="0" t="0"/>
          <a:stretch/>
        </p:blipFill>
        <p:spPr>
          <a:xfrm>
            <a:off x="0" y="0"/>
            <a:ext cx="16256000" cy="9143999"/>
          </a:xfrm>
          <a:prstGeom prst="rect">
            <a:avLst/>
          </a:prstGeom>
          <a:noFill/>
          <a:ln>
            <a:noFill/>
          </a:ln>
        </p:spPr>
      </p:pic>
      <p:pic>
        <p:nvPicPr>
          <p:cNvPr descr="A close up of a logo&#10;&#10;Description automatically generated" id="97" name="Google Shape;97;p264"/>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98" name="Google Shape;98;p264"/>
          <p:cNvSpPr/>
          <p:nvPr/>
        </p:nvSpPr>
        <p:spPr>
          <a:xfrm>
            <a:off x="4254500" y="1303972"/>
            <a:ext cx="10896600" cy="6875496"/>
          </a:xfrm>
          <a:prstGeom prst="roundRect">
            <a:avLst>
              <a:gd fmla="val 3063" name="adj"/>
            </a:avLst>
          </a:prstGeom>
          <a:solidFill>
            <a:srgbClr val="00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9" name="Google Shape;99;p264"/>
          <p:cNvSpPr txBox="1"/>
          <p:nvPr>
            <p:ph type="title"/>
          </p:nvPr>
        </p:nvSpPr>
        <p:spPr>
          <a:xfrm>
            <a:off x="0" y="539514"/>
            <a:ext cx="16256001" cy="665045"/>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rgbClr val="3F3F3F"/>
              </a:buClr>
              <a:buSzPts val="3200"/>
              <a:buFont typeface="Arial"/>
              <a:buNone/>
              <a:defRPr b="1" i="0" sz="2800" u="none" cap="none" strike="noStrike">
                <a:solidFill>
                  <a:schemeClr val="lt1"/>
                </a:solidFill>
                <a:latin typeface="Open Sans"/>
                <a:ea typeface="Open Sans"/>
                <a:cs typeface="Open Sans"/>
                <a:sym typeface="Open Sans"/>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0" name="Google Shape;100;p264"/>
          <p:cNvSpPr txBox="1"/>
          <p:nvPr>
            <p:ph idx="1" type="body"/>
          </p:nvPr>
        </p:nvSpPr>
        <p:spPr>
          <a:xfrm>
            <a:off x="4699001" y="1770191"/>
            <a:ext cx="9956800" cy="552741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quiz content">
  <p:cSld name="2_quiz content 2">
    <p:spTree>
      <p:nvGrpSpPr>
        <p:cNvPr id="101" name="Shape 101"/>
        <p:cNvGrpSpPr/>
        <p:nvPr/>
      </p:nvGrpSpPr>
      <p:grpSpPr>
        <a:xfrm>
          <a:off x="0" y="0"/>
          <a:ext cx="0" cy="0"/>
          <a:chOff x="0" y="0"/>
          <a:chExt cx="0" cy="0"/>
        </a:xfrm>
      </p:grpSpPr>
      <p:pic>
        <p:nvPicPr>
          <p:cNvPr id="102" name="Google Shape;102;p27"/>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103" name="Google Shape;103;p27"/>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104" name="Google Shape;104;p27"/>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05" name="Google Shape;105;p27"/>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IN"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106" name="Google Shape;106;p27"/>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07" name="Google Shape;107;p27"/>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108" name="Google Shape;108;p27"/>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109" name="Google Shape;109;p27"/>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10" name="Google Shape;110;p27"/>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quiz ans">
  <p:cSld name="2_quiz ans 2">
    <p:spTree>
      <p:nvGrpSpPr>
        <p:cNvPr id="111" name="Shape 111"/>
        <p:cNvGrpSpPr/>
        <p:nvPr/>
      </p:nvGrpSpPr>
      <p:grpSpPr>
        <a:xfrm>
          <a:off x="0" y="0"/>
          <a:ext cx="0" cy="0"/>
          <a:chOff x="0" y="0"/>
          <a:chExt cx="0" cy="0"/>
        </a:xfrm>
      </p:grpSpPr>
      <p:pic>
        <p:nvPicPr>
          <p:cNvPr id="112" name="Google Shape;112;p28"/>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113" name="Google Shape;113;p28"/>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114" name="Google Shape;114;p28"/>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15" name="Google Shape;115;p28"/>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IN"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116" name="Google Shape;116;p28"/>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17" name="Google Shape;117;p28"/>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18" name="Google Shape;118;p28"/>
          <p:cNvSpPr txBox="1"/>
          <p:nvPr/>
        </p:nvSpPr>
        <p:spPr>
          <a:xfrm>
            <a:off x="670034" y="7373503"/>
            <a:ext cx="2749059"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3F3F3F"/>
                </a:solidFill>
                <a:latin typeface="Open Sans"/>
                <a:ea typeface="Open Sans"/>
                <a:cs typeface="Open Sans"/>
                <a:sym typeface="Open Sans"/>
              </a:rPr>
              <a:t>The correct answer is</a:t>
            </a:r>
            <a:endParaRPr b="0" i="0" sz="1400" u="none" cap="none" strike="noStrike">
              <a:solidFill>
                <a:srgbClr val="000000"/>
              </a:solidFill>
              <a:latin typeface="Open Sans"/>
              <a:ea typeface="Open Sans"/>
              <a:cs typeface="Open Sans"/>
              <a:sym typeface="Open Sans"/>
            </a:endParaRPr>
          </a:p>
        </p:txBody>
      </p:sp>
      <p:cxnSp>
        <p:nvCxnSpPr>
          <p:cNvPr id="119" name="Google Shape;119;p28"/>
          <p:cNvCxnSpPr/>
          <p:nvPr/>
        </p:nvCxnSpPr>
        <p:spPr>
          <a:xfrm>
            <a:off x="670034" y="7854368"/>
            <a:ext cx="15074462" cy="0"/>
          </a:xfrm>
          <a:prstGeom prst="straightConnector1">
            <a:avLst/>
          </a:prstGeom>
          <a:noFill/>
          <a:ln cap="flat" cmpd="sng" w="9525">
            <a:solidFill>
              <a:schemeClr val="dk1"/>
            </a:solidFill>
            <a:prstDash val="solid"/>
            <a:round/>
            <a:headEnd len="sm" w="sm" type="none"/>
            <a:tailEnd len="sm" w="sm" type="none"/>
          </a:ln>
        </p:spPr>
      </p:cxnSp>
      <p:sp>
        <p:nvSpPr>
          <p:cNvPr id="120" name="Google Shape;120;p28"/>
          <p:cNvSpPr txBox="1"/>
          <p:nvPr>
            <p:ph idx="4" type="body"/>
          </p:nvPr>
        </p:nvSpPr>
        <p:spPr>
          <a:xfrm>
            <a:off x="3346904" y="7368182"/>
            <a:ext cx="9022188" cy="400110"/>
          </a:xfrm>
          <a:prstGeom prst="rect">
            <a:avLst/>
          </a:prstGeom>
          <a:noFill/>
          <a:ln>
            <a:noFill/>
          </a:ln>
        </p:spPr>
        <p:txBody>
          <a:bodyPr anchorCtr="0" anchor="b" bIns="0" lIns="91425" spcFirstLastPara="1" rIns="91425" wrap="square" tIns="0">
            <a:noAutofit/>
          </a:bodyPr>
          <a:lstStyle>
            <a:lvl1pPr indent="-228600" lvl="0" marL="457200" algn="l">
              <a:lnSpc>
                <a:spcPct val="90000"/>
              </a:lnSpc>
              <a:spcBef>
                <a:spcPts val="1000"/>
              </a:spcBef>
              <a:spcAft>
                <a:spcPts val="0"/>
              </a:spcAft>
              <a:buSzPts val="2800"/>
              <a:buFont typeface="Arial"/>
              <a:buNone/>
              <a:defRPr b="1" sz="2200">
                <a:solidFill>
                  <a:srgbClr val="024F93"/>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21" name="Google Shape;121;p28"/>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122" name="Google Shape;122;p28"/>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123" name="Google Shape;123;p28"/>
          <p:cNvSpPr txBox="1"/>
          <p:nvPr>
            <p:ph idx="5"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24" name="Google Shape;124;p28"/>
          <p:cNvSpPr txBox="1"/>
          <p:nvPr>
            <p:ph idx="6"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quiz content">
  <p:cSld name="3_quiz content">
    <p:spTree>
      <p:nvGrpSpPr>
        <p:cNvPr id="125" name="Shape 125"/>
        <p:cNvGrpSpPr/>
        <p:nvPr/>
      </p:nvGrpSpPr>
      <p:grpSpPr>
        <a:xfrm>
          <a:off x="0" y="0"/>
          <a:ext cx="0" cy="0"/>
          <a:chOff x="0" y="0"/>
          <a:chExt cx="0" cy="0"/>
        </a:xfrm>
      </p:grpSpPr>
      <p:pic>
        <p:nvPicPr>
          <p:cNvPr id="126" name="Google Shape;126;p29"/>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127" name="Google Shape;127;p29"/>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128" name="Google Shape;128;p29"/>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29" name="Google Shape;129;p29"/>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IN"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130" name="Google Shape;130;p29"/>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31" name="Google Shape;131;p29"/>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132" name="Google Shape;132;p29"/>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133" name="Google Shape;133;p29"/>
          <p:cNvSpPr txBox="1"/>
          <p:nvPr/>
        </p:nvSpPr>
        <p:spPr>
          <a:xfrm>
            <a:off x="1716761" y="447775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000" u="none" cap="none" strike="noStrike">
                <a:solidFill>
                  <a:srgbClr val="3F3F3F"/>
                </a:solidFill>
                <a:latin typeface="Open Sans"/>
                <a:ea typeface="Open Sans"/>
                <a:cs typeface="Open Sans"/>
                <a:sym typeface="Open Sans"/>
              </a:rPr>
              <a:t>c.</a:t>
            </a:r>
            <a:endParaRPr b="0" i="0" sz="2000" u="none" cap="none" strike="noStrike">
              <a:solidFill>
                <a:srgbClr val="000000"/>
              </a:solidFill>
              <a:latin typeface="Open Sans"/>
              <a:ea typeface="Open Sans"/>
              <a:cs typeface="Open Sans"/>
              <a:sym typeface="Open Sans"/>
            </a:endParaRPr>
          </a:p>
        </p:txBody>
      </p:sp>
      <p:sp>
        <p:nvSpPr>
          <p:cNvPr id="134" name="Google Shape;134;p29"/>
          <p:cNvSpPr txBox="1"/>
          <p:nvPr/>
        </p:nvSpPr>
        <p:spPr>
          <a:xfrm>
            <a:off x="1716761" y="529835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000" u="none" cap="none" strike="noStrike">
                <a:solidFill>
                  <a:srgbClr val="3F3F3F"/>
                </a:solidFill>
                <a:latin typeface="Open Sans"/>
                <a:ea typeface="Open Sans"/>
                <a:cs typeface="Open Sans"/>
                <a:sym typeface="Open Sans"/>
              </a:rPr>
              <a:t>d.</a:t>
            </a:r>
            <a:endParaRPr b="0" i="0" sz="2000" u="none" cap="none" strike="noStrike">
              <a:solidFill>
                <a:srgbClr val="000000"/>
              </a:solidFill>
              <a:latin typeface="Open Sans"/>
              <a:ea typeface="Open Sans"/>
              <a:cs typeface="Open Sans"/>
              <a:sym typeface="Open Sans"/>
            </a:endParaRPr>
          </a:p>
        </p:txBody>
      </p:sp>
      <p:sp>
        <p:nvSpPr>
          <p:cNvPr id="135" name="Google Shape;135;p29"/>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36" name="Google Shape;136;p29"/>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37" name="Google Shape;137;p29"/>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38" name="Google Shape;138;p29"/>
          <p:cNvSpPr txBox="1"/>
          <p:nvPr>
            <p:ph idx="6"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39" name="Google Shape;139;p29"/>
          <p:cNvSpPr txBox="1"/>
          <p:nvPr/>
        </p:nvSpPr>
        <p:spPr>
          <a:xfrm>
            <a:off x="1716761" y="6167089"/>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000" u="none" cap="none" strike="noStrike">
                <a:solidFill>
                  <a:srgbClr val="3F3F3F"/>
                </a:solidFill>
                <a:latin typeface="Open Sans"/>
                <a:ea typeface="Open Sans"/>
                <a:cs typeface="Open Sans"/>
                <a:sym typeface="Open Sans"/>
              </a:rPr>
              <a:t>e.</a:t>
            </a:r>
            <a:endParaRPr b="0" i="0" sz="2000" u="none" cap="none" strike="noStrike">
              <a:solidFill>
                <a:srgbClr val="000000"/>
              </a:solidFill>
              <a:latin typeface="Open Sans"/>
              <a:ea typeface="Open Sans"/>
              <a:cs typeface="Open Sans"/>
              <a:sym typeface="Open Sans"/>
            </a:endParaRPr>
          </a:p>
        </p:txBody>
      </p:sp>
      <p:sp>
        <p:nvSpPr>
          <p:cNvPr id="140" name="Google Shape;140;p29"/>
          <p:cNvSpPr txBox="1"/>
          <p:nvPr>
            <p:ph idx="7" type="body"/>
          </p:nvPr>
        </p:nvSpPr>
        <p:spPr>
          <a:xfrm>
            <a:off x="2329744" y="6118963"/>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quiz ans">
  <p:cSld name="3_quiz ans">
    <p:spTree>
      <p:nvGrpSpPr>
        <p:cNvPr id="141" name="Shape 141"/>
        <p:cNvGrpSpPr/>
        <p:nvPr/>
      </p:nvGrpSpPr>
      <p:grpSpPr>
        <a:xfrm>
          <a:off x="0" y="0"/>
          <a:ext cx="0" cy="0"/>
          <a:chOff x="0" y="0"/>
          <a:chExt cx="0" cy="0"/>
        </a:xfrm>
      </p:grpSpPr>
      <p:pic>
        <p:nvPicPr>
          <p:cNvPr id="142" name="Google Shape;142;p30"/>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143" name="Google Shape;143;p30"/>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144" name="Google Shape;144;p30"/>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45" name="Google Shape;145;p30"/>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IN"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146" name="Google Shape;146;p30"/>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47" name="Google Shape;147;p30"/>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48" name="Google Shape;148;p30"/>
          <p:cNvSpPr txBox="1"/>
          <p:nvPr/>
        </p:nvSpPr>
        <p:spPr>
          <a:xfrm>
            <a:off x="670034" y="7373503"/>
            <a:ext cx="2749059"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3F3F3F"/>
                </a:solidFill>
                <a:latin typeface="Open Sans"/>
                <a:ea typeface="Open Sans"/>
                <a:cs typeface="Open Sans"/>
                <a:sym typeface="Open Sans"/>
              </a:rPr>
              <a:t>The correct answer is</a:t>
            </a:r>
            <a:endParaRPr b="0" i="0" sz="1400" u="none" cap="none" strike="noStrike">
              <a:solidFill>
                <a:srgbClr val="000000"/>
              </a:solidFill>
              <a:latin typeface="Open Sans"/>
              <a:ea typeface="Open Sans"/>
              <a:cs typeface="Open Sans"/>
              <a:sym typeface="Open Sans"/>
            </a:endParaRPr>
          </a:p>
        </p:txBody>
      </p:sp>
      <p:cxnSp>
        <p:nvCxnSpPr>
          <p:cNvPr id="149" name="Google Shape;149;p30"/>
          <p:cNvCxnSpPr/>
          <p:nvPr/>
        </p:nvCxnSpPr>
        <p:spPr>
          <a:xfrm>
            <a:off x="670034" y="7854368"/>
            <a:ext cx="15074462" cy="0"/>
          </a:xfrm>
          <a:prstGeom prst="straightConnector1">
            <a:avLst/>
          </a:prstGeom>
          <a:noFill/>
          <a:ln cap="flat" cmpd="sng" w="9525">
            <a:solidFill>
              <a:schemeClr val="dk1"/>
            </a:solidFill>
            <a:prstDash val="solid"/>
            <a:round/>
            <a:headEnd len="sm" w="sm" type="none"/>
            <a:tailEnd len="sm" w="sm" type="none"/>
          </a:ln>
        </p:spPr>
      </p:cxnSp>
      <p:sp>
        <p:nvSpPr>
          <p:cNvPr id="150" name="Google Shape;150;p30"/>
          <p:cNvSpPr txBox="1"/>
          <p:nvPr>
            <p:ph idx="4" type="body"/>
          </p:nvPr>
        </p:nvSpPr>
        <p:spPr>
          <a:xfrm>
            <a:off x="3328590" y="7334926"/>
            <a:ext cx="9022188" cy="400110"/>
          </a:xfrm>
          <a:prstGeom prst="rect">
            <a:avLst/>
          </a:prstGeom>
          <a:noFill/>
          <a:ln>
            <a:noFill/>
          </a:ln>
        </p:spPr>
        <p:txBody>
          <a:bodyPr anchorCtr="0" anchor="b" bIns="0" lIns="91425" spcFirstLastPara="1" rIns="91425" wrap="square" tIns="0">
            <a:noAutofit/>
          </a:bodyPr>
          <a:lstStyle>
            <a:lvl1pPr indent="-228600" lvl="0" marL="457200" algn="l">
              <a:lnSpc>
                <a:spcPct val="90000"/>
              </a:lnSpc>
              <a:spcBef>
                <a:spcPts val="1000"/>
              </a:spcBef>
              <a:spcAft>
                <a:spcPts val="0"/>
              </a:spcAft>
              <a:buSzPts val="2800"/>
              <a:buFont typeface="Arial"/>
              <a:buNone/>
              <a:defRPr b="1" sz="2200">
                <a:solidFill>
                  <a:srgbClr val="024F93"/>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51" name="Google Shape;151;p30"/>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152" name="Google Shape;152;p30"/>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153" name="Google Shape;153;p30"/>
          <p:cNvSpPr txBox="1"/>
          <p:nvPr/>
        </p:nvSpPr>
        <p:spPr>
          <a:xfrm>
            <a:off x="1716761" y="447775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000" u="none" cap="none" strike="noStrike">
                <a:solidFill>
                  <a:srgbClr val="3F3F3F"/>
                </a:solidFill>
                <a:latin typeface="Open Sans"/>
                <a:ea typeface="Open Sans"/>
                <a:cs typeface="Open Sans"/>
                <a:sym typeface="Open Sans"/>
              </a:rPr>
              <a:t>c.</a:t>
            </a:r>
            <a:endParaRPr b="0" i="0" sz="2000" u="none" cap="none" strike="noStrike">
              <a:solidFill>
                <a:srgbClr val="000000"/>
              </a:solidFill>
              <a:latin typeface="Open Sans"/>
              <a:ea typeface="Open Sans"/>
              <a:cs typeface="Open Sans"/>
              <a:sym typeface="Open Sans"/>
            </a:endParaRPr>
          </a:p>
        </p:txBody>
      </p:sp>
      <p:sp>
        <p:nvSpPr>
          <p:cNvPr id="154" name="Google Shape;154;p30"/>
          <p:cNvSpPr txBox="1"/>
          <p:nvPr/>
        </p:nvSpPr>
        <p:spPr>
          <a:xfrm>
            <a:off x="1716761" y="529835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000" u="none" cap="none" strike="noStrike">
                <a:solidFill>
                  <a:srgbClr val="3F3F3F"/>
                </a:solidFill>
                <a:latin typeface="Open Sans"/>
                <a:ea typeface="Open Sans"/>
                <a:cs typeface="Open Sans"/>
                <a:sym typeface="Open Sans"/>
              </a:rPr>
              <a:t>d.</a:t>
            </a:r>
            <a:endParaRPr b="0" i="0" sz="2000" u="none" cap="none" strike="noStrike">
              <a:solidFill>
                <a:srgbClr val="000000"/>
              </a:solidFill>
              <a:latin typeface="Open Sans"/>
              <a:ea typeface="Open Sans"/>
              <a:cs typeface="Open Sans"/>
              <a:sym typeface="Open Sans"/>
            </a:endParaRPr>
          </a:p>
        </p:txBody>
      </p:sp>
      <p:sp>
        <p:nvSpPr>
          <p:cNvPr id="155" name="Google Shape;155;p30"/>
          <p:cNvSpPr txBox="1"/>
          <p:nvPr>
            <p:ph idx="5"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56" name="Google Shape;156;p30"/>
          <p:cNvSpPr txBox="1"/>
          <p:nvPr>
            <p:ph idx="6"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57" name="Google Shape;157;p30"/>
          <p:cNvSpPr txBox="1"/>
          <p:nvPr>
            <p:ph idx="7"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58" name="Google Shape;158;p30"/>
          <p:cNvSpPr txBox="1"/>
          <p:nvPr>
            <p:ph idx="8"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59" name="Google Shape;159;p30"/>
          <p:cNvSpPr txBox="1"/>
          <p:nvPr/>
        </p:nvSpPr>
        <p:spPr>
          <a:xfrm>
            <a:off x="1716761" y="6167089"/>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000" u="none" cap="none" strike="noStrike">
                <a:solidFill>
                  <a:srgbClr val="3F3F3F"/>
                </a:solidFill>
                <a:latin typeface="Open Sans"/>
                <a:ea typeface="Open Sans"/>
                <a:cs typeface="Open Sans"/>
                <a:sym typeface="Open Sans"/>
              </a:rPr>
              <a:t>e.</a:t>
            </a:r>
            <a:endParaRPr b="0" i="0" sz="2000" u="none" cap="none" strike="noStrike">
              <a:solidFill>
                <a:srgbClr val="000000"/>
              </a:solidFill>
              <a:latin typeface="Open Sans"/>
              <a:ea typeface="Open Sans"/>
              <a:cs typeface="Open Sans"/>
              <a:sym typeface="Open Sans"/>
            </a:endParaRPr>
          </a:p>
        </p:txBody>
      </p:sp>
      <p:sp>
        <p:nvSpPr>
          <p:cNvPr id="160" name="Google Shape;160;p30"/>
          <p:cNvSpPr txBox="1"/>
          <p:nvPr>
            <p:ph idx="9" type="body"/>
          </p:nvPr>
        </p:nvSpPr>
        <p:spPr>
          <a:xfrm>
            <a:off x="2329744" y="6118963"/>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nassisted Practice">
  <p:cSld name="Unassisted Practice">
    <p:spTree>
      <p:nvGrpSpPr>
        <p:cNvPr id="161" name="Shape 161"/>
        <p:cNvGrpSpPr/>
        <p:nvPr/>
      </p:nvGrpSpPr>
      <p:grpSpPr>
        <a:xfrm>
          <a:off x="0" y="0"/>
          <a:ext cx="0" cy="0"/>
          <a:chOff x="0" y="0"/>
          <a:chExt cx="0" cy="0"/>
        </a:xfrm>
      </p:grpSpPr>
      <p:pic>
        <p:nvPicPr>
          <p:cNvPr id="162" name="Google Shape;162;p33"/>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id="163" name="Google Shape;163;p33"/>
          <p:cNvPicPr preferRelativeResize="0"/>
          <p:nvPr/>
        </p:nvPicPr>
        <p:blipFill rotWithShape="1">
          <a:blip r:embed="rId3">
            <a:alphaModFix/>
          </a:blip>
          <a:srcRect b="0" l="0" r="0" t="0"/>
          <a:stretch/>
        </p:blipFill>
        <p:spPr>
          <a:xfrm>
            <a:off x="1" y="0"/>
            <a:ext cx="16256000" cy="9144000"/>
          </a:xfrm>
          <a:prstGeom prst="rect">
            <a:avLst/>
          </a:prstGeom>
          <a:noFill/>
          <a:ln>
            <a:noFill/>
          </a:ln>
        </p:spPr>
      </p:pic>
      <p:pic>
        <p:nvPicPr>
          <p:cNvPr descr="A close up of a logo&#10;&#10;Description automatically generated" id="164" name="Google Shape;164;p33"/>
          <p:cNvPicPr preferRelativeResize="0"/>
          <p:nvPr/>
        </p:nvPicPr>
        <p:blipFill rotWithShape="1">
          <a:blip r:embed="rId4">
            <a:alphaModFix/>
          </a:blip>
          <a:srcRect b="0" l="0" r="0" t="0"/>
          <a:stretch/>
        </p:blipFill>
        <p:spPr>
          <a:xfrm>
            <a:off x="0" y="0"/>
            <a:ext cx="16256000" cy="9144000"/>
          </a:xfrm>
          <a:prstGeom prst="rect">
            <a:avLst/>
          </a:prstGeom>
          <a:noFill/>
          <a:ln>
            <a:noFill/>
          </a:ln>
        </p:spPr>
      </p:pic>
      <p:sp>
        <p:nvSpPr>
          <p:cNvPr id="165" name="Google Shape;165;p33"/>
          <p:cNvSpPr txBox="1"/>
          <p:nvPr>
            <p:ph idx="1" type="body"/>
          </p:nvPr>
        </p:nvSpPr>
        <p:spPr>
          <a:xfrm>
            <a:off x="1902091" y="2363465"/>
            <a:ext cx="12451817" cy="552741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66" name="Google Shape;166;p33"/>
          <p:cNvSpPr txBox="1"/>
          <p:nvPr>
            <p:ph type="title"/>
          </p:nvPr>
        </p:nvSpPr>
        <p:spPr>
          <a:xfrm>
            <a:off x="812800" y="436395"/>
            <a:ext cx="10666185" cy="66504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4400"/>
              <a:buFont typeface="Arial"/>
              <a:buNone/>
              <a:defRPr b="1" sz="28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2880">
          <p15:clr>
            <a:srgbClr val="FBAE40"/>
          </p15:clr>
        </p15:guide>
        <p15:guide id="2" pos="706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urse-End Project">
  <p:cSld name="Course-End Project">
    <p:spTree>
      <p:nvGrpSpPr>
        <p:cNvPr id="167" name="Shape 167"/>
        <p:cNvGrpSpPr/>
        <p:nvPr/>
      </p:nvGrpSpPr>
      <p:grpSpPr>
        <a:xfrm>
          <a:off x="0" y="0"/>
          <a:ext cx="0" cy="0"/>
          <a:chOff x="0" y="0"/>
          <a:chExt cx="0" cy="0"/>
        </a:xfrm>
      </p:grpSpPr>
      <p:pic>
        <p:nvPicPr>
          <p:cNvPr id="168" name="Google Shape;168;p35"/>
          <p:cNvPicPr preferRelativeResize="0"/>
          <p:nvPr/>
        </p:nvPicPr>
        <p:blipFill rotWithShape="1">
          <a:blip r:embed="rId2">
            <a:alphaModFix/>
          </a:blip>
          <a:srcRect b="0" l="0" r="0" t="0"/>
          <a:stretch/>
        </p:blipFill>
        <p:spPr>
          <a:xfrm>
            <a:off x="0" y="0"/>
            <a:ext cx="16255998" cy="9143999"/>
          </a:xfrm>
          <a:prstGeom prst="rect">
            <a:avLst/>
          </a:prstGeom>
          <a:noFill/>
          <a:ln>
            <a:noFill/>
          </a:ln>
        </p:spPr>
      </p:pic>
      <p:pic>
        <p:nvPicPr>
          <p:cNvPr descr="A close up of a logo&#10;&#10;Description automatically generated" id="169" name="Google Shape;169;p35"/>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170" name="Google Shape;170;p35"/>
          <p:cNvSpPr/>
          <p:nvPr/>
        </p:nvSpPr>
        <p:spPr>
          <a:xfrm>
            <a:off x="4254500" y="1303972"/>
            <a:ext cx="10896600" cy="6875496"/>
          </a:xfrm>
          <a:prstGeom prst="roundRect">
            <a:avLst>
              <a:gd fmla="val 3063" name="adj"/>
            </a:avLst>
          </a:prstGeom>
          <a:solidFill>
            <a:srgbClr val="00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1" name="Google Shape;171;p35"/>
          <p:cNvSpPr txBox="1"/>
          <p:nvPr>
            <p:ph type="title"/>
          </p:nvPr>
        </p:nvSpPr>
        <p:spPr>
          <a:xfrm>
            <a:off x="0" y="539514"/>
            <a:ext cx="16256001" cy="665045"/>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rgbClr val="3F3F3F"/>
              </a:buClr>
              <a:buSzPts val="3200"/>
              <a:buFont typeface="Arial"/>
              <a:buNone/>
              <a:defRPr b="1" i="0" sz="2800" u="none" cap="none" strike="noStrike">
                <a:solidFill>
                  <a:schemeClr val="lt1"/>
                </a:solidFill>
                <a:latin typeface="Open Sans"/>
                <a:ea typeface="Open Sans"/>
                <a:cs typeface="Open Sans"/>
                <a:sym typeface="Open Sans"/>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2" name="Google Shape;172;p35"/>
          <p:cNvSpPr txBox="1"/>
          <p:nvPr>
            <p:ph idx="1" type="body"/>
          </p:nvPr>
        </p:nvSpPr>
        <p:spPr>
          <a:xfrm>
            <a:off x="4699001" y="1770191"/>
            <a:ext cx="9956800" cy="552741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at Next?">
  <p:cSld name="What Next?">
    <p:spTree>
      <p:nvGrpSpPr>
        <p:cNvPr id="173" name="Shape 173"/>
        <p:cNvGrpSpPr/>
        <p:nvPr/>
      </p:nvGrpSpPr>
      <p:grpSpPr>
        <a:xfrm>
          <a:off x="0" y="0"/>
          <a:ext cx="0" cy="0"/>
          <a:chOff x="0" y="0"/>
          <a:chExt cx="0" cy="0"/>
        </a:xfrm>
      </p:grpSpPr>
      <p:pic>
        <p:nvPicPr>
          <p:cNvPr id="174" name="Google Shape;174;p36"/>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175" name="Google Shape;175;p36"/>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176" name="Google Shape;176;p36"/>
          <p:cNvSpPr/>
          <p:nvPr/>
        </p:nvSpPr>
        <p:spPr>
          <a:xfrm>
            <a:off x="663026" y="1342072"/>
            <a:ext cx="9046458" cy="6875496"/>
          </a:xfrm>
          <a:prstGeom prst="roundRect">
            <a:avLst>
              <a:gd fmla="val 3063" name="adj"/>
            </a:avLst>
          </a:prstGeom>
          <a:solidFill>
            <a:srgbClr val="00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7" name="Google Shape;177;p36"/>
          <p:cNvSpPr txBox="1"/>
          <p:nvPr>
            <p:ph idx="1" type="body"/>
          </p:nvPr>
        </p:nvSpPr>
        <p:spPr>
          <a:xfrm>
            <a:off x="1120875" y="1808291"/>
            <a:ext cx="8092571" cy="552741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78" name="Google Shape;178;p36"/>
          <p:cNvSpPr/>
          <p:nvPr/>
        </p:nvSpPr>
        <p:spPr>
          <a:xfrm>
            <a:off x="2464058" y="762715"/>
            <a:ext cx="4819925" cy="430887"/>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IN" sz="2800" u="none" cap="none" strike="noStrike">
                <a:solidFill>
                  <a:schemeClr val="lt1"/>
                </a:solidFill>
                <a:latin typeface="Open Sans"/>
                <a:ea typeface="Open Sans"/>
                <a:cs typeface="Open Sans"/>
                <a:sym typeface="Open Sans"/>
              </a:rPr>
              <a:t>What Next?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sson Name">
  <p:cSld name="Lesson Name">
    <p:spTree>
      <p:nvGrpSpPr>
        <p:cNvPr id="19" name="Shape 19"/>
        <p:cNvGrpSpPr/>
        <p:nvPr/>
      </p:nvGrpSpPr>
      <p:grpSpPr>
        <a:xfrm>
          <a:off x="0" y="0"/>
          <a:ext cx="0" cy="0"/>
          <a:chOff x="0" y="0"/>
          <a:chExt cx="0" cy="0"/>
        </a:xfrm>
      </p:grpSpPr>
      <p:pic>
        <p:nvPicPr>
          <p:cNvPr id="20" name="Google Shape;20;p261"/>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21" name="Google Shape;21;p261"/>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22" name="Google Shape;22;p261"/>
          <p:cNvSpPr txBox="1"/>
          <p:nvPr>
            <p:ph idx="1" type="body"/>
          </p:nvPr>
        </p:nvSpPr>
        <p:spPr>
          <a:xfrm>
            <a:off x="8120585" y="4114800"/>
            <a:ext cx="6960049" cy="914400"/>
          </a:xfrm>
          <a:prstGeom prst="rect">
            <a:avLst/>
          </a:prstGeom>
          <a:noFill/>
          <a:ln>
            <a:noFill/>
          </a:ln>
        </p:spPr>
        <p:txBody>
          <a:bodyPr anchorCtr="0" anchor="t" bIns="91425" lIns="91425" spcFirstLastPara="1" rIns="91425" wrap="square" tIns="91425">
            <a:noAutofit/>
          </a:bodyPr>
          <a:lstStyle>
            <a:lvl1pPr indent="-228600" lvl="0" marL="4572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arning Objectives">
  <p:cSld name="Learning Objectives">
    <p:spTree>
      <p:nvGrpSpPr>
        <p:cNvPr id="23" name="Shape 23"/>
        <p:cNvGrpSpPr/>
        <p:nvPr/>
      </p:nvGrpSpPr>
      <p:grpSpPr>
        <a:xfrm>
          <a:off x="0" y="0"/>
          <a:ext cx="0" cy="0"/>
          <a:chOff x="0" y="0"/>
          <a:chExt cx="0" cy="0"/>
        </a:xfrm>
      </p:grpSpPr>
      <p:pic>
        <p:nvPicPr>
          <p:cNvPr id="24" name="Google Shape;24;p22"/>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25" name="Google Shape;25;p22"/>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26" name="Google Shape;26;p22"/>
          <p:cNvSpPr/>
          <p:nvPr/>
        </p:nvSpPr>
        <p:spPr>
          <a:xfrm>
            <a:off x="2747395" y="769174"/>
            <a:ext cx="4819925" cy="523220"/>
          </a:xfrm>
          <a:prstGeom prst="rect">
            <a:avLst/>
          </a:prstGeom>
          <a:noFill/>
          <a:ln>
            <a:noFill/>
          </a:ln>
        </p:spPr>
        <p:txBody>
          <a:bodyPr anchorCtr="0" anchor="t" bIns="45700" lIns="91425" spcFirstLastPara="1" rIns="91425" wrap="square" tIns="45700">
            <a:spAutoFit/>
          </a:bodyPr>
          <a:lstStyle/>
          <a:p>
            <a:pPr indent="0" lvl="0" marL="228600" marR="0" rtl="0" algn="ctr">
              <a:lnSpc>
                <a:spcPct val="100000"/>
              </a:lnSpc>
              <a:spcBef>
                <a:spcPts val="0"/>
              </a:spcBef>
              <a:spcAft>
                <a:spcPts val="0"/>
              </a:spcAft>
              <a:buClr>
                <a:srgbClr val="3F3F3F"/>
              </a:buClr>
              <a:buSzPts val="2200"/>
              <a:buFont typeface="Arial"/>
              <a:buNone/>
            </a:pPr>
            <a:r>
              <a:rPr b="1" i="0" lang="en-IN" sz="2800" u="none" cap="none" strike="noStrike">
                <a:solidFill>
                  <a:srgbClr val="3F3F3F"/>
                </a:solidFill>
                <a:latin typeface="Open Sans"/>
                <a:ea typeface="Open Sans"/>
                <a:cs typeface="Open Sans"/>
                <a:sym typeface="Open Sans"/>
              </a:rPr>
              <a:t>Learning Objectives</a:t>
            </a:r>
            <a:endParaRPr b="0" i="0" sz="1400" u="none" cap="none" strike="noStrike">
              <a:solidFill>
                <a:srgbClr val="000000"/>
              </a:solidFill>
              <a:latin typeface="Arial"/>
              <a:ea typeface="Arial"/>
              <a:cs typeface="Arial"/>
              <a:sym typeface="Arial"/>
            </a:endParaRPr>
          </a:p>
        </p:txBody>
      </p:sp>
      <p:pic>
        <p:nvPicPr>
          <p:cNvPr id="27" name="Google Shape;27;p22"/>
          <p:cNvPicPr preferRelativeResize="0"/>
          <p:nvPr/>
        </p:nvPicPr>
        <p:blipFill rotWithShape="1">
          <a:blip r:embed="rId4">
            <a:alphaModFix/>
          </a:blip>
          <a:srcRect b="0" l="0" r="0" t="0"/>
          <a:stretch/>
        </p:blipFill>
        <p:spPr>
          <a:xfrm>
            <a:off x="2870200" y="1186581"/>
            <a:ext cx="4819924" cy="365760"/>
          </a:xfrm>
          <a:prstGeom prst="rect">
            <a:avLst/>
          </a:prstGeom>
          <a:noFill/>
          <a:ln>
            <a:noFill/>
          </a:ln>
        </p:spPr>
      </p:pic>
      <p:sp>
        <p:nvSpPr>
          <p:cNvPr id="28" name="Google Shape;28;p22"/>
          <p:cNvSpPr txBox="1"/>
          <p:nvPr>
            <p:ph idx="1" type="body"/>
          </p:nvPr>
        </p:nvSpPr>
        <p:spPr>
          <a:xfrm>
            <a:off x="1470660" y="2204378"/>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9" name="Google Shape;29;p22"/>
          <p:cNvSpPr txBox="1"/>
          <p:nvPr>
            <p:ph idx="2" type="body"/>
          </p:nvPr>
        </p:nvSpPr>
        <p:spPr>
          <a:xfrm>
            <a:off x="1470660" y="3377721"/>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0" name="Google Shape;30;p22"/>
          <p:cNvSpPr txBox="1"/>
          <p:nvPr>
            <p:ph idx="3" type="body"/>
          </p:nvPr>
        </p:nvSpPr>
        <p:spPr>
          <a:xfrm>
            <a:off x="1470660" y="4551064"/>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1" name="Google Shape;31;p22"/>
          <p:cNvSpPr txBox="1"/>
          <p:nvPr>
            <p:ph idx="4" type="body"/>
          </p:nvPr>
        </p:nvSpPr>
        <p:spPr>
          <a:xfrm>
            <a:off x="1470660" y="5724407"/>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pic Name">
  <p:cSld name="Topic Name">
    <p:spTree>
      <p:nvGrpSpPr>
        <p:cNvPr id="32" name="Shape 32"/>
        <p:cNvGrpSpPr/>
        <p:nvPr/>
      </p:nvGrpSpPr>
      <p:grpSpPr>
        <a:xfrm>
          <a:off x="0" y="0"/>
          <a:ext cx="0" cy="0"/>
          <a:chOff x="0" y="0"/>
          <a:chExt cx="0" cy="0"/>
        </a:xfrm>
      </p:grpSpPr>
      <p:pic>
        <p:nvPicPr>
          <p:cNvPr id="33" name="Google Shape;33;p20"/>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34" name="Google Shape;34;p20"/>
          <p:cNvPicPr preferRelativeResize="0"/>
          <p:nvPr/>
        </p:nvPicPr>
        <p:blipFill rotWithShape="1">
          <a:blip r:embed="rId3">
            <a:alphaModFix/>
          </a:blip>
          <a:srcRect b="0" l="0" r="0" t="0"/>
          <a:stretch/>
        </p:blipFill>
        <p:spPr>
          <a:xfrm>
            <a:off x="0" y="0"/>
            <a:ext cx="16256000" cy="9144000"/>
          </a:xfrm>
          <a:prstGeom prst="rect">
            <a:avLst/>
          </a:prstGeom>
          <a:noFill/>
          <a:ln>
            <a:noFill/>
          </a:ln>
        </p:spPr>
      </p:pic>
      <p:pic>
        <p:nvPicPr>
          <p:cNvPr descr="A close up of a logo&#10;&#10;Description automatically generated" id="35" name="Google Shape;35;p20"/>
          <p:cNvPicPr preferRelativeResize="0"/>
          <p:nvPr/>
        </p:nvPicPr>
        <p:blipFill rotWithShape="1">
          <a:blip r:embed="rId4">
            <a:alphaModFix/>
          </a:blip>
          <a:srcRect b="0" l="0" r="0" t="0"/>
          <a:stretch/>
        </p:blipFill>
        <p:spPr>
          <a:xfrm>
            <a:off x="0" y="0"/>
            <a:ext cx="16256000" cy="9144000"/>
          </a:xfrm>
          <a:prstGeom prst="rect">
            <a:avLst/>
          </a:prstGeom>
          <a:noFill/>
          <a:ln>
            <a:noFill/>
          </a:ln>
        </p:spPr>
      </p:pic>
      <p:sp>
        <p:nvSpPr>
          <p:cNvPr id="36" name="Google Shape;36;p20"/>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1000"/>
              </a:spcBef>
              <a:spcAft>
                <a:spcPts val="0"/>
              </a:spcAft>
              <a:buSzPts val="2800"/>
              <a:buFont typeface="Arial"/>
              <a:buNone/>
              <a:defRPr b="1" sz="28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page">
  <p:cSld name="Content page">
    <p:spTree>
      <p:nvGrpSpPr>
        <p:cNvPr id="37" name="Shape 37"/>
        <p:cNvGrpSpPr/>
        <p:nvPr/>
      </p:nvGrpSpPr>
      <p:grpSpPr>
        <a:xfrm>
          <a:off x="0" y="0"/>
          <a:ext cx="0" cy="0"/>
          <a:chOff x="0" y="0"/>
          <a:chExt cx="0" cy="0"/>
        </a:xfrm>
      </p:grpSpPr>
      <p:grpSp>
        <p:nvGrpSpPr>
          <p:cNvPr id="38" name="Google Shape;38;p262"/>
          <p:cNvGrpSpPr/>
          <p:nvPr/>
        </p:nvGrpSpPr>
        <p:grpSpPr>
          <a:xfrm>
            <a:off x="0" y="0"/>
            <a:ext cx="16256000" cy="9144000"/>
            <a:chOff x="0" y="0"/>
            <a:chExt cx="16256000" cy="9144000"/>
          </a:xfrm>
        </p:grpSpPr>
        <p:pic>
          <p:nvPicPr>
            <p:cNvPr id="39" name="Google Shape;39;p262"/>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40" name="Google Shape;40;p262"/>
            <p:cNvPicPr preferRelativeResize="0"/>
            <p:nvPr/>
          </p:nvPicPr>
          <p:blipFill rotWithShape="1">
            <a:blip r:embed="rId3">
              <a:alphaModFix/>
            </a:blip>
            <a:srcRect b="0" l="0" r="0" t="0"/>
            <a:stretch/>
          </p:blipFill>
          <p:spPr>
            <a:xfrm>
              <a:off x="0" y="0"/>
              <a:ext cx="16256000" cy="9144000"/>
            </a:xfrm>
            <a:prstGeom prst="rect">
              <a:avLst/>
            </a:prstGeom>
            <a:noFill/>
            <a:ln>
              <a:noFill/>
            </a:ln>
          </p:spPr>
        </p:pic>
      </p:grpSp>
      <p:sp>
        <p:nvSpPr>
          <p:cNvPr id="41" name="Google Shape;41;p262"/>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3F3F3F"/>
              </a:buClr>
              <a:buSzPts val="3200"/>
              <a:buFont typeface="Open Sans ExtraBold"/>
              <a:buNone/>
              <a:defRPr b="1" sz="3200">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62"/>
          <p:cNvSpPr txBox="1"/>
          <p:nvPr>
            <p:ph idx="1" type="body"/>
          </p:nvPr>
        </p:nvSpPr>
        <p:spPr>
          <a:xfrm>
            <a:off x="0" y="864000"/>
            <a:ext cx="16256001" cy="454478"/>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333"/>
              </a:spcBef>
              <a:spcAft>
                <a:spcPts val="0"/>
              </a:spcAft>
              <a:buClr>
                <a:srgbClr val="888888"/>
              </a:buClr>
              <a:buSzPts val="2400"/>
              <a:buNone/>
              <a:defRPr sz="2400">
                <a:solidFill>
                  <a:srgbClr val="888888"/>
                </a:solidFill>
                <a:latin typeface="Open Sans"/>
                <a:ea typeface="Open Sans"/>
                <a:cs typeface="Open Sans"/>
                <a:sym typeface="Open Sans"/>
              </a:defRPr>
            </a:lvl1pPr>
            <a:lvl2pPr indent="-228600" lvl="1" marL="914400" algn="l">
              <a:lnSpc>
                <a:spcPct val="90000"/>
              </a:lnSpc>
              <a:spcBef>
                <a:spcPts val="667"/>
              </a:spcBef>
              <a:spcAft>
                <a:spcPts val="0"/>
              </a:spcAft>
              <a:buClr>
                <a:srgbClr val="888888"/>
              </a:buClr>
              <a:buSzPts val="2134"/>
              <a:buNone/>
              <a:defRPr sz="2667">
                <a:solidFill>
                  <a:srgbClr val="888888"/>
                </a:solidFill>
              </a:defRPr>
            </a:lvl2pPr>
            <a:lvl3pPr indent="-228600" lvl="2" marL="1371600" algn="l">
              <a:lnSpc>
                <a:spcPct val="90000"/>
              </a:lnSpc>
              <a:spcBef>
                <a:spcPts val="667"/>
              </a:spcBef>
              <a:spcAft>
                <a:spcPts val="0"/>
              </a:spcAft>
              <a:buClr>
                <a:srgbClr val="888888"/>
              </a:buClr>
              <a:buSzPts val="2400"/>
              <a:buNone/>
              <a:defRPr sz="2400">
                <a:solidFill>
                  <a:srgbClr val="888888"/>
                </a:solidFill>
              </a:defRPr>
            </a:lvl3pPr>
            <a:lvl4pPr indent="-228600" lvl="3" marL="1828800" algn="l">
              <a:lnSpc>
                <a:spcPct val="90000"/>
              </a:lnSpc>
              <a:spcBef>
                <a:spcPts val="667"/>
              </a:spcBef>
              <a:spcAft>
                <a:spcPts val="0"/>
              </a:spcAft>
              <a:buClr>
                <a:srgbClr val="888888"/>
              </a:buClr>
              <a:buSzPts val="2133"/>
              <a:buNone/>
              <a:defRPr sz="2133">
                <a:solidFill>
                  <a:srgbClr val="888888"/>
                </a:solidFill>
              </a:defRPr>
            </a:lvl4pPr>
            <a:lvl5pPr indent="-228600" lvl="4" marL="2286000" algn="l">
              <a:lnSpc>
                <a:spcPct val="90000"/>
              </a:lnSpc>
              <a:spcBef>
                <a:spcPts val="667"/>
              </a:spcBef>
              <a:spcAft>
                <a:spcPts val="0"/>
              </a:spcAft>
              <a:buClr>
                <a:srgbClr val="888888"/>
              </a:buClr>
              <a:buSzPts val="2133"/>
              <a:buNone/>
              <a:defRPr sz="2133">
                <a:solidFill>
                  <a:srgbClr val="888888"/>
                </a:solidFill>
              </a:defRPr>
            </a:lvl5pPr>
            <a:lvl6pPr indent="-228600" lvl="5" marL="2743200" algn="l">
              <a:lnSpc>
                <a:spcPct val="90000"/>
              </a:lnSpc>
              <a:spcBef>
                <a:spcPts val="667"/>
              </a:spcBef>
              <a:spcAft>
                <a:spcPts val="0"/>
              </a:spcAft>
              <a:buClr>
                <a:srgbClr val="888888"/>
              </a:buClr>
              <a:buSzPts val="2133"/>
              <a:buNone/>
              <a:defRPr sz="2133">
                <a:solidFill>
                  <a:srgbClr val="888888"/>
                </a:solidFill>
              </a:defRPr>
            </a:lvl6pPr>
            <a:lvl7pPr indent="-228600" lvl="6" marL="3200400" algn="l">
              <a:lnSpc>
                <a:spcPct val="90000"/>
              </a:lnSpc>
              <a:spcBef>
                <a:spcPts val="667"/>
              </a:spcBef>
              <a:spcAft>
                <a:spcPts val="0"/>
              </a:spcAft>
              <a:buClr>
                <a:srgbClr val="888888"/>
              </a:buClr>
              <a:buSzPts val="2133"/>
              <a:buNone/>
              <a:defRPr sz="2133">
                <a:solidFill>
                  <a:srgbClr val="888888"/>
                </a:solidFill>
              </a:defRPr>
            </a:lvl7pPr>
            <a:lvl8pPr indent="-228600" lvl="7" marL="3657600" algn="l">
              <a:lnSpc>
                <a:spcPct val="90000"/>
              </a:lnSpc>
              <a:spcBef>
                <a:spcPts val="667"/>
              </a:spcBef>
              <a:spcAft>
                <a:spcPts val="0"/>
              </a:spcAft>
              <a:buClr>
                <a:srgbClr val="888888"/>
              </a:buClr>
              <a:buSzPts val="2133"/>
              <a:buNone/>
              <a:defRPr sz="2133">
                <a:solidFill>
                  <a:srgbClr val="888888"/>
                </a:solidFill>
              </a:defRPr>
            </a:lvl8pPr>
            <a:lvl9pPr indent="-228600" lvl="8" marL="4114800" algn="l">
              <a:lnSpc>
                <a:spcPct val="90000"/>
              </a:lnSpc>
              <a:spcBef>
                <a:spcPts val="667"/>
              </a:spcBef>
              <a:spcAft>
                <a:spcPts val="0"/>
              </a:spcAft>
              <a:buClr>
                <a:srgbClr val="888888"/>
              </a:buClr>
              <a:buSzPts val="2133"/>
              <a:buNone/>
              <a:defRPr sz="2133">
                <a:solidFill>
                  <a:srgbClr val="888888"/>
                </a:solidFill>
              </a:defRPr>
            </a:lvl9pPr>
          </a:lstStyle>
          <a:p/>
        </p:txBody>
      </p:sp>
      <p:sp>
        <p:nvSpPr>
          <p:cNvPr id="43" name="Google Shape;43;p262"/>
          <p:cNvSpPr txBox="1"/>
          <p:nvPr>
            <p:ph idx="2" type="body"/>
          </p:nvPr>
        </p:nvSpPr>
        <p:spPr>
          <a:xfrm>
            <a:off x="558307" y="1952600"/>
            <a:ext cx="14478942" cy="11176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1333"/>
              </a:spcBef>
              <a:spcAft>
                <a:spcPts val="0"/>
              </a:spcAft>
              <a:buClr>
                <a:srgbClr val="3F3F3F"/>
              </a:buClr>
              <a:buSzPts val="2400"/>
              <a:buChar char="•"/>
              <a:defRPr sz="2400">
                <a:solidFill>
                  <a:srgbClr val="3F3F3F"/>
                </a:solidFill>
                <a:latin typeface="Open Sans"/>
                <a:ea typeface="Open Sans"/>
                <a:cs typeface="Open Sans"/>
                <a:sym typeface="Open Sans"/>
              </a:defRPr>
            </a:lvl1pPr>
            <a:lvl2pPr indent="-320040" lvl="1" marL="914400" algn="l">
              <a:lnSpc>
                <a:spcPct val="90000"/>
              </a:lnSpc>
              <a:spcBef>
                <a:spcPts val="667"/>
              </a:spcBef>
              <a:spcAft>
                <a:spcPts val="0"/>
              </a:spcAft>
              <a:buClr>
                <a:schemeClr val="dk1"/>
              </a:buClr>
              <a:buSzPts val="1440"/>
              <a:buChar char="o"/>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ssisted Practice">
  <p:cSld name="Assisted Practice">
    <p:spTree>
      <p:nvGrpSpPr>
        <p:cNvPr id="44" name="Shape 44"/>
        <p:cNvGrpSpPr/>
        <p:nvPr/>
      </p:nvGrpSpPr>
      <p:grpSpPr>
        <a:xfrm>
          <a:off x="0" y="0"/>
          <a:ext cx="0" cy="0"/>
          <a:chOff x="0" y="0"/>
          <a:chExt cx="0" cy="0"/>
        </a:xfrm>
      </p:grpSpPr>
      <p:pic>
        <p:nvPicPr>
          <p:cNvPr id="45" name="Google Shape;45;p32"/>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id="46" name="Google Shape;46;p32"/>
          <p:cNvPicPr preferRelativeResize="0"/>
          <p:nvPr/>
        </p:nvPicPr>
        <p:blipFill rotWithShape="1">
          <a:blip r:embed="rId3">
            <a:alphaModFix/>
          </a:blip>
          <a:srcRect b="0" l="0" r="0" t="0"/>
          <a:stretch/>
        </p:blipFill>
        <p:spPr>
          <a:xfrm>
            <a:off x="0" y="0"/>
            <a:ext cx="16256000" cy="9144000"/>
          </a:xfrm>
          <a:prstGeom prst="rect">
            <a:avLst/>
          </a:prstGeom>
          <a:noFill/>
          <a:ln>
            <a:noFill/>
          </a:ln>
        </p:spPr>
      </p:pic>
      <p:pic>
        <p:nvPicPr>
          <p:cNvPr descr="A close up of a logo&#10;&#10;Description automatically generated" id="47" name="Google Shape;47;p32"/>
          <p:cNvPicPr preferRelativeResize="0"/>
          <p:nvPr/>
        </p:nvPicPr>
        <p:blipFill rotWithShape="1">
          <a:blip r:embed="rId4">
            <a:alphaModFix/>
          </a:blip>
          <a:srcRect b="0" l="0" r="0" t="0"/>
          <a:stretch/>
        </p:blipFill>
        <p:spPr>
          <a:xfrm>
            <a:off x="0" y="0"/>
            <a:ext cx="16256000" cy="9144000"/>
          </a:xfrm>
          <a:prstGeom prst="rect">
            <a:avLst/>
          </a:prstGeom>
          <a:noFill/>
          <a:ln>
            <a:noFill/>
          </a:ln>
        </p:spPr>
      </p:pic>
      <p:sp>
        <p:nvSpPr>
          <p:cNvPr id="48" name="Google Shape;48;p32"/>
          <p:cNvSpPr txBox="1"/>
          <p:nvPr>
            <p:ph type="title"/>
          </p:nvPr>
        </p:nvSpPr>
        <p:spPr>
          <a:xfrm>
            <a:off x="812800" y="436395"/>
            <a:ext cx="10666185" cy="66504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4400"/>
              <a:buFont typeface="Arial"/>
              <a:buNone/>
              <a:defRPr b="1" sz="28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2"/>
          <p:cNvSpPr txBox="1"/>
          <p:nvPr>
            <p:ph idx="1" type="body"/>
          </p:nvPr>
        </p:nvSpPr>
        <p:spPr>
          <a:xfrm>
            <a:off x="1902091" y="2363465"/>
            <a:ext cx="12451817" cy="552741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extLst>
    <p:ext uri="{DCECCB84-F9BA-43D5-87BE-67443E8EF086}">
      <p15:sldGuideLst>
        <p15:guide id="1" orient="horz" pos="2880">
          <p15:clr>
            <a:srgbClr val="FBAE40"/>
          </p15:clr>
        </p15:guide>
        <p15:guide id="2" pos="7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ey Takeaways">
  <p:cSld name="Key Takeaways">
    <p:spTree>
      <p:nvGrpSpPr>
        <p:cNvPr id="50" name="Shape 50"/>
        <p:cNvGrpSpPr/>
        <p:nvPr/>
      </p:nvGrpSpPr>
      <p:grpSpPr>
        <a:xfrm>
          <a:off x="0" y="0"/>
          <a:ext cx="0" cy="0"/>
          <a:chOff x="0" y="0"/>
          <a:chExt cx="0" cy="0"/>
        </a:xfrm>
      </p:grpSpPr>
      <p:pic>
        <p:nvPicPr>
          <p:cNvPr descr="A close up of a sign&#10;&#10;Description automatically generated" id="51" name="Google Shape;51;p263"/>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52" name="Google Shape;52;p263"/>
          <p:cNvPicPr preferRelativeResize="0"/>
          <p:nvPr/>
        </p:nvPicPr>
        <p:blipFill rotWithShape="1">
          <a:blip r:embed="rId3">
            <a:alphaModFix/>
          </a:blip>
          <a:srcRect b="0" l="0" r="0" t="0"/>
          <a:stretch/>
        </p:blipFill>
        <p:spPr>
          <a:xfrm>
            <a:off x="0" y="0"/>
            <a:ext cx="16256000" cy="9144000"/>
          </a:xfrm>
          <a:prstGeom prst="rect">
            <a:avLst/>
          </a:prstGeom>
          <a:noFill/>
          <a:ln>
            <a:noFill/>
          </a:ln>
        </p:spPr>
      </p:pic>
      <p:pic>
        <p:nvPicPr>
          <p:cNvPr id="53" name="Google Shape;53;p263"/>
          <p:cNvPicPr preferRelativeResize="0"/>
          <p:nvPr/>
        </p:nvPicPr>
        <p:blipFill rotWithShape="1">
          <a:blip r:embed="rId4">
            <a:alphaModFix/>
          </a:blip>
          <a:srcRect b="0" l="0" r="0" t="0"/>
          <a:stretch/>
        </p:blipFill>
        <p:spPr>
          <a:xfrm>
            <a:off x="3302000" y="1186581"/>
            <a:ext cx="3975100" cy="365760"/>
          </a:xfrm>
          <a:prstGeom prst="rect">
            <a:avLst/>
          </a:prstGeom>
          <a:noFill/>
          <a:ln>
            <a:noFill/>
          </a:ln>
        </p:spPr>
      </p:pic>
      <p:sp>
        <p:nvSpPr>
          <p:cNvPr id="54" name="Google Shape;54;p263"/>
          <p:cNvSpPr/>
          <p:nvPr/>
        </p:nvSpPr>
        <p:spPr>
          <a:xfrm>
            <a:off x="2747395" y="769174"/>
            <a:ext cx="4819925" cy="523220"/>
          </a:xfrm>
          <a:prstGeom prst="rect">
            <a:avLst/>
          </a:prstGeom>
          <a:noFill/>
          <a:ln>
            <a:noFill/>
          </a:ln>
        </p:spPr>
        <p:txBody>
          <a:bodyPr anchorCtr="0" anchor="t" bIns="45700" lIns="91425" spcFirstLastPara="1" rIns="91425" wrap="square" tIns="45700">
            <a:spAutoFit/>
          </a:bodyPr>
          <a:lstStyle/>
          <a:p>
            <a:pPr indent="0" lvl="0" marL="228600" marR="0" rtl="0" algn="ctr">
              <a:lnSpc>
                <a:spcPct val="100000"/>
              </a:lnSpc>
              <a:spcBef>
                <a:spcPts val="0"/>
              </a:spcBef>
              <a:spcAft>
                <a:spcPts val="0"/>
              </a:spcAft>
              <a:buClr>
                <a:srgbClr val="3F3F3F"/>
              </a:buClr>
              <a:buSzPts val="2200"/>
              <a:buFont typeface="Arial"/>
              <a:buNone/>
            </a:pPr>
            <a:r>
              <a:rPr b="1" i="0" lang="en-IN" sz="2800" u="none" cap="none" strike="noStrike">
                <a:solidFill>
                  <a:srgbClr val="3F3F3F"/>
                </a:solidFill>
                <a:latin typeface="Open Sans"/>
                <a:ea typeface="Open Sans"/>
                <a:cs typeface="Open Sans"/>
                <a:sym typeface="Open Sans"/>
              </a:rPr>
              <a:t>Key Takeaways</a:t>
            </a:r>
            <a:endParaRPr b="0" i="0" sz="1800" u="none" cap="none" strike="noStrike">
              <a:solidFill>
                <a:schemeClr val="dk1"/>
              </a:solidFill>
              <a:latin typeface="Calibri"/>
              <a:ea typeface="Calibri"/>
              <a:cs typeface="Calibri"/>
              <a:sym typeface="Calibri"/>
            </a:endParaRPr>
          </a:p>
        </p:txBody>
      </p:sp>
      <p:sp>
        <p:nvSpPr>
          <p:cNvPr id="55" name="Google Shape;55;p263"/>
          <p:cNvSpPr txBox="1"/>
          <p:nvPr>
            <p:ph idx="1" type="body"/>
          </p:nvPr>
        </p:nvSpPr>
        <p:spPr>
          <a:xfrm>
            <a:off x="1432121" y="2180141"/>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56" name="Google Shape;56;p263"/>
          <p:cNvSpPr txBox="1"/>
          <p:nvPr>
            <p:ph idx="2" type="body"/>
          </p:nvPr>
        </p:nvSpPr>
        <p:spPr>
          <a:xfrm>
            <a:off x="1432121" y="3372838"/>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57" name="Google Shape;57;p263"/>
          <p:cNvSpPr txBox="1"/>
          <p:nvPr>
            <p:ph idx="3" type="body"/>
          </p:nvPr>
        </p:nvSpPr>
        <p:spPr>
          <a:xfrm>
            <a:off x="1432121" y="4565535"/>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58" name="Google Shape;58;p263"/>
          <p:cNvSpPr txBox="1"/>
          <p:nvPr>
            <p:ph idx="4" type="body"/>
          </p:nvPr>
        </p:nvSpPr>
        <p:spPr>
          <a:xfrm>
            <a:off x="1432121" y="5758233"/>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nowledge Check">
  <p:cSld name="Knowledge Check">
    <p:spTree>
      <p:nvGrpSpPr>
        <p:cNvPr id="59" name="Shape 59"/>
        <p:cNvGrpSpPr/>
        <p:nvPr/>
      </p:nvGrpSpPr>
      <p:grpSpPr>
        <a:xfrm>
          <a:off x="0" y="0"/>
          <a:ext cx="0" cy="0"/>
          <a:chOff x="0" y="0"/>
          <a:chExt cx="0" cy="0"/>
        </a:xfrm>
      </p:grpSpPr>
      <p:pic>
        <p:nvPicPr>
          <p:cNvPr id="60" name="Google Shape;60;p11"/>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61" name="Google Shape;61;p11"/>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62" name="Google Shape;62;p11"/>
          <p:cNvSpPr/>
          <p:nvPr/>
        </p:nvSpPr>
        <p:spPr>
          <a:xfrm>
            <a:off x="8128000" y="4310390"/>
            <a:ext cx="4819925" cy="430887"/>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IN" sz="2800" u="none" cap="none" strike="noStrike">
                <a:solidFill>
                  <a:schemeClr val="lt1"/>
                </a:solidFill>
                <a:latin typeface="Open Sans"/>
                <a:ea typeface="Open Sans"/>
                <a:cs typeface="Open Sans"/>
                <a:sym typeface="Open Sans"/>
              </a:rPr>
              <a:t>Knowledge Check</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quiz content">
  <p:cSld name="2_quiz content">
    <p:spTree>
      <p:nvGrpSpPr>
        <p:cNvPr id="63" name="Shape 63"/>
        <p:cNvGrpSpPr/>
        <p:nvPr/>
      </p:nvGrpSpPr>
      <p:grpSpPr>
        <a:xfrm>
          <a:off x="0" y="0"/>
          <a:ext cx="0" cy="0"/>
          <a:chOff x="0" y="0"/>
          <a:chExt cx="0" cy="0"/>
        </a:xfrm>
      </p:grpSpPr>
      <p:pic>
        <p:nvPicPr>
          <p:cNvPr id="64" name="Google Shape;64;p158"/>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65" name="Google Shape;65;p158"/>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66" name="Google Shape;66;p158"/>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IN"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67" name="Google Shape;67;p158"/>
          <p:cNvSpPr txBox="1"/>
          <p:nvPr>
            <p:ph idx="1"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68" name="Google Shape;68;p158"/>
          <p:cNvSpPr txBox="1"/>
          <p:nvPr>
            <p:ph idx="2"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69" name="Google Shape;69;p158"/>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70" name="Google Shape;70;p158"/>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71" name="Google Shape;71;p158"/>
          <p:cNvSpPr txBox="1"/>
          <p:nvPr/>
        </p:nvSpPr>
        <p:spPr>
          <a:xfrm>
            <a:off x="1716761" y="447775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000" u="none" cap="none" strike="noStrike">
                <a:solidFill>
                  <a:srgbClr val="3F3F3F"/>
                </a:solidFill>
                <a:latin typeface="Open Sans"/>
                <a:ea typeface="Open Sans"/>
                <a:cs typeface="Open Sans"/>
                <a:sym typeface="Open Sans"/>
              </a:rPr>
              <a:t>c.</a:t>
            </a:r>
            <a:endParaRPr b="0" i="0" sz="2000" u="none" cap="none" strike="noStrike">
              <a:solidFill>
                <a:srgbClr val="000000"/>
              </a:solidFill>
              <a:latin typeface="Open Sans"/>
              <a:ea typeface="Open Sans"/>
              <a:cs typeface="Open Sans"/>
              <a:sym typeface="Open Sans"/>
            </a:endParaRPr>
          </a:p>
        </p:txBody>
      </p:sp>
      <p:sp>
        <p:nvSpPr>
          <p:cNvPr id="72" name="Google Shape;72;p158"/>
          <p:cNvSpPr txBox="1"/>
          <p:nvPr/>
        </p:nvSpPr>
        <p:spPr>
          <a:xfrm>
            <a:off x="1716761" y="529835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000" u="none" cap="none" strike="noStrike">
                <a:solidFill>
                  <a:srgbClr val="3F3F3F"/>
                </a:solidFill>
                <a:latin typeface="Open Sans"/>
                <a:ea typeface="Open Sans"/>
                <a:cs typeface="Open Sans"/>
                <a:sym typeface="Open Sans"/>
              </a:rPr>
              <a:t>d.</a:t>
            </a:r>
            <a:endParaRPr b="0" i="0" sz="2000" u="none" cap="none" strike="noStrike">
              <a:solidFill>
                <a:srgbClr val="000000"/>
              </a:solidFill>
              <a:latin typeface="Open Sans"/>
              <a:ea typeface="Open Sans"/>
              <a:cs typeface="Open Sans"/>
              <a:sym typeface="Open Sans"/>
            </a:endParaRPr>
          </a:p>
        </p:txBody>
      </p:sp>
      <p:sp>
        <p:nvSpPr>
          <p:cNvPr id="73" name="Google Shape;73;p158"/>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74" name="Google Shape;74;p158"/>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75" name="Google Shape;75;p158"/>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76" name="Google Shape;76;p158"/>
          <p:cNvSpPr txBox="1"/>
          <p:nvPr>
            <p:ph idx="6"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1117600" y="487363"/>
            <a:ext cx="14020801" cy="176688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1117600" y="2433638"/>
            <a:ext cx="14020801" cy="580231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1117600" y="8475663"/>
            <a:ext cx="3657600" cy="48577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5384800" y="8475663"/>
            <a:ext cx="5486400" cy="48577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11480800" y="8475663"/>
            <a:ext cx="3657600" cy="48577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1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30.png"/><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36.png"/><Relationship Id="rId5" Type="http://schemas.openxmlformats.org/officeDocument/2006/relationships/image" Target="../media/image32.png"/><Relationship Id="rId6"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45.png"/><Relationship Id="rId5"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32.png"/><Relationship Id="rId5"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44.png"/><Relationship Id="rId5" Type="http://schemas.openxmlformats.org/officeDocument/2006/relationships/image" Target="../media/image55.png"/><Relationship Id="rId6" Type="http://schemas.openxmlformats.org/officeDocument/2006/relationships/image" Target="../media/image34.png"/><Relationship Id="rId7"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39.png"/><Relationship Id="rId9" Type="http://schemas.openxmlformats.org/officeDocument/2006/relationships/image" Target="../media/image17.png"/><Relationship Id="rId5" Type="http://schemas.openxmlformats.org/officeDocument/2006/relationships/image" Target="../media/image33.png"/><Relationship Id="rId6" Type="http://schemas.openxmlformats.org/officeDocument/2006/relationships/image" Target="../media/image54.png"/><Relationship Id="rId7" Type="http://schemas.openxmlformats.org/officeDocument/2006/relationships/image" Target="../media/image40.png"/><Relationship Id="rId8"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46.png"/><Relationship Id="rId5" Type="http://schemas.openxmlformats.org/officeDocument/2006/relationships/image" Target="../media/image59.png"/><Relationship Id="rId6"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0.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0.png"/><Relationship Id="rId4" Type="http://schemas.openxmlformats.org/officeDocument/2006/relationships/image" Target="../media/image37.png"/><Relationship Id="rId5"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0.png"/><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0.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0.png"/><Relationship Id="rId4" Type="http://schemas.openxmlformats.org/officeDocument/2006/relationships/image" Target="../media/image41.png"/><Relationship Id="rId5"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0.pn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0.png"/><Relationship Id="rId4" Type="http://schemas.openxmlformats.org/officeDocument/2006/relationships/image" Target="../media/image41.png"/><Relationship Id="rId5"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10.png"/><Relationship Id="rId4" Type="http://schemas.openxmlformats.org/officeDocument/2006/relationships/image" Target="../media/image41.png"/><Relationship Id="rId5"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10.png"/><Relationship Id="rId4" Type="http://schemas.openxmlformats.org/officeDocument/2006/relationships/image" Target="../media/image41.png"/><Relationship Id="rId5"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10.png"/><Relationship Id="rId4" Type="http://schemas.openxmlformats.org/officeDocument/2006/relationships/image" Target="../media/image49.png"/><Relationship Id="rId5"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10.png"/><Relationship Id="rId4" Type="http://schemas.openxmlformats.org/officeDocument/2006/relationships/image" Target="../media/image41.png"/><Relationship Id="rId5"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10.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10.png"/><Relationship Id="rId4" Type="http://schemas.openxmlformats.org/officeDocument/2006/relationships/image" Target="../media/image47.png"/><Relationship Id="rId5"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10.png"/><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10.png"/><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10.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10.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10.png"/><Relationship Id="rId4" Type="http://schemas.openxmlformats.org/officeDocument/2006/relationships/image" Target="../media/image41.png"/><Relationship Id="rId5"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1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1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53.png"/><Relationship Id="rId4" Type="http://schemas.openxmlformats.org/officeDocument/2006/relationships/image" Target="../media/image58.png"/><Relationship Id="rId5" Type="http://schemas.openxmlformats.org/officeDocument/2006/relationships/image" Target="../media/image56.png"/><Relationship Id="rId6" Type="http://schemas.openxmlformats.org/officeDocument/2006/relationships/image" Target="../media/image1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10.png"/><Relationship Id="rId4" Type="http://schemas.openxmlformats.org/officeDocument/2006/relationships/image" Target="../media/image41.png"/><Relationship Id="rId5" Type="http://schemas.openxmlformats.org/officeDocument/2006/relationships/image" Target="../media/image4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1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1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1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1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1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1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1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1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1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1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1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1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1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1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1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1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 Id="rId3" Type="http://schemas.openxmlformats.org/officeDocument/2006/relationships/image" Target="../media/image1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4"/>
          <p:cNvSpPr txBox="1"/>
          <p:nvPr>
            <p:ph idx="1" type="body"/>
          </p:nvPr>
        </p:nvSpPr>
        <p:spPr>
          <a:xfrm>
            <a:off x="8724737" y="4114800"/>
            <a:ext cx="6960049"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2800"/>
              <a:buFont typeface="Arial"/>
              <a:buNone/>
            </a:pPr>
            <a:r>
              <a:rPr lang="en-IN"/>
              <a:t>Deep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166"/>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Gradient Descent (GD)</a:t>
            </a:r>
            <a:endParaRPr/>
          </a:p>
        </p:txBody>
      </p:sp>
      <p:pic>
        <p:nvPicPr>
          <p:cNvPr id="318" name="Google Shape;318;p166"/>
          <p:cNvPicPr preferRelativeResize="0"/>
          <p:nvPr/>
        </p:nvPicPr>
        <p:blipFill rotWithShape="1">
          <a:blip r:embed="rId3">
            <a:alphaModFix/>
          </a:blip>
          <a:srcRect b="0" l="0" r="0" t="0"/>
          <a:stretch/>
        </p:blipFill>
        <p:spPr>
          <a:xfrm>
            <a:off x="4909704" y="751274"/>
            <a:ext cx="6491022" cy="341591"/>
          </a:xfrm>
          <a:prstGeom prst="rect">
            <a:avLst/>
          </a:prstGeom>
          <a:noFill/>
          <a:ln>
            <a:noFill/>
          </a:ln>
        </p:spPr>
      </p:pic>
      <p:sp>
        <p:nvSpPr>
          <p:cNvPr id="319" name="Google Shape;319;p166"/>
          <p:cNvSpPr txBox="1"/>
          <p:nvPr>
            <p:ph idx="2" type="body"/>
          </p:nvPr>
        </p:nvSpPr>
        <p:spPr>
          <a:xfrm>
            <a:off x="962526" y="1044739"/>
            <a:ext cx="14229348" cy="1117600"/>
          </a:xfrm>
          <a:prstGeom prst="rect">
            <a:avLst/>
          </a:prstGeom>
          <a:noFill/>
          <a:ln>
            <a:noFill/>
          </a:ln>
        </p:spPr>
        <p:txBody>
          <a:bodyPr anchorCtr="0" anchor="t" bIns="45700" lIns="91425" spcFirstLastPara="1" rIns="91425" wrap="square" tIns="45700">
            <a:noAutofit/>
          </a:bodyPr>
          <a:lstStyle/>
          <a:p>
            <a:pPr indent="0" lvl="0" marL="76200" rtl="0" algn="l">
              <a:lnSpc>
                <a:spcPct val="100000"/>
              </a:lnSpc>
              <a:spcBef>
                <a:spcPts val="1333"/>
              </a:spcBef>
              <a:spcAft>
                <a:spcPts val="0"/>
              </a:spcAft>
              <a:buSzPts val="2400"/>
              <a:buNone/>
            </a:pPr>
            <a:r>
              <a:rPr lang="en-IN" sz="2200"/>
              <a:t>GD is used to minimize the cost function</a:t>
            </a:r>
            <a:r>
              <a:rPr b="1" lang="en-IN" sz="2200"/>
              <a:t> J </a:t>
            </a:r>
            <a:r>
              <a:rPr lang="en-IN" sz="2200"/>
              <a:t>and obtain the optimal weight </a:t>
            </a:r>
            <a:r>
              <a:rPr b="1" lang="en-IN" sz="2200"/>
              <a:t>W </a:t>
            </a:r>
            <a:r>
              <a:rPr lang="en-IN" sz="2200"/>
              <a:t>and bias </a:t>
            </a:r>
            <a:r>
              <a:rPr b="1" lang="en-IN" sz="2200"/>
              <a:t>b</a:t>
            </a:r>
            <a:r>
              <a:rPr b="1" i="1" lang="en-IN" sz="2200"/>
              <a:t>.</a:t>
            </a:r>
            <a:endParaRPr/>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rPr lang="en-IN" sz="2200"/>
              <a:t>This equation represents change in Matrix </a:t>
            </a:r>
            <a:r>
              <a:rPr b="1" lang="en-IN" sz="2200"/>
              <a:t>W</a:t>
            </a:r>
            <a:r>
              <a:rPr lang="en-IN" sz="2200"/>
              <a:t>.</a:t>
            </a:r>
            <a:endParaRPr/>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rPr lang="en-IN" sz="2200"/>
              <a:t>This equation represents change in bias </a:t>
            </a:r>
            <a:r>
              <a:rPr b="1" lang="en-IN" sz="2200"/>
              <a:t>b.</a:t>
            </a:r>
            <a:endParaRPr/>
          </a:p>
          <a:p>
            <a:pPr indent="-228600" lvl="0" marL="457200" rtl="0" algn="l">
              <a:lnSpc>
                <a:spcPct val="100000"/>
              </a:lnSpc>
              <a:spcBef>
                <a:spcPts val="1333"/>
              </a:spcBef>
              <a:spcAft>
                <a:spcPts val="0"/>
              </a:spcAft>
              <a:buSzPts val="2400"/>
              <a:buFont typeface="Noto Sans Symbols"/>
              <a:buNone/>
            </a:pPr>
            <a:r>
              <a:t/>
            </a:r>
            <a:endParaRPr b="1" sz="2200"/>
          </a:p>
          <a:p>
            <a:pPr indent="-228600" lvl="0" marL="457200" rtl="0" algn="l">
              <a:lnSpc>
                <a:spcPct val="100000"/>
              </a:lnSpc>
              <a:spcBef>
                <a:spcPts val="1333"/>
              </a:spcBef>
              <a:spcAft>
                <a:spcPts val="0"/>
              </a:spcAft>
              <a:buSzPts val="2400"/>
              <a:buFont typeface="Noto Sans Symbols"/>
              <a:buNone/>
            </a:pPr>
            <a:r>
              <a:t/>
            </a:r>
            <a:endParaRPr b="1" sz="2200"/>
          </a:p>
          <a:p>
            <a:pPr indent="-228600" lvl="0" marL="457200" rtl="0" algn="l">
              <a:lnSpc>
                <a:spcPct val="100000"/>
              </a:lnSpc>
              <a:spcBef>
                <a:spcPts val="1333"/>
              </a:spcBef>
              <a:spcAft>
                <a:spcPts val="0"/>
              </a:spcAft>
              <a:buSzPts val="2400"/>
              <a:buFont typeface="Noto Sans Symbols"/>
              <a:buNone/>
            </a:pPr>
            <a:r>
              <a:t/>
            </a:r>
            <a:endParaRPr b="1" sz="2200"/>
          </a:p>
          <a:p>
            <a:pPr indent="0" lvl="0" marL="76200" rtl="0" algn="l">
              <a:lnSpc>
                <a:spcPct val="100000"/>
              </a:lnSpc>
              <a:spcBef>
                <a:spcPts val="1333"/>
              </a:spcBef>
              <a:spcAft>
                <a:spcPts val="0"/>
              </a:spcAft>
              <a:buSzPts val="2400"/>
              <a:buNone/>
            </a:pPr>
            <a:r>
              <a:rPr lang="en-IN" sz="2200"/>
              <a:t>The change in values is determined by learning rate and derivatives of J with respect to </a:t>
            </a:r>
            <a:r>
              <a:rPr b="1" lang="en-IN" sz="2200"/>
              <a:t>W</a:t>
            </a:r>
            <a:r>
              <a:rPr lang="en-IN" sz="2200"/>
              <a:t> and </a:t>
            </a:r>
            <a:r>
              <a:rPr b="1" lang="en-IN" sz="2200"/>
              <a:t>b</a:t>
            </a:r>
            <a:r>
              <a:rPr lang="en-IN" sz="2200"/>
              <a:t>. This process is repeated until</a:t>
            </a:r>
            <a:r>
              <a:rPr b="1" i="1" lang="en-IN" sz="2200"/>
              <a:t> J </a:t>
            </a:r>
            <a:r>
              <a:rPr lang="en-IN" sz="2200"/>
              <a:t>has been minimized. </a:t>
            </a:r>
            <a:endParaRPr/>
          </a:p>
          <a:p>
            <a:pPr indent="-228600" lvl="0" marL="457200" rtl="0" algn="l">
              <a:lnSpc>
                <a:spcPct val="100000"/>
              </a:lnSpc>
              <a:spcBef>
                <a:spcPts val="1333"/>
              </a:spcBef>
              <a:spcAft>
                <a:spcPts val="0"/>
              </a:spcAft>
              <a:buSzPts val="2400"/>
              <a:buFont typeface="Noto Sans Symbols"/>
              <a:buNone/>
            </a:pPr>
            <a:r>
              <a:t/>
            </a:r>
            <a:endParaRPr b="1" sz="2200"/>
          </a:p>
          <a:p>
            <a:pPr indent="0" lvl="0" marL="76200" rtl="0" algn="l">
              <a:lnSpc>
                <a:spcPct val="100000"/>
              </a:lnSpc>
              <a:spcBef>
                <a:spcPts val="1333"/>
              </a:spcBef>
              <a:spcAft>
                <a:spcPts val="0"/>
              </a:spcAft>
              <a:buSzPts val="2400"/>
              <a:buNone/>
            </a:pPr>
            <a:r>
              <a:t/>
            </a:r>
            <a:endParaRPr sz="2200"/>
          </a:p>
          <a:p>
            <a:pPr indent="-228600" lvl="0" marL="457200" rtl="0" algn="ctr">
              <a:lnSpc>
                <a:spcPct val="100000"/>
              </a:lnSpc>
              <a:spcBef>
                <a:spcPts val="1333"/>
              </a:spcBef>
              <a:spcAft>
                <a:spcPts val="0"/>
              </a:spcAft>
              <a:buSzPts val="2400"/>
              <a:buFont typeface="Noto Sans Symbols"/>
              <a:buNone/>
            </a:pPr>
            <a:r>
              <a:t/>
            </a:r>
            <a:endParaRPr sz="2200"/>
          </a:p>
          <a:p>
            <a:pPr indent="-228600" lvl="0" marL="457200" rtl="0" algn="ctr">
              <a:lnSpc>
                <a:spcPct val="100000"/>
              </a:lnSpc>
              <a:spcBef>
                <a:spcPts val="1333"/>
              </a:spcBef>
              <a:spcAft>
                <a:spcPts val="0"/>
              </a:spcAft>
              <a:buSzPts val="2400"/>
              <a:buFont typeface="Noto Sans Symbols"/>
              <a:buNone/>
            </a:pPr>
            <a:r>
              <a:t/>
            </a:r>
            <a:endParaRPr sz="2200"/>
          </a:p>
        </p:txBody>
      </p:sp>
      <p:pic>
        <p:nvPicPr>
          <p:cNvPr id="320" name="Google Shape;320;p166"/>
          <p:cNvPicPr preferRelativeResize="0"/>
          <p:nvPr/>
        </p:nvPicPr>
        <p:blipFill rotWithShape="1">
          <a:blip r:embed="rId4">
            <a:alphaModFix/>
          </a:blip>
          <a:srcRect b="0" l="0" r="0" t="0"/>
          <a:stretch/>
        </p:blipFill>
        <p:spPr>
          <a:xfrm>
            <a:off x="4968834" y="3438797"/>
            <a:ext cx="4161197" cy="633977"/>
          </a:xfrm>
          <a:prstGeom prst="rect">
            <a:avLst/>
          </a:prstGeom>
          <a:noFill/>
          <a:ln cap="flat" cmpd="sng" w="9525">
            <a:solidFill>
              <a:srgbClr val="2E75B5"/>
            </a:solidFill>
            <a:prstDash val="solid"/>
            <a:round/>
            <a:headEnd len="sm" w="sm" type="none"/>
            <a:tailEnd len="sm" w="sm" type="none"/>
          </a:ln>
          <a:effectLst>
            <a:outerShdw blurRad="50800" rotWithShape="0" algn="r" dir="10800000" dist="38100">
              <a:srgbClr val="000000">
                <a:alpha val="40000"/>
              </a:srgbClr>
            </a:outerShdw>
          </a:effectLst>
        </p:spPr>
      </p:pic>
      <p:grpSp>
        <p:nvGrpSpPr>
          <p:cNvPr id="321" name="Google Shape;321;p166"/>
          <p:cNvGrpSpPr/>
          <p:nvPr/>
        </p:nvGrpSpPr>
        <p:grpSpPr>
          <a:xfrm>
            <a:off x="4968834" y="5640560"/>
            <a:ext cx="3410798" cy="672018"/>
            <a:chOff x="4945685" y="5428230"/>
            <a:chExt cx="3410798" cy="672018"/>
          </a:xfrm>
        </p:grpSpPr>
        <p:pic>
          <p:nvPicPr>
            <p:cNvPr id="322" name="Google Shape;322;p166"/>
            <p:cNvPicPr preferRelativeResize="0"/>
            <p:nvPr/>
          </p:nvPicPr>
          <p:blipFill rotWithShape="1">
            <a:blip r:embed="rId5">
              <a:alphaModFix/>
            </a:blip>
            <a:srcRect b="0" l="0" r="0" t="0"/>
            <a:stretch/>
          </p:blipFill>
          <p:spPr>
            <a:xfrm>
              <a:off x="4945685" y="5428230"/>
              <a:ext cx="3410798" cy="672018"/>
            </a:xfrm>
            <a:prstGeom prst="rect">
              <a:avLst/>
            </a:prstGeom>
            <a:noFill/>
            <a:ln cap="flat" cmpd="sng" w="9525">
              <a:solidFill>
                <a:srgbClr val="2E75B5"/>
              </a:solidFill>
              <a:prstDash val="solid"/>
              <a:round/>
              <a:headEnd len="sm" w="sm" type="none"/>
              <a:tailEnd len="sm" w="sm" type="none"/>
            </a:ln>
            <a:effectLst>
              <a:outerShdw blurRad="50800" rotWithShape="0" algn="tr" dir="8100000" dist="38100">
                <a:srgbClr val="000000">
                  <a:alpha val="40000"/>
                </a:srgbClr>
              </a:outerShdw>
            </a:effectLst>
          </p:spPr>
        </p:pic>
        <p:sp>
          <p:nvSpPr>
            <p:cNvPr id="323" name="Google Shape;323;p166"/>
            <p:cNvSpPr/>
            <p:nvPr/>
          </p:nvSpPr>
          <p:spPr>
            <a:xfrm>
              <a:off x="4968835" y="5875748"/>
              <a:ext cx="259066" cy="197159"/>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24" name="Google Shape;324;p166"/>
          <p:cNvSpPr/>
          <p:nvPr/>
        </p:nvSpPr>
        <p:spPr>
          <a:xfrm rot="-1487617">
            <a:off x="7091025" y="2869373"/>
            <a:ext cx="2493737" cy="250599"/>
          </a:xfrm>
          <a:custGeom>
            <a:rect b="b" l="l" r="r" t="t"/>
            <a:pathLst>
              <a:path extrusionOk="0" h="587055" w="1986455">
                <a:moveTo>
                  <a:pt x="0" y="382103"/>
                </a:moveTo>
                <a:cubicBezTo>
                  <a:pt x="536027" y="175837"/>
                  <a:pt x="1072055" y="-30428"/>
                  <a:pt x="1403131" y="3731"/>
                </a:cubicBezTo>
                <a:cubicBezTo>
                  <a:pt x="1734207" y="37890"/>
                  <a:pt x="1986455" y="587055"/>
                  <a:pt x="1986455" y="587055"/>
                </a:cubicBezTo>
                <a:lnTo>
                  <a:pt x="1986455" y="587055"/>
                </a:lnTo>
              </a:path>
            </a:pathLst>
          </a:custGeom>
          <a:noFill/>
          <a:ln cap="flat" cmpd="sng" w="28575">
            <a:solidFill>
              <a:srgbClr val="1E4E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25" name="Google Shape;325;p166"/>
          <p:cNvSpPr txBox="1"/>
          <p:nvPr>
            <p:ph idx="2" type="body"/>
          </p:nvPr>
        </p:nvSpPr>
        <p:spPr>
          <a:xfrm>
            <a:off x="9536074" y="2128344"/>
            <a:ext cx="1522308" cy="850562"/>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Learning Rate</a:t>
            </a:r>
            <a:endParaRPr sz="2200"/>
          </a:p>
        </p:txBody>
      </p:sp>
      <p:sp>
        <p:nvSpPr>
          <p:cNvPr id="326" name="Google Shape;326;p166"/>
          <p:cNvSpPr/>
          <p:nvPr/>
        </p:nvSpPr>
        <p:spPr>
          <a:xfrm>
            <a:off x="9522376" y="2002219"/>
            <a:ext cx="1583304" cy="1213945"/>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27" name="Google Shape;327;p166"/>
          <p:cNvPicPr preferRelativeResize="0"/>
          <p:nvPr/>
        </p:nvPicPr>
        <p:blipFill rotWithShape="1">
          <a:blip r:embed="rId6">
            <a:alphaModFix/>
          </a:blip>
          <a:srcRect b="0" l="0" r="0" t="0"/>
          <a:stretch/>
        </p:blipFill>
        <p:spPr>
          <a:xfrm>
            <a:off x="635145" y="1180224"/>
            <a:ext cx="489335" cy="489335"/>
          </a:xfrm>
          <a:prstGeom prst="rect">
            <a:avLst/>
          </a:prstGeom>
          <a:noFill/>
          <a:ln>
            <a:noFill/>
          </a:ln>
        </p:spPr>
      </p:pic>
      <p:pic>
        <p:nvPicPr>
          <p:cNvPr id="328" name="Google Shape;328;p166"/>
          <p:cNvPicPr preferRelativeResize="0"/>
          <p:nvPr/>
        </p:nvPicPr>
        <p:blipFill rotWithShape="1">
          <a:blip r:embed="rId6">
            <a:alphaModFix/>
          </a:blip>
          <a:srcRect b="0" l="0" r="0" t="0"/>
          <a:stretch/>
        </p:blipFill>
        <p:spPr>
          <a:xfrm>
            <a:off x="588045" y="2197124"/>
            <a:ext cx="489335" cy="489335"/>
          </a:xfrm>
          <a:prstGeom prst="rect">
            <a:avLst/>
          </a:prstGeom>
          <a:noFill/>
          <a:ln>
            <a:noFill/>
          </a:ln>
        </p:spPr>
      </p:pic>
      <p:pic>
        <p:nvPicPr>
          <p:cNvPr id="329" name="Google Shape;329;p166"/>
          <p:cNvPicPr preferRelativeResize="0"/>
          <p:nvPr/>
        </p:nvPicPr>
        <p:blipFill rotWithShape="1">
          <a:blip r:embed="rId6">
            <a:alphaModFix/>
          </a:blip>
          <a:srcRect b="0" l="0" r="0" t="0"/>
          <a:stretch/>
        </p:blipFill>
        <p:spPr>
          <a:xfrm>
            <a:off x="640695" y="4693649"/>
            <a:ext cx="489335" cy="489335"/>
          </a:xfrm>
          <a:prstGeom prst="rect">
            <a:avLst/>
          </a:prstGeom>
          <a:noFill/>
          <a:ln>
            <a:noFill/>
          </a:ln>
        </p:spPr>
      </p:pic>
      <p:pic>
        <p:nvPicPr>
          <p:cNvPr id="330" name="Google Shape;330;p166"/>
          <p:cNvPicPr preferRelativeResize="0"/>
          <p:nvPr/>
        </p:nvPicPr>
        <p:blipFill rotWithShape="1">
          <a:blip r:embed="rId6">
            <a:alphaModFix/>
          </a:blip>
          <a:srcRect b="0" l="0" r="0" t="0"/>
          <a:stretch/>
        </p:blipFill>
        <p:spPr>
          <a:xfrm>
            <a:off x="643470" y="6708049"/>
            <a:ext cx="489335" cy="48933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7" name="Shape 2087"/>
        <p:cNvGrpSpPr/>
        <p:nvPr/>
      </p:nvGrpSpPr>
      <p:grpSpPr>
        <a:xfrm>
          <a:off x="0" y="0"/>
          <a:ext cx="0" cy="0"/>
          <a:chOff x="0" y="0"/>
          <a:chExt cx="0" cy="0"/>
        </a:xfrm>
      </p:grpSpPr>
      <p:sp>
        <p:nvSpPr>
          <p:cNvPr id="2088" name="Google Shape;2088;p254"/>
          <p:cNvSpPr txBox="1"/>
          <p:nvPr>
            <p:ph idx="1"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333"/>
              </a:spcBef>
              <a:spcAft>
                <a:spcPts val="0"/>
              </a:spcAft>
              <a:buClr>
                <a:schemeClr val="lt1"/>
              </a:buClr>
              <a:buSzPts val="2200"/>
              <a:buFont typeface="Arial"/>
              <a:buNone/>
            </a:pPr>
            <a:r>
              <a:rPr lang="en-IN"/>
              <a:t>3</a:t>
            </a:r>
            <a:endParaRPr/>
          </a:p>
        </p:txBody>
      </p:sp>
      <p:sp>
        <p:nvSpPr>
          <p:cNvPr id="2089" name="Google Shape;2089;p254"/>
          <p:cNvSpPr txBox="1"/>
          <p:nvPr>
            <p:ph idx="2"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333"/>
              </a:spcBef>
              <a:spcAft>
                <a:spcPts val="0"/>
              </a:spcAft>
              <a:buClr>
                <a:srgbClr val="3F3F3F"/>
              </a:buClr>
              <a:buSzPts val="2200"/>
              <a:buNone/>
            </a:pPr>
            <a:r>
              <a:rPr lang="en-IN"/>
              <a:t>Which of the following are the most widespread optimizers in deep learning?</a:t>
            </a:r>
            <a:endParaRPr b="0"/>
          </a:p>
        </p:txBody>
      </p:sp>
      <p:sp>
        <p:nvSpPr>
          <p:cNvPr id="2090" name="Google Shape;2090;p254"/>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Adam</a:t>
            </a:r>
            <a:endParaRPr/>
          </a:p>
        </p:txBody>
      </p:sp>
      <p:sp>
        <p:nvSpPr>
          <p:cNvPr id="2091" name="Google Shape;2091;p254"/>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AdaGrad</a:t>
            </a:r>
            <a:endParaRPr/>
          </a:p>
        </p:txBody>
      </p:sp>
      <p:sp>
        <p:nvSpPr>
          <p:cNvPr id="2092" name="Google Shape;2092;p254"/>
          <p:cNvSpPr txBox="1"/>
          <p:nvPr>
            <p:ph idx="5" type="body"/>
          </p:nvPr>
        </p:nvSpPr>
        <p:spPr>
          <a:xfrm>
            <a:off x="2329744" y="4429627"/>
            <a:ext cx="11250600" cy="701700"/>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AdaDelta</a:t>
            </a:r>
            <a:endParaRPr/>
          </a:p>
        </p:txBody>
      </p:sp>
      <p:sp>
        <p:nvSpPr>
          <p:cNvPr id="2093" name="Google Shape;2093;p254"/>
          <p:cNvSpPr txBox="1"/>
          <p:nvPr>
            <p:ph idx="6" type="body"/>
          </p:nvPr>
        </p:nvSpPr>
        <p:spPr>
          <a:xfrm>
            <a:off x="2329744" y="5250232"/>
            <a:ext cx="11250600" cy="701700"/>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RMSProp</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8" name="Shape 2098"/>
        <p:cNvGrpSpPr/>
        <p:nvPr/>
      </p:nvGrpSpPr>
      <p:grpSpPr>
        <a:xfrm>
          <a:off x="0" y="0"/>
          <a:ext cx="0" cy="0"/>
          <a:chOff x="0" y="0"/>
          <a:chExt cx="0" cy="0"/>
        </a:xfrm>
      </p:grpSpPr>
      <p:sp>
        <p:nvSpPr>
          <p:cNvPr id="2099" name="Google Shape;2099;p255"/>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333"/>
              </a:spcBef>
              <a:spcAft>
                <a:spcPts val="0"/>
              </a:spcAft>
              <a:buClr>
                <a:srgbClr val="3F3F3F"/>
              </a:buClr>
              <a:buSzPts val="2200"/>
              <a:buNone/>
            </a:pPr>
            <a:r>
              <a:rPr lang="en-IN"/>
              <a:t>Which of the following are the most widespread optimizers in deep learning?</a:t>
            </a:r>
            <a:endParaRPr b="0"/>
          </a:p>
        </p:txBody>
      </p:sp>
      <p:sp>
        <p:nvSpPr>
          <p:cNvPr id="2100" name="Google Shape;2100;p255"/>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333"/>
              </a:spcBef>
              <a:spcAft>
                <a:spcPts val="0"/>
              </a:spcAft>
              <a:buClr>
                <a:schemeClr val="lt1"/>
              </a:buClr>
              <a:buSzPts val="2200"/>
              <a:buFont typeface="Arial"/>
              <a:buNone/>
            </a:pPr>
            <a:r>
              <a:rPr lang="en-IN"/>
              <a:t>3</a:t>
            </a:r>
            <a:endParaRPr/>
          </a:p>
        </p:txBody>
      </p:sp>
      <p:sp>
        <p:nvSpPr>
          <p:cNvPr id="2101" name="Google Shape;2101;p255"/>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333"/>
              </a:spcBef>
              <a:spcAft>
                <a:spcPts val="0"/>
              </a:spcAft>
              <a:buClr>
                <a:srgbClr val="3F3F3F"/>
              </a:buClr>
              <a:buSzPts val="2000"/>
              <a:buFont typeface="Arial"/>
              <a:buNone/>
            </a:pPr>
            <a:r>
              <a:rPr lang="en-IN"/>
              <a:t>At present, Adam is the most widespread optimizer in deep learning.</a:t>
            </a:r>
            <a:endParaRPr/>
          </a:p>
        </p:txBody>
      </p:sp>
      <p:sp>
        <p:nvSpPr>
          <p:cNvPr id="2102" name="Google Shape;2102;p255"/>
          <p:cNvSpPr txBox="1"/>
          <p:nvPr>
            <p:ph idx="4" type="body"/>
          </p:nvPr>
        </p:nvSpPr>
        <p:spPr>
          <a:xfrm>
            <a:off x="3346904" y="7320056"/>
            <a:ext cx="9022188" cy="400110"/>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1333"/>
              </a:spcBef>
              <a:spcAft>
                <a:spcPts val="0"/>
              </a:spcAft>
              <a:buClr>
                <a:srgbClr val="024F93"/>
              </a:buClr>
              <a:buSzPts val="2200"/>
              <a:buFont typeface="Arial"/>
              <a:buNone/>
            </a:pPr>
            <a:r>
              <a:rPr lang="en-IN"/>
              <a:t>a</a:t>
            </a:r>
            <a:endParaRPr/>
          </a:p>
        </p:txBody>
      </p:sp>
      <p:sp>
        <p:nvSpPr>
          <p:cNvPr id="2103" name="Google Shape;2103;p255"/>
          <p:cNvSpPr txBox="1"/>
          <p:nvPr>
            <p:ph idx="5"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Adam</a:t>
            </a:r>
            <a:endParaRPr/>
          </a:p>
        </p:txBody>
      </p:sp>
      <p:sp>
        <p:nvSpPr>
          <p:cNvPr id="2104" name="Google Shape;2104;p255"/>
          <p:cNvSpPr txBox="1"/>
          <p:nvPr>
            <p:ph idx="6"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AdaGrad</a:t>
            </a:r>
            <a:endParaRPr/>
          </a:p>
        </p:txBody>
      </p:sp>
      <p:sp>
        <p:nvSpPr>
          <p:cNvPr id="2105" name="Google Shape;2105;p255"/>
          <p:cNvSpPr txBox="1"/>
          <p:nvPr>
            <p:ph idx="7"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AdaDelta</a:t>
            </a:r>
            <a:endParaRPr/>
          </a:p>
        </p:txBody>
      </p:sp>
      <p:sp>
        <p:nvSpPr>
          <p:cNvPr id="2106" name="Google Shape;2106;p255"/>
          <p:cNvSpPr txBox="1"/>
          <p:nvPr>
            <p:ph idx="8"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RMSProp</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0" name="Shape 2110"/>
        <p:cNvGrpSpPr/>
        <p:nvPr/>
      </p:nvGrpSpPr>
      <p:grpSpPr>
        <a:xfrm>
          <a:off x="0" y="0"/>
          <a:ext cx="0" cy="0"/>
          <a:chOff x="0" y="0"/>
          <a:chExt cx="0" cy="0"/>
        </a:xfrm>
      </p:grpSpPr>
      <p:sp>
        <p:nvSpPr>
          <p:cNvPr id="2111" name="Google Shape;2111;p256"/>
          <p:cNvSpPr txBox="1"/>
          <p:nvPr>
            <p:ph idx="1"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333"/>
              </a:spcBef>
              <a:spcAft>
                <a:spcPts val="0"/>
              </a:spcAft>
              <a:buClr>
                <a:schemeClr val="lt1"/>
              </a:buClr>
              <a:buSzPts val="2200"/>
              <a:buFont typeface="Arial"/>
              <a:buNone/>
            </a:pPr>
            <a:r>
              <a:rPr lang="en-IN"/>
              <a:t>4</a:t>
            </a:r>
            <a:endParaRPr/>
          </a:p>
        </p:txBody>
      </p:sp>
      <p:sp>
        <p:nvSpPr>
          <p:cNvPr id="2112" name="Google Shape;2112;p256"/>
          <p:cNvSpPr txBox="1"/>
          <p:nvPr>
            <p:ph idx="2"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333"/>
              </a:spcBef>
              <a:spcAft>
                <a:spcPts val="0"/>
              </a:spcAft>
              <a:buClr>
                <a:srgbClr val="3F3F3F"/>
              </a:buClr>
              <a:buSzPts val="2200"/>
              <a:buNone/>
            </a:pPr>
            <a:r>
              <a:rPr lang="en-IN"/>
              <a:t>“When large error gradients get accumulated, it results in sudden change in weight of the neural network.” What is this called?</a:t>
            </a:r>
            <a:endParaRPr/>
          </a:p>
        </p:txBody>
      </p:sp>
      <p:sp>
        <p:nvSpPr>
          <p:cNvPr id="2113" name="Google Shape;2113;p256"/>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Gradient Exploding</a:t>
            </a:r>
            <a:endParaRPr/>
          </a:p>
        </p:txBody>
      </p:sp>
      <p:sp>
        <p:nvSpPr>
          <p:cNvPr id="2114" name="Google Shape;2114;p256"/>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Gradient Cliffing</a:t>
            </a:r>
            <a:endParaRPr/>
          </a:p>
        </p:txBody>
      </p:sp>
      <p:sp>
        <p:nvSpPr>
          <p:cNvPr id="2115" name="Google Shape;2115;p256"/>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Gradient Converging</a:t>
            </a:r>
            <a:endParaRPr/>
          </a:p>
        </p:txBody>
      </p:sp>
      <p:sp>
        <p:nvSpPr>
          <p:cNvPr id="2116" name="Google Shape;2116;p256"/>
          <p:cNvSpPr txBox="1"/>
          <p:nvPr>
            <p:ph idx="6" type="body"/>
          </p:nvPr>
        </p:nvSpPr>
        <p:spPr>
          <a:xfrm>
            <a:off x="2329744" y="5250257"/>
            <a:ext cx="11250600" cy="701700"/>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None of the above</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1" name="Shape 2121"/>
        <p:cNvGrpSpPr/>
        <p:nvPr/>
      </p:nvGrpSpPr>
      <p:grpSpPr>
        <a:xfrm>
          <a:off x="0" y="0"/>
          <a:ext cx="0" cy="0"/>
          <a:chOff x="0" y="0"/>
          <a:chExt cx="0" cy="0"/>
        </a:xfrm>
      </p:grpSpPr>
      <p:sp>
        <p:nvSpPr>
          <p:cNvPr id="2122" name="Google Shape;2122;p257"/>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333"/>
              </a:spcBef>
              <a:spcAft>
                <a:spcPts val="0"/>
              </a:spcAft>
              <a:buClr>
                <a:srgbClr val="3F3F3F"/>
              </a:buClr>
              <a:buSzPts val="2200"/>
              <a:buNone/>
            </a:pPr>
            <a:r>
              <a:rPr lang="en-IN"/>
              <a:t>“When large error gradients get accumulated, it results in sudden change in weight of the neural network.” What is this called?</a:t>
            </a:r>
            <a:endParaRPr b="0"/>
          </a:p>
        </p:txBody>
      </p:sp>
      <p:sp>
        <p:nvSpPr>
          <p:cNvPr id="2123" name="Google Shape;2123;p257"/>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333"/>
              </a:spcBef>
              <a:spcAft>
                <a:spcPts val="0"/>
              </a:spcAft>
              <a:buClr>
                <a:schemeClr val="lt1"/>
              </a:buClr>
              <a:buSzPts val="2200"/>
              <a:buFont typeface="Arial"/>
              <a:buNone/>
            </a:pPr>
            <a:r>
              <a:rPr lang="en-IN"/>
              <a:t>4</a:t>
            </a:r>
            <a:endParaRPr/>
          </a:p>
        </p:txBody>
      </p:sp>
      <p:sp>
        <p:nvSpPr>
          <p:cNvPr id="2124" name="Google Shape;2124;p257"/>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333"/>
              </a:spcBef>
              <a:spcAft>
                <a:spcPts val="0"/>
              </a:spcAft>
              <a:buClr>
                <a:srgbClr val="3F3F3F"/>
              </a:buClr>
              <a:buSzPts val="2000"/>
              <a:buNone/>
            </a:pPr>
            <a:r>
              <a:rPr lang="en-IN"/>
              <a:t>Gradient exploding is the sudden change in weight of the neural network when large error gradients get accumulated. </a:t>
            </a:r>
            <a:endParaRPr/>
          </a:p>
        </p:txBody>
      </p:sp>
      <p:sp>
        <p:nvSpPr>
          <p:cNvPr id="2125" name="Google Shape;2125;p257"/>
          <p:cNvSpPr txBox="1"/>
          <p:nvPr>
            <p:ph idx="4" type="body"/>
          </p:nvPr>
        </p:nvSpPr>
        <p:spPr>
          <a:xfrm>
            <a:off x="3346904" y="7320056"/>
            <a:ext cx="9022188" cy="400110"/>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1333"/>
              </a:spcBef>
              <a:spcAft>
                <a:spcPts val="0"/>
              </a:spcAft>
              <a:buClr>
                <a:srgbClr val="024F93"/>
              </a:buClr>
              <a:buSzPts val="2200"/>
              <a:buFont typeface="Arial"/>
              <a:buNone/>
            </a:pPr>
            <a:r>
              <a:rPr lang="en-IN"/>
              <a:t>a</a:t>
            </a:r>
            <a:endParaRPr/>
          </a:p>
        </p:txBody>
      </p:sp>
      <p:sp>
        <p:nvSpPr>
          <p:cNvPr id="2126" name="Google Shape;2126;p257"/>
          <p:cNvSpPr txBox="1"/>
          <p:nvPr>
            <p:ph idx="5"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Gradient Exploding</a:t>
            </a:r>
            <a:endParaRPr/>
          </a:p>
        </p:txBody>
      </p:sp>
      <p:sp>
        <p:nvSpPr>
          <p:cNvPr id="2127" name="Google Shape;2127;p257"/>
          <p:cNvSpPr txBox="1"/>
          <p:nvPr>
            <p:ph idx="6"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Gradient Cliffing</a:t>
            </a:r>
            <a:endParaRPr/>
          </a:p>
        </p:txBody>
      </p:sp>
      <p:sp>
        <p:nvSpPr>
          <p:cNvPr id="2128" name="Google Shape;2128;p257"/>
          <p:cNvSpPr txBox="1"/>
          <p:nvPr>
            <p:ph idx="7"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Gradient Converging</a:t>
            </a:r>
            <a:endParaRPr/>
          </a:p>
        </p:txBody>
      </p:sp>
      <p:sp>
        <p:nvSpPr>
          <p:cNvPr id="2129" name="Google Shape;2129;p257"/>
          <p:cNvSpPr txBox="1"/>
          <p:nvPr>
            <p:ph idx="8"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None of the above</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4" name="Shape 2134"/>
        <p:cNvGrpSpPr/>
        <p:nvPr/>
      </p:nvGrpSpPr>
      <p:grpSpPr>
        <a:xfrm>
          <a:off x="0" y="0"/>
          <a:ext cx="0" cy="0"/>
          <a:chOff x="0" y="0"/>
          <a:chExt cx="0" cy="0"/>
        </a:xfrm>
      </p:grpSpPr>
      <p:sp>
        <p:nvSpPr>
          <p:cNvPr id="2135" name="Google Shape;2135;p258"/>
          <p:cNvSpPr txBox="1"/>
          <p:nvPr>
            <p:ph type="title"/>
          </p:nvPr>
        </p:nvSpPr>
        <p:spPr>
          <a:xfrm>
            <a:off x="3408218" y="572765"/>
            <a:ext cx="9875520" cy="665045"/>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3F3F3F"/>
              </a:buClr>
              <a:buSzPts val="3200"/>
              <a:buFont typeface="Arial"/>
              <a:buNone/>
            </a:pPr>
            <a:r>
              <a:rPr lang="en-IN"/>
              <a:t>Hyperparameter Tuning with MNIST Data Set</a:t>
            </a:r>
            <a:endParaRPr/>
          </a:p>
        </p:txBody>
      </p:sp>
      <p:sp>
        <p:nvSpPr>
          <p:cNvPr id="2136" name="Google Shape;2136;p258"/>
          <p:cNvSpPr txBox="1"/>
          <p:nvPr>
            <p:ph idx="1" type="body"/>
          </p:nvPr>
        </p:nvSpPr>
        <p:spPr>
          <a:xfrm>
            <a:off x="4699001" y="1770191"/>
            <a:ext cx="9956800" cy="5527418"/>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333"/>
              </a:spcBef>
              <a:spcAft>
                <a:spcPts val="0"/>
              </a:spcAft>
              <a:buSzPts val="1100"/>
              <a:buNone/>
            </a:pPr>
            <a:r>
              <a:rPr b="1" lang="en-IN">
                <a:solidFill>
                  <a:srgbClr val="FFFFFF"/>
                </a:solidFill>
                <a:latin typeface="Open Sans"/>
                <a:ea typeface="Open Sans"/>
                <a:cs typeface="Open Sans"/>
                <a:sym typeface="Open Sans"/>
              </a:rPr>
              <a:t>Problem Scenario:</a:t>
            </a:r>
            <a:r>
              <a:rPr lang="en-IN">
                <a:solidFill>
                  <a:srgbClr val="FFFFFF"/>
                </a:solidFill>
                <a:latin typeface="Open Sans"/>
                <a:ea typeface="Open Sans"/>
                <a:cs typeface="Open Sans"/>
                <a:sym typeface="Open Sans"/>
              </a:rPr>
              <a:t>  A classification model has been made using inbuilt optimizers of deep learning frameworks but the model is not giving the desired output. You are facing the same problem and you have to perform the tuning with MNIST data set.</a:t>
            </a:r>
            <a:endParaRPr/>
          </a:p>
          <a:p>
            <a:pPr indent="0" lvl="0" marL="0" rtl="0" algn="l">
              <a:lnSpc>
                <a:spcPct val="90000"/>
              </a:lnSpc>
              <a:spcBef>
                <a:spcPts val="1333"/>
              </a:spcBef>
              <a:spcAft>
                <a:spcPts val="0"/>
              </a:spcAft>
              <a:buSzPts val="1100"/>
              <a:buNone/>
            </a:pPr>
            <a:r>
              <a:t/>
            </a:r>
            <a:endParaRPr>
              <a:solidFill>
                <a:srgbClr val="FFFFFF"/>
              </a:solidFill>
              <a:latin typeface="Open Sans"/>
              <a:ea typeface="Open Sans"/>
              <a:cs typeface="Open Sans"/>
              <a:sym typeface="Open Sans"/>
            </a:endParaRPr>
          </a:p>
          <a:p>
            <a:pPr indent="0" lvl="0" marL="0" rtl="0" algn="l">
              <a:lnSpc>
                <a:spcPct val="90000"/>
              </a:lnSpc>
              <a:spcBef>
                <a:spcPts val="1333"/>
              </a:spcBef>
              <a:spcAft>
                <a:spcPts val="0"/>
              </a:spcAft>
              <a:buSzPts val="1100"/>
              <a:buNone/>
            </a:pPr>
            <a:r>
              <a:rPr b="1" lang="en-IN">
                <a:solidFill>
                  <a:srgbClr val="FFFFFF"/>
                </a:solidFill>
                <a:latin typeface="Open Sans"/>
                <a:ea typeface="Open Sans"/>
                <a:cs typeface="Open Sans"/>
                <a:sym typeface="Open Sans"/>
              </a:rPr>
              <a:t>Objective: </a:t>
            </a:r>
            <a:r>
              <a:rPr lang="en-IN">
                <a:solidFill>
                  <a:srgbClr val="FFFFFF"/>
                </a:solidFill>
                <a:latin typeface="Open Sans"/>
                <a:ea typeface="Open Sans"/>
                <a:cs typeface="Open Sans"/>
                <a:sym typeface="Open Sans"/>
              </a:rPr>
              <a:t>Build a single-layer dense  neural network perform hyperparameter tuning using random search with keras-tuner.</a:t>
            </a:r>
            <a:endParaRPr/>
          </a:p>
          <a:p>
            <a:pPr indent="0" lvl="0" marL="0" rtl="0" algn="l">
              <a:lnSpc>
                <a:spcPct val="90000"/>
              </a:lnSpc>
              <a:spcBef>
                <a:spcPts val="1333"/>
              </a:spcBef>
              <a:spcAft>
                <a:spcPts val="0"/>
              </a:spcAft>
              <a:buSzPts val="1100"/>
              <a:buNone/>
            </a:pPr>
            <a:r>
              <a:t/>
            </a:r>
            <a:endParaRPr>
              <a:solidFill>
                <a:srgbClr val="FFFFFF"/>
              </a:solidFill>
              <a:latin typeface="Open Sans"/>
              <a:ea typeface="Open Sans"/>
              <a:cs typeface="Open Sans"/>
              <a:sym typeface="Open Sans"/>
            </a:endParaRPr>
          </a:p>
          <a:p>
            <a:pPr indent="0" lvl="0" marL="0" rtl="0" algn="l">
              <a:lnSpc>
                <a:spcPct val="90000"/>
              </a:lnSpc>
              <a:spcBef>
                <a:spcPts val="1333"/>
              </a:spcBef>
              <a:spcAft>
                <a:spcPts val="0"/>
              </a:spcAft>
              <a:buClr>
                <a:schemeClr val="lt1"/>
              </a:buClr>
              <a:buSzPts val="2200"/>
              <a:buNone/>
            </a:pPr>
            <a:r>
              <a:rPr b="1" lang="en-IN">
                <a:solidFill>
                  <a:srgbClr val="FFFFFF"/>
                </a:solidFill>
                <a:latin typeface="Open Sans"/>
                <a:ea typeface="Open Sans"/>
                <a:cs typeface="Open Sans"/>
                <a:sym typeface="Open Sans"/>
              </a:rPr>
              <a:t>Access:</a:t>
            </a:r>
            <a:r>
              <a:rPr lang="en-IN">
                <a:solidFill>
                  <a:srgbClr val="FFFFFF"/>
                </a:solidFill>
                <a:latin typeface="Open Sans"/>
                <a:ea typeface="Open Sans"/>
                <a:cs typeface="Open Sans"/>
                <a:sym typeface="Open Sans"/>
              </a:rPr>
              <a:t> Click the Practice Labs tab on the left panel. Now, click on the START LAB button and wait while the lab prepares itself. Then, click on the LAUNCH LAB button. A full-fledged </a:t>
            </a:r>
            <a:r>
              <a:rPr lang="en-IN">
                <a:solidFill>
                  <a:srgbClr val="FFFFFF"/>
                </a:solidFill>
              </a:rPr>
              <a:t>J</a:t>
            </a:r>
            <a:r>
              <a:rPr lang="en-IN">
                <a:solidFill>
                  <a:srgbClr val="FFFFFF"/>
                </a:solidFill>
                <a:latin typeface="Open Sans"/>
                <a:ea typeface="Open Sans"/>
                <a:cs typeface="Open Sans"/>
                <a:sym typeface="Open Sans"/>
              </a:rPr>
              <a:t>upyter lab opens, which you can use for your hands-on practice and projects.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0" name="Shape 2140"/>
        <p:cNvGrpSpPr/>
        <p:nvPr/>
      </p:nvGrpSpPr>
      <p:grpSpPr>
        <a:xfrm>
          <a:off x="0" y="0"/>
          <a:ext cx="0" cy="0"/>
          <a:chOff x="0" y="0"/>
          <a:chExt cx="0" cy="0"/>
        </a:xfrm>
      </p:grpSpPr>
      <p:sp>
        <p:nvSpPr>
          <p:cNvPr id="2141" name="Google Shape;2141;p259"/>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228600" lvl="0" marL="457200" rtl="0" algn="ctr">
              <a:lnSpc>
                <a:spcPct val="100000"/>
              </a:lnSpc>
              <a:spcBef>
                <a:spcPts val="1000"/>
              </a:spcBef>
              <a:spcAft>
                <a:spcPts val="0"/>
              </a:spcAft>
              <a:buSzPts val="2800"/>
              <a:buFont typeface="Arial"/>
              <a:buNone/>
            </a:pPr>
            <a:r>
              <a:rPr lang="en-IN"/>
              <a:t>Thank You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167"/>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Gradient Descent </a:t>
            </a:r>
            <a:endParaRPr/>
          </a:p>
        </p:txBody>
      </p:sp>
      <p:pic>
        <p:nvPicPr>
          <p:cNvPr id="337" name="Google Shape;337;p167"/>
          <p:cNvPicPr preferRelativeResize="0"/>
          <p:nvPr/>
        </p:nvPicPr>
        <p:blipFill rotWithShape="1">
          <a:blip r:embed="rId3">
            <a:alphaModFix/>
          </a:blip>
          <a:srcRect b="0" l="0" r="0" t="0"/>
          <a:stretch/>
        </p:blipFill>
        <p:spPr>
          <a:xfrm>
            <a:off x="5204751" y="751274"/>
            <a:ext cx="5900929" cy="341591"/>
          </a:xfrm>
          <a:prstGeom prst="rect">
            <a:avLst/>
          </a:prstGeom>
          <a:noFill/>
          <a:ln>
            <a:noFill/>
          </a:ln>
        </p:spPr>
      </p:pic>
      <p:sp>
        <p:nvSpPr>
          <p:cNvPr id="338" name="Google Shape;338;p167"/>
          <p:cNvSpPr txBox="1"/>
          <p:nvPr>
            <p:ph idx="2" type="body"/>
          </p:nvPr>
        </p:nvSpPr>
        <p:spPr>
          <a:xfrm>
            <a:off x="962526" y="1044739"/>
            <a:ext cx="14229348" cy="1117600"/>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If the slope, the partial derivative with respect to </a:t>
            </a:r>
            <a:r>
              <a:rPr b="1" lang="en-IN" sz="2200"/>
              <a:t>W</a:t>
            </a:r>
            <a:r>
              <a:rPr lang="en-IN" sz="2200"/>
              <a:t> is negative at a point, then the </a:t>
            </a:r>
            <a:r>
              <a:rPr b="1" lang="en-IN" sz="2200"/>
              <a:t>W</a:t>
            </a:r>
            <a:r>
              <a:rPr lang="en-IN" sz="2200"/>
              <a:t> increases to achieve the global minimum.</a:t>
            </a:r>
            <a:endParaRPr/>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b="1" sz="2200"/>
          </a:p>
          <a:p>
            <a:pPr indent="0" lvl="0" marL="76200" rtl="0" algn="l">
              <a:lnSpc>
                <a:spcPct val="100000"/>
              </a:lnSpc>
              <a:spcBef>
                <a:spcPts val="1333"/>
              </a:spcBef>
              <a:spcAft>
                <a:spcPts val="0"/>
              </a:spcAft>
              <a:buSzPts val="2400"/>
              <a:buNone/>
            </a:pPr>
            <a:r>
              <a:t/>
            </a:r>
            <a:endParaRPr sz="2200"/>
          </a:p>
          <a:p>
            <a:pPr indent="-228600" lvl="0" marL="457200" rtl="0" algn="ctr">
              <a:lnSpc>
                <a:spcPct val="100000"/>
              </a:lnSpc>
              <a:spcBef>
                <a:spcPts val="1333"/>
              </a:spcBef>
              <a:spcAft>
                <a:spcPts val="0"/>
              </a:spcAft>
              <a:buSzPts val="2400"/>
              <a:buFont typeface="Noto Sans Symbols"/>
              <a:buNone/>
            </a:pPr>
            <a:r>
              <a:t/>
            </a:r>
            <a:endParaRPr sz="2200"/>
          </a:p>
          <a:p>
            <a:pPr indent="-228600" lvl="0" marL="457200" rtl="0" algn="ctr">
              <a:lnSpc>
                <a:spcPct val="100000"/>
              </a:lnSpc>
              <a:spcBef>
                <a:spcPts val="1333"/>
              </a:spcBef>
              <a:spcAft>
                <a:spcPts val="0"/>
              </a:spcAft>
              <a:buSzPts val="2400"/>
              <a:buFont typeface="Noto Sans Symbols"/>
              <a:buNone/>
            </a:pPr>
            <a:r>
              <a:t/>
            </a:r>
            <a:endParaRPr sz="2200"/>
          </a:p>
        </p:txBody>
      </p:sp>
      <p:grpSp>
        <p:nvGrpSpPr>
          <p:cNvPr id="339" name="Google Shape;339;p167"/>
          <p:cNvGrpSpPr/>
          <p:nvPr/>
        </p:nvGrpSpPr>
        <p:grpSpPr>
          <a:xfrm>
            <a:off x="1463193" y="4337322"/>
            <a:ext cx="4161197" cy="633977"/>
            <a:chOff x="6344877" y="2822263"/>
            <a:chExt cx="4161197" cy="633977"/>
          </a:xfrm>
        </p:grpSpPr>
        <p:pic>
          <p:nvPicPr>
            <p:cNvPr id="340" name="Google Shape;340;p167"/>
            <p:cNvPicPr preferRelativeResize="0"/>
            <p:nvPr/>
          </p:nvPicPr>
          <p:blipFill rotWithShape="1">
            <a:blip r:embed="rId4">
              <a:alphaModFix/>
            </a:blip>
            <a:srcRect b="0" l="0" r="0" t="0"/>
            <a:stretch/>
          </p:blipFill>
          <p:spPr>
            <a:xfrm>
              <a:off x="6344877" y="2822263"/>
              <a:ext cx="4161197" cy="633977"/>
            </a:xfrm>
            <a:prstGeom prst="rect">
              <a:avLst/>
            </a:prstGeom>
            <a:noFill/>
            <a:ln cap="flat" cmpd="sng" w="9525">
              <a:solidFill>
                <a:srgbClr val="2E75B5"/>
              </a:solidFill>
              <a:prstDash val="solid"/>
              <a:round/>
              <a:headEnd len="sm" w="sm" type="none"/>
              <a:tailEnd len="sm" w="sm" type="none"/>
            </a:ln>
            <a:effectLst>
              <a:outerShdw blurRad="50800" rotWithShape="0" algn="r" dir="10800000" dist="38100">
                <a:srgbClr val="000000">
                  <a:alpha val="40000"/>
                </a:srgbClr>
              </a:outerShdw>
            </a:effectLst>
          </p:spPr>
        </p:pic>
        <p:cxnSp>
          <p:nvCxnSpPr>
            <p:cNvPr id="341" name="Google Shape;341;p167"/>
            <p:cNvCxnSpPr/>
            <p:nvPr/>
          </p:nvCxnSpPr>
          <p:spPr>
            <a:xfrm>
              <a:off x="8139449" y="2944366"/>
              <a:ext cx="0" cy="261974"/>
            </a:xfrm>
            <a:prstGeom prst="straightConnector1">
              <a:avLst/>
            </a:prstGeom>
            <a:noFill/>
            <a:ln cap="flat" cmpd="sng" w="28575">
              <a:solidFill>
                <a:srgbClr val="262626"/>
              </a:solidFill>
              <a:prstDash val="solid"/>
              <a:round/>
              <a:headEnd len="sm" w="sm" type="none"/>
              <a:tailEnd len="sm" w="sm" type="none"/>
            </a:ln>
          </p:spPr>
        </p:cxnSp>
      </p:grpSp>
      <p:grpSp>
        <p:nvGrpSpPr>
          <p:cNvPr id="342" name="Google Shape;342;p167"/>
          <p:cNvGrpSpPr/>
          <p:nvPr/>
        </p:nvGrpSpPr>
        <p:grpSpPr>
          <a:xfrm>
            <a:off x="6670035" y="2487973"/>
            <a:ext cx="8976267" cy="5430376"/>
            <a:chOff x="5522325" y="2230300"/>
            <a:chExt cx="10861891" cy="5973353"/>
          </a:xfrm>
        </p:grpSpPr>
        <p:cxnSp>
          <p:nvCxnSpPr>
            <p:cNvPr id="343" name="Google Shape;343;p167"/>
            <p:cNvCxnSpPr/>
            <p:nvPr/>
          </p:nvCxnSpPr>
          <p:spPr>
            <a:xfrm>
              <a:off x="6777180" y="7206978"/>
              <a:ext cx="7219950" cy="0"/>
            </a:xfrm>
            <a:prstGeom prst="straightConnector1">
              <a:avLst/>
            </a:prstGeom>
            <a:noFill/>
            <a:ln cap="flat" cmpd="sng" w="38100">
              <a:solidFill>
                <a:schemeClr val="dk1"/>
              </a:solidFill>
              <a:prstDash val="solid"/>
              <a:round/>
              <a:headEnd len="sm" w="sm" type="none"/>
              <a:tailEnd len="med" w="med" type="triangle"/>
            </a:ln>
          </p:spPr>
        </p:cxnSp>
        <p:cxnSp>
          <p:nvCxnSpPr>
            <p:cNvPr id="344" name="Google Shape;344;p167"/>
            <p:cNvCxnSpPr/>
            <p:nvPr/>
          </p:nvCxnSpPr>
          <p:spPr>
            <a:xfrm rot="10800000">
              <a:off x="6777180" y="2230300"/>
              <a:ext cx="0" cy="4995726"/>
            </a:xfrm>
            <a:prstGeom prst="straightConnector1">
              <a:avLst/>
            </a:prstGeom>
            <a:noFill/>
            <a:ln cap="flat" cmpd="sng" w="38100">
              <a:solidFill>
                <a:schemeClr val="dk1"/>
              </a:solidFill>
              <a:prstDash val="solid"/>
              <a:round/>
              <a:headEnd len="sm" w="sm" type="none"/>
              <a:tailEnd len="med" w="med" type="triangle"/>
            </a:ln>
          </p:spPr>
        </p:cxnSp>
        <p:sp>
          <p:nvSpPr>
            <p:cNvPr id="345" name="Google Shape;345;p167"/>
            <p:cNvSpPr txBox="1"/>
            <p:nvPr/>
          </p:nvSpPr>
          <p:spPr>
            <a:xfrm>
              <a:off x="8485891" y="3314882"/>
              <a:ext cx="21420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000000"/>
                  </a:solidFill>
                  <a:latin typeface="Open Sans"/>
                  <a:ea typeface="Open Sans"/>
                  <a:cs typeface="Open Sans"/>
                  <a:sym typeface="Open Sans"/>
                </a:rPr>
                <a:t>Negative Slope</a:t>
              </a:r>
              <a:endParaRPr b="0" i="0" sz="1400" u="none" cap="none" strike="noStrike">
                <a:solidFill>
                  <a:srgbClr val="000000"/>
                </a:solidFill>
                <a:latin typeface="Arial"/>
                <a:ea typeface="Arial"/>
                <a:cs typeface="Arial"/>
                <a:sym typeface="Arial"/>
              </a:endParaRPr>
            </a:p>
          </p:txBody>
        </p:sp>
        <p:sp>
          <p:nvSpPr>
            <p:cNvPr id="346" name="Google Shape;346;p167"/>
            <p:cNvSpPr/>
            <p:nvPr/>
          </p:nvSpPr>
          <p:spPr>
            <a:xfrm>
              <a:off x="7203264" y="2648133"/>
              <a:ext cx="6849254" cy="4279726"/>
            </a:xfrm>
            <a:custGeom>
              <a:rect b="b" l="l" r="r" t="t"/>
              <a:pathLst>
                <a:path extrusionOk="0" h="3821184" w="5435916">
                  <a:moveTo>
                    <a:pt x="0" y="0"/>
                  </a:moveTo>
                  <a:cubicBezTo>
                    <a:pt x="541771" y="1647144"/>
                    <a:pt x="454728" y="3683148"/>
                    <a:pt x="2650592" y="3817257"/>
                  </a:cubicBezTo>
                  <a:cubicBezTo>
                    <a:pt x="4846456" y="3951366"/>
                    <a:pt x="5031935" y="610798"/>
                    <a:pt x="5435916" y="3617"/>
                  </a:cubicBezTo>
                </a:path>
              </a:pathLst>
            </a:custGeom>
            <a:noFill/>
            <a:ln cap="flat" cmpd="sng" w="76200">
              <a:solidFill>
                <a:srgbClr val="2E75B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47" name="Google Shape;347;p167"/>
            <p:cNvCxnSpPr/>
            <p:nvPr/>
          </p:nvCxnSpPr>
          <p:spPr>
            <a:xfrm flipH="1" rot="10800000">
              <a:off x="10908036" y="6826436"/>
              <a:ext cx="2546215" cy="100523"/>
            </a:xfrm>
            <a:prstGeom prst="straightConnector1">
              <a:avLst/>
            </a:prstGeom>
            <a:noFill/>
            <a:ln cap="flat" cmpd="sng" w="28575">
              <a:solidFill>
                <a:schemeClr val="dk1"/>
              </a:solidFill>
              <a:prstDash val="solid"/>
              <a:round/>
              <a:headEnd len="sm" w="sm" type="none"/>
              <a:tailEnd len="sm" w="sm" type="none"/>
            </a:ln>
          </p:spPr>
        </p:cxnSp>
        <p:sp>
          <p:nvSpPr>
            <p:cNvPr id="348" name="Google Shape;348;p167"/>
            <p:cNvSpPr txBox="1"/>
            <p:nvPr/>
          </p:nvSpPr>
          <p:spPr>
            <a:xfrm>
              <a:off x="13997116" y="6489882"/>
              <a:ext cx="23871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000000"/>
                  </a:solidFill>
                  <a:latin typeface="Open Sans"/>
                  <a:ea typeface="Open Sans"/>
                  <a:cs typeface="Open Sans"/>
                  <a:sym typeface="Open Sans"/>
                </a:rPr>
                <a:t>Global Minimum</a:t>
              </a:r>
              <a:endParaRPr b="0" i="0" sz="1400" u="none" cap="none" strike="noStrike">
                <a:solidFill>
                  <a:srgbClr val="000000"/>
                </a:solidFill>
                <a:latin typeface="Arial"/>
                <a:ea typeface="Arial"/>
                <a:cs typeface="Arial"/>
                <a:sym typeface="Arial"/>
              </a:endParaRPr>
            </a:p>
          </p:txBody>
        </p:sp>
        <p:cxnSp>
          <p:nvCxnSpPr>
            <p:cNvPr id="349" name="Google Shape;349;p167"/>
            <p:cNvCxnSpPr/>
            <p:nvPr/>
          </p:nvCxnSpPr>
          <p:spPr>
            <a:xfrm>
              <a:off x="6932079" y="2754499"/>
              <a:ext cx="1609981" cy="3537449"/>
            </a:xfrm>
            <a:prstGeom prst="straightConnector1">
              <a:avLst/>
            </a:prstGeom>
            <a:noFill/>
            <a:ln cap="flat" cmpd="sng" w="28575">
              <a:solidFill>
                <a:schemeClr val="dk1"/>
              </a:solidFill>
              <a:prstDash val="dash"/>
              <a:round/>
              <a:headEnd len="sm" w="sm" type="none"/>
              <a:tailEnd len="sm" w="sm" type="none"/>
            </a:ln>
          </p:spPr>
        </p:cxnSp>
        <p:grpSp>
          <p:nvGrpSpPr>
            <p:cNvPr id="350" name="Google Shape;350;p167"/>
            <p:cNvGrpSpPr/>
            <p:nvPr/>
          </p:nvGrpSpPr>
          <p:grpSpPr>
            <a:xfrm flipH="1">
              <a:off x="7684366" y="3984404"/>
              <a:ext cx="2607443" cy="2768488"/>
              <a:chOff x="5255099" y="1690132"/>
              <a:chExt cx="2607443" cy="2768488"/>
            </a:xfrm>
          </p:grpSpPr>
          <p:cxnSp>
            <p:nvCxnSpPr>
              <p:cNvPr id="351" name="Google Shape;351;p167"/>
              <p:cNvCxnSpPr/>
              <p:nvPr/>
            </p:nvCxnSpPr>
            <p:spPr>
              <a:xfrm flipH="1">
                <a:off x="7217950" y="2359192"/>
                <a:ext cx="423048" cy="667204"/>
              </a:xfrm>
              <a:prstGeom prst="straightConnector1">
                <a:avLst/>
              </a:prstGeom>
              <a:noFill/>
              <a:ln cap="flat" cmpd="sng" w="28575">
                <a:solidFill>
                  <a:srgbClr val="FF0000"/>
                </a:solidFill>
                <a:prstDash val="solid"/>
                <a:round/>
                <a:headEnd len="sm" w="sm" type="none"/>
                <a:tailEnd len="med" w="med" type="triangle"/>
              </a:ln>
            </p:spPr>
          </p:cxnSp>
          <p:sp>
            <p:nvSpPr>
              <p:cNvPr id="352" name="Google Shape;352;p167"/>
              <p:cNvSpPr/>
              <p:nvPr/>
            </p:nvSpPr>
            <p:spPr>
              <a:xfrm>
                <a:off x="7122314" y="1690132"/>
                <a:ext cx="740228" cy="740228"/>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53" name="Google Shape;353;p167"/>
              <p:cNvCxnSpPr/>
              <p:nvPr/>
            </p:nvCxnSpPr>
            <p:spPr>
              <a:xfrm flipH="1">
                <a:off x="6733663" y="3109303"/>
                <a:ext cx="484287" cy="667204"/>
              </a:xfrm>
              <a:prstGeom prst="straightConnector1">
                <a:avLst/>
              </a:prstGeom>
              <a:noFill/>
              <a:ln cap="flat" cmpd="sng" w="28575">
                <a:solidFill>
                  <a:srgbClr val="FF0000"/>
                </a:solidFill>
                <a:prstDash val="solid"/>
                <a:round/>
                <a:headEnd len="sm" w="sm" type="none"/>
                <a:tailEnd len="med" w="med" type="triangle"/>
              </a:ln>
            </p:spPr>
          </p:cxnSp>
          <p:cxnSp>
            <p:nvCxnSpPr>
              <p:cNvPr id="354" name="Google Shape;354;p167"/>
              <p:cNvCxnSpPr/>
              <p:nvPr/>
            </p:nvCxnSpPr>
            <p:spPr>
              <a:xfrm flipH="1">
                <a:off x="6143373" y="3811531"/>
                <a:ext cx="540227" cy="358163"/>
              </a:xfrm>
              <a:prstGeom prst="straightConnector1">
                <a:avLst/>
              </a:prstGeom>
              <a:noFill/>
              <a:ln cap="flat" cmpd="sng" w="28575">
                <a:solidFill>
                  <a:srgbClr val="FF0000"/>
                </a:solidFill>
                <a:prstDash val="solid"/>
                <a:round/>
                <a:headEnd len="sm" w="sm" type="none"/>
                <a:tailEnd len="med" w="med" type="triangle"/>
              </a:ln>
            </p:spPr>
          </p:cxnSp>
          <p:cxnSp>
            <p:nvCxnSpPr>
              <p:cNvPr id="355" name="Google Shape;355;p167"/>
              <p:cNvCxnSpPr/>
              <p:nvPr/>
            </p:nvCxnSpPr>
            <p:spPr>
              <a:xfrm flipH="1">
                <a:off x="5255099" y="4195610"/>
                <a:ext cx="806438" cy="263010"/>
              </a:xfrm>
              <a:prstGeom prst="straightConnector1">
                <a:avLst/>
              </a:prstGeom>
              <a:noFill/>
              <a:ln cap="flat" cmpd="sng" w="28575">
                <a:solidFill>
                  <a:srgbClr val="FF0000"/>
                </a:solidFill>
                <a:prstDash val="solid"/>
                <a:round/>
                <a:headEnd len="sm" w="sm" type="none"/>
                <a:tailEnd len="med" w="med" type="triangle"/>
              </a:ln>
            </p:spPr>
          </p:cxnSp>
        </p:grpSp>
        <p:sp>
          <p:nvSpPr>
            <p:cNvPr id="356" name="Google Shape;356;p167"/>
            <p:cNvSpPr txBox="1"/>
            <p:nvPr/>
          </p:nvSpPr>
          <p:spPr>
            <a:xfrm>
              <a:off x="5522325" y="4771634"/>
              <a:ext cx="1103100" cy="66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000000"/>
                  </a:solidFill>
                  <a:latin typeface="Open Sans"/>
                  <a:ea typeface="Open Sans"/>
                  <a:cs typeface="Open Sans"/>
                  <a:sym typeface="Open Sans"/>
                </a:rPr>
                <a:t>Cost</a:t>
              </a:r>
              <a:endParaRPr b="0" i="0" sz="2200" u="none" cap="none" strike="noStrike">
                <a:solidFill>
                  <a:srgbClr val="000000"/>
                </a:solidFill>
                <a:latin typeface="Open Sans"/>
                <a:ea typeface="Open Sans"/>
                <a:cs typeface="Open Sans"/>
                <a:sym typeface="Open Sans"/>
              </a:endParaRPr>
            </a:p>
          </p:txBody>
        </p:sp>
        <p:sp>
          <p:nvSpPr>
            <p:cNvPr id="357" name="Google Shape;357;p167"/>
            <p:cNvSpPr txBox="1"/>
            <p:nvPr/>
          </p:nvSpPr>
          <p:spPr>
            <a:xfrm>
              <a:off x="10077056" y="7536453"/>
              <a:ext cx="1610100" cy="66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000000"/>
                  </a:solidFill>
                  <a:latin typeface="Open Sans"/>
                  <a:ea typeface="Open Sans"/>
                  <a:cs typeface="Open Sans"/>
                  <a:sym typeface="Open Sans"/>
                </a:rPr>
                <a:t>Weight</a:t>
              </a:r>
              <a:endParaRPr b="0" i="0" sz="2200" u="none" cap="none" strike="noStrike">
                <a:solidFill>
                  <a:srgbClr val="000000"/>
                </a:solidFill>
                <a:latin typeface="Open Sans"/>
                <a:ea typeface="Open Sans"/>
                <a:cs typeface="Open Sans"/>
                <a:sym typeface="Open San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168"/>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Gradient Descent </a:t>
            </a:r>
            <a:endParaRPr/>
          </a:p>
        </p:txBody>
      </p:sp>
      <p:pic>
        <p:nvPicPr>
          <p:cNvPr id="364" name="Google Shape;364;p168"/>
          <p:cNvPicPr preferRelativeResize="0"/>
          <p:nvPr/>
        </p:nvPicPr>
        <p:blipFill rotWithShape="1">
          <a:blip r:embed="rId3">
            <a:alphaModFix/>
          </a:blip>
          <a:srcRect b="0" l="0" r="0" t="0"/>
          <a:stretch/>
        </p:blipFill>
        <p:spPr>
          <a:xfrm>
            <a:off x="5204751" y="751274"/>
            <a:ext cx="5900929" cy="341591"/>
          </a:xfrm>
          <a:prstGeom prst="rect">
            <a:avLst/>
          </a:prstGeom>
          <a:noFill/>
          <a:ln>
            <a:noFill/>
          </a:ln>
        </p:spPr>
      </p:pic>
      <p:sp>
        <p:nvSpPr>
          <p:cNvPr id="365" name="Google Shape;365;p168"/>
          <p:cNvSpPr txBox="1"/>
          <p:nvPr>
            <p:ph idx="2" type="body"/>
          </p:nvPr>
        </p:nvSpPr>
        <p:spPr>
          <a:xfrm>
            <a:off x="962526" y="1044739"/>
            <a:ext cx="14229348" cy="1117600"/>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If the slope, the partial derivative with respect to </a:t>
            </a:r>
            <a:r>
              <a:rPr b="1" lang="en-IN" sz="2200"/>
              <a:t>W</a:t>
            </a:r>
            <a:r>
              <a:rPr lang="en-IN" sz="2200"/>
              <a:t> is positive at a point, then the </a:t>
            </a:r>
            <a:r>
              <a:rPr b="1" lang="en-IN" sz="2200"/>
              <a:t>W</a:t>
            </a:r>
            <a:r>
              <a:rPr lang="en-IN" sz="2200"/>
              <a:t> decreases to achieve the global minimum.</a:t>
            </a:r>
            <a:endParaRPr/>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b="1" sz="2200"/>
          </a:p>
          <a:p>
            <a:pPr indent="0" lvl="0" marL="76200" rtl="0" algn="l">
              <a:lnSpc>
                <a:spcPct val="100000"/>
              </a:lnSpc>
              <a:spcBef>
                <a:spcPts val="1333"/>
              </a:spcBef>
              <a:spcAft>
                <a:spcPts val="0"/>
              </a:spcAft>
              <a:buSzPts val="2400"/>
              <a:buNone/>
            </a:pPr>
            <a:r>
              <a:t/>
            </a:r>
            <a:endParaRPr sz="2200"/>
          </a:p>
          <a:p>
            <a:pPr indent="-228600" lvl="0" marL="457200" rtl="0" algn="ctr">
              <a:lnSpc>
                <a:spcPct val="100000"/>
              </a:lnSpc>
              <a:spcBef>
                <a:spcPts val="1333"/>
              </a:spcBef>
              <a:spcAft>
                <a:spcPts val="0"/>
              </a:spcAft>
              <a:buSzPts val="2400"/>
              <a:buFont typeface="Noto Sans Symbols"/>
              <a:buNone/>
            </a:pPr>
            <a:r>
              <a:t/>
            </a:r>
            <a:endParaRPr sz="2200"/>
          </a:p>
          <a:p>
            <a:pPr indent="-228600" lvl="0" marL="457200" rtl="0" algn="ctr">
              <a:lnSpc>
                <a:spcPct val="100000"/>
              </a:lnSpc>
              <a:spcBef>
                <a:spcPts val="1333"/>
              </a:spcBef>
              <a:spcAft>
                <a:spcPts val="0"/>
              </a:spcAft>
              <a:buSzPts val="2400"/>
              <a:buFont typeface="Noto Sans Symbols"/>
              <a:buNone/>
            </a:pPr>
            <a:r>
              <a:t/>
            </a:r>
            <a:endParaRPr sz="2200"/>
          </a:p>
        </p:txBody>
      </p:sp>
      <p:pic>
        <p:nvPicPr>
          <p:cNvPr id="366" name="Google Shape;366;p168"/>
          <p:cNvPicPr preferRelativeResize="0"/>
          <p:nvPr/>
        </p:nvPicPr>
        <p:blipFill rotWithShape="1">
          <a:blip r:embed="rId4">
            <a:alphaModFix/>
          </a:blip>
          <a:srcRect b="0" l="0" r="0" t="0"/>
          <a:stretch/>
        </p:blipFill>
        <p:spPr>
          <a:xfrm>
            <a:off x="1231840" y="4649677"/>
            <a:ext cx="4161197" cy="633977"/>
          </a:xfrm>
          <a:prstGeom prst="rect">
            <a:avLst/>
          </a:prstGeom>
          <a:noFill/>
          <a:ln cap="flat" cmpd="sng" w="9525">
            <a:solidFill>
              <a:srgbClr val="2E75B5"/>
            </a:solidFill>
            <a:prstDash val="solid"/>
            <a:round/>
            <a:headEnd len="sm" w="sm" type="none"/>
            <a:tailEnd len="sm" w="sm" type="none"/>
          </a:ln>
          <a:effectLst>
            <a:outerShdw blurRad="50800" rotWithShape="0" algn="r" dir="10800000" dist="38100">
              <a:srgbClr val="000000">
                <a:alpha val="40000"/>
              </a:srgbClr>
            </a:outerShdw>
          </a:effectLst>
        </p:spPr>
      </p:pic>
      <p:grpSp>
        <p:nvGrpSpPr>
          <p:cNvPr id="367" name="Google Shape;367;p168"/>
          <p:cNvGrpSpPr/>
          <p:nvPr/>
        </p:nvGrpSpPr>
        <p:grpSpPr>
          <a:xfrm>
            <a:off x="6637285" y="2487953"/>
            <a:ext cx="8976765" cy="5363069"/>
            <a:chOff x="5522331" y="2230300"/>
            <a:chExt cx="10861885" cy="5899376"/>
          </a:xfrm>
        </p:grpSpPr>
        <p:cxnSp>
          <p:nvCxnSpPr>
            <p:cNvPr id="368" name="Google Shape;368;p168"/>
            <p:cNvCxnSpPr/>
            <p:nvPr/>
          </p:nvCxnSpPr>
          <p:spPr>
            <a:xfrm>
              <a:off x="6777180" y="7206978"/>
              <a:ext cx="7219950" cy="0"/>
            </a:xfrm>
            <a:prstGeom prst="straightConnector1">
              <a:avLst/>
            </a:prstGeom>
            <a:noFill/>
            <a:ln cap="flat" cmpd="sng" w="38100">
              <a:solidFill>
                <a:schemeClr val="dk1"/>
              </a:solidFill>
              <a:prstDash val="solid"/>
              <a:round/>
              <a:headEnd len="sm" w="sm" type="none"/>
              <a:tailEnd len="med" w="med" type="triangle"/>
            </a:ln>
          </p:spPr>
        </p:cxnSp>
        <p:cxnSp>
          <p:nvCxnSpPr>
            <p:cNvPr id="369" name="Google Shape;369;p168"/>
            <p:cNvCxnSpPr/>
            <p:nvPr/>
          </p:nvCxnSpPr>
          <p:spPr>
            <a:xfrm rot="10800000">
              <a:off x="6777180" y="2230300"/>
              <a:ext cx="0" cy="4995726"/>
            </a:xfrm>
            <a:prstGeom prst="straightConnector1">
              <a:avLst/>
            </a:prstGeom>
            <a:noFill/>
            <a:ln cap="flat" cmpd="sng" w="38100">
              <a:solidFill>
                <a:schemeClr val="dk1"/>
              </a:solidFill>
              <a:prstDash val="solid"/>
              <a:round/>
              <a:headEnd len="sm" w="sm" type="none"/>
              <a:tailEnd len="med" w="med" type="triangle"/>
            </a:ln>
          </p:spPr>
        </p:cxnSp>
        <p:sp>
          <p:nvSpPr>
            <p:cNvPr id="370" name="Google Shape;370;p168"/>
            <p:cNvSpPr txBox="1"/>
            <p:nvPr/>
          </p:nvSpPr>
          <p:spPr>
            <a:xfrm>
              <a:off x="10657266" y="3124120"/>
              <a:ext cx="2426869" cy="47397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000000"/>
                  </a:solidFill>
                  <a:latin typeface="Open Sans"/>
                  <a:ea typeface="Open Sans"/>
                  <a:cs typeface="Open Sans"/>
                  <a:sym typeface="Open Sans"/>
                </a:rPr>
                <a:t>Positive Slope</a:t>
              </a:r>
              <a:endParaRPr b="0" i="0" sz="1400" u="none" cap="none" strike="noStrike">
                <a:solidFill>
                  <a:srgbClr val="000000"/>
                </a:solidFill>
                <a:latin typeface="Arial"/>
                <a:ea typeface="Arial"/>
                <a:cs typeface="Arial"/>
                <a:sym typeface="Arial"/>
              </a:endParaRPr>
            </a:p>
          </p:txBody>
        </p:sp>
        <p:sp>
          <p:nvSpPr>
            <p:cNvPr id="371" name="Google Shape;371;p168"/>
            <p:cNvSpPr/>
            <p:nvPr/>
          </p:nvSpPr>
          <p:spPr>
            <a:xfrm>
              <a:off x="7203264" y="2648133"/>
              <a:ext cx="6850741" cy="4278826"/>
            </a:xfrm>
            <a:custGeom>
              <a:rect b="b" l="l" r="r" t="t"/>
              <a:pathLst>
                <a:path extrusionOk="0" h="3821184" w="5435916">
                  <a:moveTo>
                    <a:pt x="0" y="0"/>
                  </a:moveTo>
                  <a:cubicBezTo>
                    <a:pt x="541771" y="1647144"/>
                    <a:pt x="454728" y="3683148"/>
                    <a:pt x="2650592" y="3817257"/>
                  </a:cubicBezTo>
                  <a:cubicBezTo>
                    <a:pt x="4846456" y="3951366"/>
                    <a:pt x="5031935" y="610798"/>
                    <a:pt x="5435916" y="3617"/>
                  </a:cubicBezTo>
                </a:path>
              </a:pathLst>
            </a:custGeom>
            <a:noFill/>
            <a:ln cap="flat" cmpd="sng" w="76200">
              <a:solidFill>
                <a:srgbClr val="2E75B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72" name="Google Shape;372;p168"/>
            <p:cNvCxnSpPr/>
            <p:nvPr/>
          </p:nvCxnSpPr>
          <p:spPr>
            <a:xfrm flipH="1" rot="10800000">
              <a:off x="10908036" y="6826436"/>
              <a:ext cx="2546215" cy="100523"/>
            </a:xfrm>
            <a:prstGeom prst="straightConnector1">
              <a:avLst/>
            </a:prstGeom>
            <a:noFill/>
            <a:ln cap="flat" cmpd="sng" w="28575">
              <a:solidFill>
                <a:schemeClr val="dk1"/>
              </a:solidFill>
              <a:prstDash val="solid"/>
              <a:round/>
              <a:headEnd len="sm" w="sm" type="none"/>
              <a:tailEnd len="sm" w="sm" type="none"/>
            </a:ln>
          </p:spPr>
        </p:cxnSp>
        <p:sp>
          <p:nvSpPr>
            <p:cNvPr id="373" name="Google Shape;373;p168"/>
            <p:cNvSpPr txBox="1"/>
            <p:nvPr/>
          </p:nvSpPr>
          <p:spPr>
            <a:xfrm>
              <a:off x="13997116" y="6578266"/>
              <a:ext cx="23871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000000"/>
                  </a:solidFill>
                  <a:latin typeface="Open Sans"/>
                  <a:ea typeface="Open Sans"/>
                  <a:cs typeface="Open Sans"/>
                  <a:sym typeface="Open Sans"/>
                </a:rPr>
                <a:t>Global Minimum</a:t>
              </a:r>
              <a:endParaRPr b="0" i="0" sz="1400" u="none" cap="none" strike="noStrike">
                <a:solidFill>
                  <a:srgbClr val="000000"/>
                </a:solidFill>
                <a:latin typeface="Arial"/>
                <a:ea typeface="Arial"/>
                <a:cs typeface="Arial"/>
                <a:sym typeface="Arial"/>
              </a:endParaRPr>
            </a:p>
          </p:txBody>
        </p:sp>
        <p:cxnSp>
          <p:nvCxnSpPr>
            <p:cNvPr id="374" name="Google Shape;374;p168"/>
            <p:cNvCxnSpPr/>
            <p:nvPr/>
          </p:nvCxnSpPr>
          <p:spPr>
            <a:xfrm flipH="1">
              <a:off x="12398336" y="3279542"/>
              <a:ext cx="1762623" cy="2601790"/>
            </a:xfrm>
            <a:prstGeom prst="straightConnector1">
              <a:avLst/>
            </a:prstGeom>
            <a:noFill/>
            <a:ln cap="flat" cmpd="sng" w="28575">
              <a:solidFill>
                <a:schemeClr val="dk1"/>
              </a:solidFill>
              <a:prstDash val="dash"/>
              <a:round/>
              <a:headEnd len="sm" w="sm" type="none"/>
              <a:tailEnd len="sm" w="sm" type="none"/>
            </a:ln>
          </p:spPr>
        </p:cxnSp>
        <p:grpSp>
          <p:nvGrpSpPr>
            <p:cNvPr id="375" name="Google Shape;375;p168"/>
            <p:cNvGrpSpPr/>
            <p:nvPr/>
          </p:nvGrpSpPr>
          <p:grpSpPr>
            <a:xfrm flipH="1">
              <a:off x="11232685" y="3840209"/>
              <a:ext cx="2221565" cy="2738057"/>
              <a:chOff x="2092658" y="1545937"/>
              <a:chExt cx="2221565" cy="2738057"/>
            </a:xfrm>
          </p:grpSpPr>
          <p:cxnSp>
            <p:nvCxnSpPr>
              <p:cNvPr id="376" name="Google Shape;376;p168"/>
              <p:cNvCxnSpPr/>
              <p:nvPr/>
            </p:nvCxnSpPr>
            <p:spPr>
              <a:xfrm>
                <a:off x="2593466" y="2295677"/>
                <a:ext cx="391969" cy="628483"/>
              </a:xfrm>
              <a:prstGeom prst="straightConnector1">
                <a:avLst/>
              </a:prstGeom>
              <a:noFill/>
              <a:ln cap="flat" cmpd="sng" w="28575">
                <a:solidFill>
                  <a:srgbClr val="FF0000"/>
                </a:solidFill>
                <a:prstDash val="solid"/>
                <a:round/>
                <a:headEnd len="sm" w="sm" type="none"/>
                <a:tailEnd len="med" w="med" type="triangle"/>
              </a:ln>
            </p:spPr>
          </p:cxnSp>
          <p:sp>
            <p:nvSpPr>
              <p:cNvPr id="377" name="Google Shape;377;p168"/>
              <p:cNvSpPr/>
              <p:nvPr/>
            </p:nvSpPr>
            <p:spPr>
              <a:xfrm>
                <a:off x="2092658" y="1545937"/>
                <a:ext cx="740228" cy="740227"/>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78" name="Google Shape;378;p168"/>
              <p:cNvCxnSpPr/>
              <p:nvPr/>
            </p:nvCxnSpPr>
            <p:spPr>
              <a:xfrm>
                <a:off x="3713008" y="3836356"/>
                <a:ext cx="601215" cy="447638"/>
              </a:xfrm>
              <a:prstGeom prst="straightConnector1">
                <a:avLst/>
              </a:prstGeom>
              <a:noFill/>
              <a:ln cap="flat" cmpd="sng" w="28575">
                <a:solidFill>
                  <a:srgbClr val="FF0000"/>
                </a:solidFill>
                <a:prstDash val="solid"/>
                <a:round/>
                <a:headEnd len="sm" w="sm" type="none"/>
                <a:tailEnd len="med" w="med" type="triangle"/>
              </a:ln>
            </p:spPr>
          </p:cxnSp>
          <p:cxnSp>
            <p:nvCxnSpPr>
              <p:cNvPr id="379" name="Google Shape;379;p168"/>
              <p:cNvCxnSpPr/>
              <p:nvPr/>
            </p:nvCxnSpPr>
            <p:spPr>
              <a:xfrm>
                <a:off x="3023589" y="3011299"/>
                <a:ext cx="527614" cy="667204"/>
              </a:xfrm>
              <a:prstGeom prst="straightConnector1">
                <a:avLst/>
              </a:prstGeom>
              <a:noFill/>
              <a:ln cap="flat" cmpd="sng" w="28575">
                <a:solidFill>
                  <a:srgbClr val="FF0000"/>
                </a:solidFill>
                <a:prstDash val="solid"/>
                <a:round/>
                <a:headEnd len="sm" w="sm" type="none"/>
                <a:tailEnd len="med" w="med" type="triangle"/>
              </a:ln>
            </p:spPr>
          </p:cxnSp>
        </p:grpSp>
        <p:sp>
          <p:nvSpPr>
            <p:cNvPr id="380" name="Google Shape;380;p168"/>
            <p:cNvSpPr txBox="1"/>
            <p:nvPr/>
          </p:nvSpPr>
          <p:spPr>
            <a:xfrm>
              <a:off x="5522331" y="4741440"/>
              <a:ext cx="1103100" cy="628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000000"/>
                  </a:solidFill>
                  <a:latin typeface="Open Sans"/>
                  <a:ea typeface="Open Sans"/>
                  <a:cs typeface="Open Sans"/>
                  <a:sym typeface="Open Sans"/>
                </a:rPr>
                <a:t>Cost</a:t>
              </a:r>
              <a:endParaRPr b="0" i="0" sz="2200" u="none" cap="none" strike="noStrike">
                <a:solidFill>
                  <a:srgbClr val="000000"/>
                </a:solidFill>
                <a:latin typeface="Open Sans"/>
                <a:ea typeface="Open Sans"/>
                <a:cs typeface="Open Sans"/>
                <a:sym typeface="Open Sans"/>
              </a:endParaRPr>
            </a:p>
          </p:txBody>
        </p:sp>
        <p:sp>
          <p:nvSpPr>
            <p:cNvPr id="381" name="Google Shape;381;p168"/>
            <p:cNvSpPr txBox="1"/>
            <p:nvPr/>
          </p:nvSpPr>
          <p:spPr>
            <a:xfrm>
              <a:off x="10105668" y="7501176"/>
              <a:ext cx="1566600" cy="628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000000"/>
                  </a:solidFill>
                  <a:latin typeface="Open Sans"/>
                  <a:ea typeface="Open Sans"/>
                  <a:cs typeface="Open Sans"/>
                  <a:sym typeface="Open Sans"/>
                </a:rPr>
                <a:t>Weight</a:t>
              </a:r>
              <a:endParaRPr b="0" i="0" sz="2200" u="none" cap="none" strike="noStrike">
                <a:solidFill>
                  <a:srgbClr val="000000"/>
                </a:solidFill>
                <a:latin typeface="Open Sans"/>
                <a:ea typeface="Open Sans"/>
                <a:cs typeface="Open Sans"/>
                <a:sym typeface="Open San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169"/>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Stochastic Gradient Descent (SGD)</a:t>
            </a:r>
            <a:endParaRPr/>
          </a:p>
        </p:txBody>
      </p:sp>
      <p:pic>
        <p:nvPicPr>
          <p:cNvPr id="388" name="Google Shape;388;p169"/>
          <p:cNvPicPr preferRelativeResize="0"/>
          <p:nvPr/>
        </p:nvPicPr>
        <p:blipFill rotWithShape="1">
          <a:blip r:embed="rId3">
            <a:alphaModFix/>
          </a:blip>
          <a:srcRect b="0" l="0" r="0" t="0"/>
          <a:stretch/>
        </p:blipFill>
        <p:spPr>
          <a:xfrm>
            <a:off x="3070177" y="751273"/>
            <a:ext cx="10453856" cy="341591"/>
          </a:xfrm>
          <a:prstGeom prst="rect">
            <a:avLst/>
          </a:prstGeom>
          <a:noFill/>
          <a:ln>
            <a:noFill/>
          </a:ln>
        </p:spPr>
      </p:pic>
      <p:sp>
        <p:nvSpPr>
          <p:cNvPr id="389" name="Google Shape;389;p169"/>
          <p:cNvSpPr txBox="1"/>
          <p:nvPr>
            <p:ph idx="2" type="body"/>
          </p:nvPr>
        </p:nvSpPr>
        <p:spPr>
          <a:xfrm>
            <a:off x="1282431" y="2238805"/>
            <a:ext cx="14229300" cy="4962000"/>
          </a:xfrm>
          <a:prstGeom prst="rect">
            <a:avLst/>
          </a:prstGeom>
          <a:noFill/>
          <a:ln>
            <a:noFill/>
          </a:ln>
        </p:spPr>
        <p:txBody>
          <a:bodyPr anchorCtr="0" anchor="t" bIns="45700" lIns="91425" spcFirstLastPara="1" rIns="91425" wrap="square" tIns="45700">
            <a:noAutofit/>
          </a:bodyPr>
          <a:lstStyle/>
          <a:p>
            <a:pPr indent="0" lvl="0" marL="76200" rtl="0" algn="l">
              <a:lnSpc>
                <a:spcPct val="100000"/>
              </a:lnSpc>
              <a:spcBef>
                <a:spcPts val="1333"/>
              </a:spcBef>
              <a:spcAft>
                <a:spcPts val="0"/>
              </a:spcAft>
              <a:buSzPts val="2400"/>
              <a:buNone/>
            </a:pPr>
            <a:r>
              <a:rPr lang="en-IN" sz="2200"/>
              <a:t>Single data points are taken to find the optimized weights.</a:t>
            </a:r>
            <a:endParaRPr/>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rPr lang="en-IN" sz="2200"/>
              <a:t>The mathematical formulation for the weight evaluation for SGD is same as GD, but the data points are shuffled before using them for optimization.</a:t>
            </a:r>
            <a:endParaRPr/>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rPr lang="en-IN" sz="2200"/>
              <a:t>Random data points go into the optimizer and result into random weights, that is the resulted weights are noisy.</a:t>
            </a:r>
            <a:endParaRPr sz="2200"/>
          </a:p>
          <a:p>
            <a:pPr indent="0" lvl="0" marL="76200" rtl="0" algn="l">
              <a:lnSpc>
                <a:spcPct val="100000"/>
              </a:lnSpc>
              <a:spcBef>
                <a:spcPts val="1333"/>
              </a:spcBef>
              <a:spcAft>
                <a:spcPts val="0"/>
              </a:spcAft>
              <a:buSzPts val="2400"/>
              <a:buNone/>
            </a:pPr>
            <a:r>
              <a:t/>
            </a:r>
            <a:endParaRPr b="1" sz="2200"/>
          </a:p>
          <a:p>
            <a:pPr indent="0" lvl="0" marL="76200" rtl="0" algn="l">
              <a:lnSpc>
                <a:spcPct val="100000"/>
              </a:lnSpc>
              <a:spcBef>
                <a:spcPts val="1333"/>
              </a:spcBef>
              <a:spcAft>
                <a:spcPts val="0"/>
              </a:spcAft>
              <a:buSzPts val="2400"/>
              <a:buNone/>
            </a:pPr>
            <a:r>
              <a:t/>
            </a:r>
            <a:endParaRPr sz="2200"/>
          </a:p>
          <a:p>
            <a:pPr indent="-228600" lvl="0" marL="457200" rtl="0" algn="ctr">
              <a:lnSpc>
                <a:spcPct val="100000"/>
              </a:lnSpc>
              <a:spcBef>
                <a:spcPts val="1333"/>
              </a:spcBef>
              <a:spcAft>
                <a:spcPts val="0"/>
              </a:spcAft>
              <a:buSzPts val="2400"/>
              <a:buFont typeface="Noto Sans Symbols"/>
              <a:buNone/>
            </a:pPr>
            <a:r>
              <a:t/>
            </a:r>
            <a:endParaRPr sz="2200"/>
          </a:p>
          <a:p>
            <a:pPr indent="-228600" lvl="0" marL="457200" rtl="0" algn="ctr">
              <a:lnSpc>
                <a:spcPct val="100000"/>
              </a:lnSpc>
              <a:spcBef>
                <a:spcPts val="1333"/>
              </a:spcBef>
              <a:spcAft>
                <a:spcPts val="0"/>
              </a:spcAft>
              <a:buSzPts val="2400"/>
              <a:buFont typeface="Noto Sans Symbols"/>
              <a:buNone/>
            </a:pPr>
            <a:r>
              <a:t/>
            </a:r>
            <a:endParaRPr sz="2200"/>
          </a:p>
        </p:txBody>
      </p:sp>
      <p:pic>
        <p:nvPicPr>
          <p:cNvPr id="390" name="Google Shape;390;p169"/>
          <p:cNvPicPr preferRelativeResize="0"/>
          <p:nvPr/>
        </p:nvPicPr>
        <p:blipFill rotWithShape="1">
          <a:blip r:embed="rId4">
            <a:alphaModFix/>
          </a:blip>
          <a:srcRect b="0" l="0" r="0" t="0"/>
          <a:stretch/>
        </p:blipFill>
        <p:spPr>
          <a:xfrm>
            <a:off x="763319" y="2373504"/>
            <a:ext cx="489335" cy="489335"/>
          </a:xfrm>
          <a:prstGeom prst="rect">
            <a:avLst/>
          </a:prstGeom>
          <a:noFill/>
          <a:ln>
            <a:noFill/>
          </a:ln>
        </p:spPr>
      </p:pic>
      <p:pic>
        <p:nvPicPr>
          <p:cNvPr id="391" name="Google Shape;391;p169"/>
          <p:cNvPicPr preferRelativeResize="0"/>
          <p:nvPr/>
        </p:nvPicPr>
        <p:blipFill rotWithShape="1">
          <a:blip r:embed="rId4">
            <a:alphaModFix/>
          </a:blip>
          <a:srcRect b="0" l="0" r="0" t="0"/>
          <a:stretch/>
        </p:blipFill>
        <p:spPr>
          <a:xfrm>
            <a:off x="713444" y="3373859"/>
            <a:ext cx="489335" cy="489335"/>
          </a:xfrm>
          <a:prstGeom prst="rect">
            <a:avLst/>
          </a:prstGeom>
          <a:noFill/>
          <a:ln>
            <a:noFill/>
          </a:ln>
        </p:spPr>
      </p:pic>
      <p:pic>
        <p:nvPicPr>
          <p:cNvPr id="392" name="Google Shape;392;p169"/>
          <p:cNvPicPr preferRelativeResize="0"/>
          <p:nvPr/>
        </p:nvPicPr>
        <p:blipFill rotWithShape="1">
          <a:blip r:embed="rId4">
            <a:alphaModFix/>
          </a:blip>
          <a:srcRect b="0" l="0" r="0" t="0"/>
          <a:stretch/>
        </p:blipFill>
        <p:spPr>
          <a:xfrm>
            <a:off x="763319" y="4676257"/>
            <a:ext cx="489335" cy="48933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170"/>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Stochastic Gradient Descent-Mini Batch (SGD-Mini Batch)</a:t>
            </a:r>
            <a:endParaRPr/>
          </a:p>
        </p:txBody>
      </p:sp>
      <p:pic>
        <p:nvPicPr>
          <p:cNvPr id="399" name="Google Shape;399;p170"/>
          <p:cNvPicPr preferRelativeResize="0"/>
          <p:nvPr/>
        </p:nvPicPr>
        <p:blipFill rotWithShape="1">
          <a:blip r:embed="rId3">
            <a:alphaModFix/>
          </a:blip>
          <a:srcRect b="0" l="0" r="0" t="0"/>
          <a:stretch/>
        </p:blipFill>
        <p:spPr>
          <a:xfrm>
            <a:off x="-120915" y="751273"/>
            <a:ext cx="16836041" cy="341591"/>
          </a:xfrm>
          <a:prstGeom prst="rect">
            <a:avLst/>
          </a:prstGeom>
          <a:noFill/>
          <a:ln>
            <a:noFill/>
          </a:ln>
        </p:spPr>
      </p:pic>
      <p:sp>
        <p:nvSpPr>
          <p:cNvPr id="400" name="Google Shape;400;p170"/>
          <p:cNvSpPr txBox="1"/>
          <p:nvPr>
            <p:ph idx="2" type="body"/>
          </p:nvPr>
        </p:nvSpPr>
        <p:spPr>
          <a:xfrm>
            <a:off x="1328387" y="2502779"/>
            <a:ext cx="14229300" cy="4962000"/>
          </a:xfrm>
          <a:prstGeom prst="rect">
            <a:avLst/>
          </a:prstGeom>
          <a:noFill/>
          <a:ln>
            <a:noFill/>
          </a:ln>
        </p:spPr>
        <p:txBody>
          <a:bodyPr anchorCtr="0" anchor="t" bIns="45700" lIns="91425" spcFirstLastPara="1" rIns="91425" wrap="square" tIns="45700">
            <a:noAutofit/>
          </a:bodyPr>
          <a:lstStyle/>
          <a:p>
            <a:pPr indent="0" lvl="0" marL="76200" rtl="0" algn="l">
              <a:lnSpc>
                <a:spcPct val="100000"/>
              </a:lnSpc>
              <a:spcBef>
                <a:spcPts val="1333"/>
              </a:spcBef>
              <a:spcAft>
                <a:spcPts val="0"/>
              </a:spcAft>
              <a:buSzPts val="2400"/>
              <a:buNone/>
            </a:pPr>
            <a:r>
              <a:rPr lang="en-IN" sz="2200"/>
              <a:t> Is combination of vanilla GD and SGD which distributes the whole training data in small mini-batches</a:t>
            </a:r>
            <a:endParaRPr/>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rPr lang="en-IN" sz="2200"/>
              <a:t>Divides the training data into small batches, so that the network can easily be trained on the data</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rPr lang="en-IN" sz="2200"/>
              <a:t>The mathematical formulation is same as vanilla GD, but the training occurs batch wise</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rPr lang="en-IN" sz="2200"/>
              <a:t>For example, training set has 400 training examples which are divided into 10 batches with each batch containing 40 training examples. Thus, the weight evaluation equation will be iterated over 10 times (number of batches).</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b="1" sz="2200"/>
          </a:p>
          <a:p>
            <a:pPr indent="0" lvl="0" marL="76200" rtl="0" algn="l">
              <a:lnSpc>
                <a:spcPct val="100000"/>
              </a:lnSpc>
              <a:spcBef>
                <a:spcPts val="1333"/>
              </a:spcBef>
              <a:spcAft>
                <a:spcPts val="0"/>
              </a:spcAft>
              <a:buSzPts val="2400"/>
              <a:buNone/>
            </a:pPr>
            <a:r>
              <a:t/>
            </a:r>
            <a:endParaRPr sz="2200"/>
          </a:p>
          <a:p>
            <a:pPr indent="-228600" lvl="0" marL="457200" rtl="0" algn="ctr">
              <a:lnSpc>
                <a:spcPct val="100000"/>
              </a:lnSpc>
              <a:spcBef>
                <a:spcPts val="1333"/>
              </a:spcBef>
              <a:spcAft>
                <a:spcPts val="0"/>
              </a:spcAft>
              <a:buSzPts val="2400"/>
              <a:buFont typeface="Noto Sans Symbols"/>
              <a:buNone/>
            </a:pPr>
            <a:r>
              <a:t/>
            </a:r>
            <a:endParaRPr sz="2200"/>
          </a:p>
          <a:p>
            <a:pPr indent="-228600" lvl="0" marL="457200" rtl="0" algn="ctr">
              <a:lnSpc>
                <a:spcPct val="100000"/>
              </a:lnSpc>
              <a:spcBef>
                <a:spcPts val="1333"/>
              </a:spcBef>
              <a:spcAft>
                <a:spcPts val="0"/>
              </a:spcAft>
              <a:buSzPts val="2400"/>
              <a:buFont typeface="Noto Sans Symbols"/>
              <a:buNone/>
            </a:pPr>
            <a:r>
              <a:t/>
            </a:r>
            <a:endParaRPr sz="2200"/>
          </a:p>
        </p:txBody>
      </p:sp>
      <p:grpSp>
        <p:nvGrpSpPr>
          <p:cNvPr id="401" name="Google Shape;401;p170"/>
          <p:cNvGrpSpPr/>
          <p:nvPr/>
        </p:nvGrpSpPr>
        <p:grpSpPr>
          <a:xfrm>
            <a:off x="966742" y="2629559"/>
            <a:ext cx="532568" cy="2491620"/>
            <a:chOff x="595245" y="1376267"/>
            <a:chExt cx="532568" cy="2491620"/>
          </a:xfrm>
        </p:grpSpPr>
        <p:grpSp>
          <p:nvGrpSpPr>
            <p:cNvPr id="402" name="Google Shape;402;p170"/>
            <p:cNvGrpSpPr/>
            <p:nvPr/>
          </p:nvGrpSpPr>
          <p:grpSpPr>
            <a:xfrm>
              <a:off x="595245" y="1376267"/>
              <a:ext cx="532568" cy="1492351"/>
              <a:chOff x="595245" y="1376267"/>
              <a:chExt cx="532568" cy="1492351"/>
            </a:xfrm>
          </p:grpSpPr>
          <p:pic>
            <p:nvPicPr>
              <p:cNvPr id="403" name="Google Shape;403;p170"/>
              <p:cNvPicPr preferRelativeResize="0"/>
              <p:nvPr/>
            </p:nvPicPr>
            <p:blipFill rotWithShape="1">
              <a:blip r:embed="rId4">
                <a:alphaModFix/>
              </a:blip>
              <a:srcRect b="0" l="0" r="0" t="0"/>
              <a:stretch/>
            </p:blipFill>
            <p:spPr>
              <a:xfrm>
                <a:off x="638478" y="1376267"/>
                <a:ext cx="489335" cy="489335"/>
              </a:xfrm>
              <a:prstGeom prst="rect">
                <a:avLst/>
              </a:prstGeom>
              <a:noFill/>
              <a:ln>
                <a:noFill/>
              </a:ln>
            </p:spPr>
          </p:pic>
          <p:pic>
            <p:nvPicPr>
              <p:cNvPr id="404" name="Google Shape;404;p170"/>
              <p:cNvPicPr preferRelativeResize="0"/>
              <p:nvPr/>
            </p:nvPicPr>
            <p:blipFill rotWithShape="1">
              <a:blip r:embed="rId4">
                <a:alphaModFix/>
              </a:blip>
              <a:srcRect b="0" l="0" r="0" t="0"/>
              <a:stretch/>
            </p:blipFill>
            <p:spPr>
              <a:xfrm>
                <a:off x="595245" y="2379283"/>
                <a:ext cx="489335" cy="489335"/>
              </a:xfrm>
              <a:prstGeom prst="rect">
                <a:avLst/>
              </a:prstGeom>
              <a:noFill/>
              <a:ln>
                <a:noFill/>
              </a:ln>
            </p:spPr>
          </p:pic>
        </p:grpSp>
        <p:pic>
          <p:nvPicPr>
            <p:cNvPr id="405" name="Google Shape;405;p170"/>
            <p:cNvPicPr preferRelativeResize="0"/>
            <p:nvPr/>
          </p:nvPicPr>
          <p:blipFill rotWithShape="1">
            <a:blip r:embed="rId4">
              <a:alphaModFix/>
            </a:blip>
            <a:srcRect b="0" l="0" r="0" t="0"/>
            <a:stretch/>
          </p:blipFill>
          <p:spPr>
            <a:xfrm>
              <a:off x="628495" y="3378552"/>
              <a:ext cx="489335" cy="489335"/>
            </a:xfrm>
            <a:prstGeom prst="rect">
              <a:avLst/>
            </a:prstGeom>
            <a:noFill/>
            <a:ln>
              <a:noFill/>
            </a:ln>
          </p:spPr>
        </p:pic>
      </p:grpSp>
      <p:pic>
        <p:nvPicPr>
          <p:cNvPr id="406" name="Google Shape;406;p170"/>
          <p:cNvPicPr preferRelativeResize="0"/>
          <p:nvPr/>
        </p:nvPicPr>
        <p:blipFill rotWithShape="1">
          <a:blip r:embed="rId4">
            <a:alphaModFix/>
          </a:blip>
          <a:srcRect b="0" l="0" r="0" t="0"/>
          <a:stretch/>
        </p:blipFill>
        <p:spPr>
          <a:xfrm>
            <a:off x="1009975" y="5632141"/>
            <a:ext cx="489335" cy="48933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171"/>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GD vs. SGD-Mini Batch </a:t>
            </a:r>
            <a:endParaRPr/>
          </a:p>
        </p:txBody>
      </p:sp>
      <p:pic>
        <p:nvPicPr>
          <p:cNvPr id="413" name="Google Shape;413;p171"/>
          <p:cNvPicPr preferRelativeResize="0"/>
          <p:nvPr/>
        </p:nvPicPr>
        <p:blipFill rotWithShape="1">
          <a:blip r:embed="rId3">
            <a:alphaModFix/>
          </a:blip>
          <a:srcRect b="0" l="0" r="0" t="0"/>
          <a:stretch/>
        </p:blipFill>
        <p:spPr>
          <a:xfrm>
            <a:off x="4528237" y="674720"/>
            <a:ext cx="7140124" cy="341591"/>
          </a:xfrm>
          <a:prstGeom prst="rect">
            <a:avLst/>
          </a:prstGeom>
          <a:noFill/>
          <a:ln>
            <a:noFill/>
          </a:ln>
        </p:spPr>
      </p:pic>
      <p:cxnSp>
        <p:nvCxnSpPr>
          <p:cNvPr id="414" name="Google Shape;414;p171"/>
          <p:cNvCxnSpPr/>
          <p:nvPr/>
        </p:nvCxnSpPr>
        <p:spPr>
          <a:xfrm>
            <a:off x="8509547" y="8019209"/>
            <a:ext cx="6763407" cy="0"/>
          </a:xfrm>
          <a:prstGeom prst="straightConnector1">
            <a:avLst/>
          </a:prstGeom>
          <a:noFill/>
          <a:ln cap="flat" cmpd="sng" w="38100">
            <a:solidFill>
              <a:schemeClr val="dk1"/>
            </a:solidFill>
            <a:prstDash val="solid"/>
            <a:round/>
            <a:headEnd len="sm" w="sm" type="none"/>
            <a:tailEnd len="med" w="med" type="triangle"/>
          </a:ln>
        </p:spPr>
      </p:cxnSp>
      <p:cxnSp>
        <p:nvCxnSpPr>
          <p:cNvPr id="415" name="Google Shape;415;p171"/>
          <p:cNvCxnSpPr/>
          <p:nvPr/>
        </p:nvCxnSpPr>
        <p:spPr>
          <a:xfrm rot="10800000">
            <a:off x="8509547" y="3494956"/>
            <a:ext cx="0" cy="4541569"/>
          </a:xfrm>
          <a:prstGeom prst="straightConnector1">
            <a:avLst/>
          </a:prstGeom>
          <a:noFill/>
          <a:ln cap="flat" cmpd="sng" w="38100">
            <a:solidFill>
              <a:schemeClr val="dk1"/>
            </a:solidFill>
            <a:prstDash val="solid"/>
            <a:round/>
            <a:headEnd len="sm" w="sm" type="none"/>
            <a:tailEnd len="med" w="med" type="triangle"/>
          </a:ln>
        </p:spPr>
      </p:cxnSp>
      <p:grpSp>
        <p:nvGrpSpPr>
          <p:cNvPr id="416" name="Google Shape;416;p171"/>
          <p:cNvGrpSpPr/>
          <p:nvPr/>
        </p:nvGrpSpPr>
        <p:grpSpPr>
          <a:xfrm>
            <a:off x="8762906" y="3868582"/>
            <a:ext cx="5795353" cy="3824334"/>
            <a:chOff x="10523269" y="3528756"/>
            <a:chExt cx="3124497" cy="2736164"/>
          </a:xfrm>
        </p:grpSpPr>
        <p:sp>
          <p:nvSpPr>
            <p:cNvPr id="417" name="Google Shape;417;p171"/>
            <p:cNvSpPr/>
            <p:nvPr/>
          </p:nvSpPr>
          <p:spPr>
            <a:xfrm>
              <a:off x="11888644" y="4812412"/>
              <a:ext cx="147225" cy="142875"/>
            </a:xfrm>
            <a:prstGeom prst="ellipse">
              <a:avLst/>
            </a:prstGeom>
            <a:solidFill>
              <a:srgbClr val="FFD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8" name="Google Shape;418;p171"/>
            <p:cNvSpPr/>
            <p:nvPr/>
          </p:nvSpPr>
          <p:spPr>
            <a:xfrm>
              <a:off x="10523269" y="3528756"/>
              <a:ext cx="3124497" cy="2736164"/>
            </a:xfrm>
            <a:prstGeom prst="ellipse">
              <a:avLst/>
            </a:prstGeom>
            <a:noFill/>
            <a:ln cap="flat" cmpd="sng" w="25400">
              <a:solidFill>
                <a:srgbClr val="3A383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9" name="Google Shape;419;p171"/>
            <p:cNvSpPr/>
            <p:nvPr/>
          </p:nvSpPr>
          <p:spPr>
            <a:xfrm>
              <a:off x="10687331" y="3765069"/>
              <a:ext cx="2582229" cy="2055721"/>
            </a:xfrm>
            <a:prstGeom prst="ellipse">
              <a:avLst/>
            </a:prstGeom>
            <a:noFill/>
            <a:ln cap="flat" cmpd="sng" w="28575">
              <a:solidFill>
                <a:srgbClr val="3A383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0" name="Google Shape;420;p171"/>
            <p:cNvSpPr/>
            <p:nvPr/>
          </p:nvSpPr>
          <p:spPr>
            <a:xfrm>
              <a:off x="11052092" y="3951950"/>
              <a:ext cx="1852705" cy="1767543"/>
            </a:xfrm>
            <a:prstGeom prst="ellipse">
              <a:avLst/>
            </a:prstGeom>
            <a:noFill/>
            <a:ln cap="flat" cmpd="sng" w="25400">
              <a:solidFill>
                <a:srgbClr val="3A383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1" name="Google Shape;421;p171"/>
            <p:cNvSpPr/>
            <p:nvPr/>
          </p:nvSpPr>
          <p:spPr>
            <a:xfrm>
              <a:off x="11434506" y="4466190"/>
              <a:ext cx="1087877" cy="861298"/>
            </a:xfrm>
            <a:prstGeom prst="ellipse">
              <a:avLst/>
            </a:prstGeom>
            <a:noFill/>
            <a:ln cap="flat" cmpd="sng" w="25400">
              <a:solidFill>
                <a:srgbClr val="3A383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22" name="Google Shape;422;p171"/>
            <p:cNvCxnSpPr>
              <a:endCxn id="419" idx="7"/>
            </p:cNvCxnSpPr>
            <p:nvPr/>
          </p:nvCxnSpPr>
          <p:spPr>
            <a:xfrm flipH="1">
              <a:off x="12891402" y="3824623"/>
              <a:ext cx="187800" cy="241500"/>
            </a:xfrm>
            <a:prstGeom prst="straightConnector1">
              <a:avLst/>
            </a:prstGeom>
            <a:noFill/>
            <a:ln cap="flat" cmpd="sng" w="28575">
              <a:solidFill>
                <a:srgbClr val="00B0F0"/>
              </a:solidFill>
              <a:prstDash val="solid"/>
              <a:round/>
              <a:headEnd len="sm" w="sm" type="none"/>
              <a:tailEnd len="med" w="med" type="triangle"/>
            </a:ln>
          </p:spPr>
        </p:cxnSp>
        <p:cxnSp>
          <p:nvCxnSpPr>
            <p:cNvPr id="423" name="Google Shape;423;p171"/>
            <p:cNvCxnSpPr>
              <a:stCxn id="419" idx="7"/>
            </p:cNvCxnSpPr>
            <p:nvPr/>
          </p:nvCxnSpPr>
          <p:spPr>
            <a:xfrm flipH="1">
              <a:off x="12703902" y="4066123"/>
              <a:ext cx="187500" cy="231000"/>
            </a:xfrm>
            <a:prstGeom prst="straightConnector1">
              <a:avLst/>
            </a:prstGeom>
            <a:noFill/>
            <a:ln cap="flat" cmpd="sng" w="28575">
              <a:solidFill>
                <a:srgbClr val="00B0F0"/>
              </a:solidFill>
              <a:prstDash val="solid"/>
              <a:round/>
              <a:headEnd len="sm" w="sm" type="none"/>
              <a:tailEnd len="med" w="med" type="triangle"/>
            </a:ln>
          </p:spPr>
        </p:cxnSp>
        <p:cxnSp>
          <p:nvCxnSpPr>
            <p:cNvPr id="424" name="Google Shape;424;p171"/>
            <p:cNvCxnSpPr>
              <a:endCxn id="421" idx="7"/>
            </p:cNvCxnSpPr>
            <p:nvPr/>
          </p:nvCxnSpPr>
          <p:spPr>
            <a:xfrm flipH="1">
              <a:off x="12363067" y="4297124"/>
              <a:ext cx="341100" cy="295200"/>
            </a:xfrm>
            <a:prstGeom prst="straightConnector1">
              <a:avLst/>
            </a:prstGeom>
            <a:noFill/>
            <a:ln cap="flat" cmpd="sng" w="28575">
              <a:solidFill>
                <a:srgbClr val="00B0F0"/>
              </a:solidFill>
              <a:prstDash val="solid"/>
              <a:round/>
              <a:headEnd len="sm" w="sm" type="none"/>
              <a:tailEnd len="med" w="med" type="triangle"/>
            </a:ln>
          </p:spPr>
        </p:cxnSp>
        <p:cxnSp>
          <p:nvCxnSpPr>
            <p:cNvPr id="425" name="Google Shape;425;p171"/>
            <p:cNvCxnSpPr>
              <a:stCxn id="421" idx="7"/>
            </p:cNvCxnSpPr>
            <p:nvPr/>
          </p:nvCxnSpPr>
          <p:spPr>
            <a:xfrm flipH="1">
              <a:off x="11961667" y="4592324"/>
              <a:ext cx="401400" cy="304500"/>
            </a:xfrm>
            <a:prstGeom prst="straightConnector1">
              <a:avLst/>
            </a:prstGeom>
            <a:noFill/>
            <a:ln cap="flat" cmpd="sng" w="28575">
              <a:solidFill>
                <a:srgbClr val="00B0F0"/>
              </a:solidFill>
              <a:prstDash val="solid"/>
              <a:round/>
              <a:headEnd len="sm" w="sm" type="none"/>
              <a:tailEnd len="med" w="med" type="triangle"/>
            </a:ln>
          </p:spPr>
        </p:cxnSp>
        <p:cxnSp>
          <p:nvCxnSpPr>
            <p:cNvPr id="426" name="Google Shape;426;p171"/>
            <p:cNvCxnSpPr>
              <a:stCxn id="418" idx="0"/>
            </p:cNvCxnSpPr>
            <p:nvPr/>
          </p:nvCxnSpPr>
          <p:spPr>
            <a:xfrm flipH="1">
              <a:off x="11700317" y="3528756"/>
              <a:ext cx="385200" cy="261300"/>
            </a:xfrm>
            <a:prstGeom prst="straightConnector1">
              <a:avLst/>
            </a:prstGeom>
            <a:noFill/>
            <a:ln cap="flat" cmpd="sng" w="28575">
              <a:solidFill>
                <a:srgbClr val="FF0000"/>
              </a:solidFill>
              <a:prstDash val="solid"/>
              <a:round/>
              <a:headEnd len="sm" w="sm" type="none"/>
              <a:tailEnd len="med" w="med" type="triangle"/>
            </a:ln>
          </p:spPr>
        </p:cxnSp>
        <p:cxnSp>
          <p:nvCxnSpPr>
            <p:cNvPr id="427" name="Google Shape;427;p171"/>
            <p:cNvCxnSpPr>
              <a:endCxn id="420" idx="0"/>
            </p:cNvCxnSpPr>
            <p:nvPr/>
          </p:nvCxnSpPr>
          <p:spPr>
            <a:xfrm>
              <a:off x="11716845" y="3790250"/>
              <a:ext cx="261600" cy="161700"/>
            </a:xfrm>
            <a:prstGeom prst="straightConnector1">
              <a:avLst/>
            </a:prstGeom>
            <a:noFill/>
            <a:ln cap="flat" cmpd="sng" w="28575">
              <a:solidFill>
                <a:srgbClr val="FF0000"/>
              </a:solidFill>
              <a:prstDash val="solid"/>
              <a:round/>
              <a:headEnd len="sm" w="sm" type="none"/>
              <a:tailEnd len="med" w="med" type="triangle"/>
            </a:ln>
          </p:spPr>
        </p:cxnSp>
        <p:cxnSp>
          <p:nvCxnSpPr>
            <p:cNvPr id="428" name="Google Shape;428;p171"/>
            <p:cNvCxnSpPr>
              <a:stCxn id="420" idx="0"/>
            </p:cNvCxnSpPr>
            <p:nvPr/>
          </p:nvCxnSpPr>
          <p:spPr>
            <a:xfrm flipH="1">
              <a:off x="11538645" y="3951950"/>
              <a:ext cx="439800" cy="382200"/>
            </a:xfrm>
            <a:prstGeom prst="straightConnector1">
              <a:avLst/>
            </a:prstGeom>
            <a:noFill/>
            <a:ln cap="flat" cmpd="sng" w="28575">
              <a:solidFill>
                <a:srgbClr val="FF0000"/>
              </a:solidFill>
              <a:prstDash val="solid"/>
              <a:round/>
              <a:headEnd len="sm" w="sm" type="none"/>
              <a:tailEnd len="med" w="med" type="triangle"/>
            </a:ln>
          </p:spPr>
        </p:cxnSp>
        <p:cxnSp>
          <p:nvCxnSpPr>
            <p:cNvPr id="429" name="Google Shape;429;p171"/>
            <p:cNvCxnSpPr/>
            <p:nvPr/>
          </p:nvCxnSpPr>
          <p:spPr>
            <a:xfrm>
              <a:off x="11538428" y="4333998"/>
              <a:ext cx="423191" cy="562841"/>
            </a:xfrm>
            <a:prstGeom prst="straightConnector1">
              <a:avLst/>
            </a:prstGeom>
            <a:noFill/>
            <a:ln cap="flat" cmpd="sng" w="28575">
              <a:solidFill>
                <a:srgbClr val="FF0000"/>
              </a:solidFill>
              <a:prstDash val="solid"/>
              <a:round/>
              <a:headEnd len="sm" w="sm" type="none"/>
              <a:tailEnd len="med" w="med" type="triangle"/>
            </a:ln>
          </p:spPr>
        </p:cxnSp>
      </p:grpSp>
      <p:grpSp>
        <p:nvGrpSpPr>
          <p:cNvPr id="430" name="Google Shape;430;p171"/>
          <p:cNvGrpSpPr/>
          <p:nvPr/>
        </p:nvGrpSpPr>
        <p:grpSpPr>
          <a:xfrm>
            <a:off x="1731621" y="3605495"/>
            <a:ext cx="5772765" cy="4381576"/>
            <a:chOff x="2650944" y="596988"/>
            <a:chExt cx="7276825" cy="5301707"/>
          </a:xfrm>
        </p:grpSpPr>
        <p:cxnSp>
          <p:nvCxnSpPr>
            <p:cNvPr id="431" name="Google Shape;431;p171"/>
            <p:cNvCxnSpPr/>
            <p:nvPr/>
          </p:nvCxnSpPr>
          <p:spPr>
            <a:xfrm>
              <a:off x="2650944" y="5879646"/>
              <a:ext cx="7219950" cy="0"/>
            </a:xfrm>
            <a:prstGeom prst="straightConnector1">
              <a:avLst/>
            </a:prstGeom>
            <a:noFill/>
            <a:ln cap="flat" cmpd="sng" w="38100">
              <a:solidFill>
                <a:schemeClr val="dk1"/>
              </a:solidFill>
              <a:prstDash val="solid"/>
              <a:round/>
              <a:headEnd len="sm" w="sm" type="none"/>
              <a:tailEnd len="med" w="med" type="triangle"/>
            </a:ln>
          </p:spPr>
        </p:cxnSp>
        <p:cxnSp>
          <p:nvCxnSpPr>
            <p:cNvPr id="432" name="Google Shape;432;p171"/>
            <p:cNvCxnSpPr/>
            <p:nvPr/>
          </p:nvCxnSpPr>
          <p:spPr>
            <a:xfrm rot="10800000">
              <a:off x="2650944" y="596988"/>
              <a:ext cx="0" cy="5301707"/>
            </a:xfrm>
            <a:prstGeom prst="straightConnector1">
              <a:avLst/>
            </a:prstGeom>
            <a:noFill/>
            <a:ln cap="flat" cmpd="sng" w="38100">
              <a:solidFill>
                <a:schemeClr val="dk1"/>
              </a:solidFill>
              <a:prstDash val="solid"/>
              <a:round/>
              <a:headEnd len="sm" w="sm" type="none"/>
              <a:tailEnd len="med" w="med" type="triangle"/>
            </a:ln>
          </p:spPr>
        </p:cxnSp>
        <p:sp>
          <p:nvSpPr>
            <p:cNvPr id="433" name="Google Shape;433;p171"/>
            <p:cNvSpPr/>
            <p:nvPr/>
          </p:nvSpPr>
          <p:spPr>
            <a:xfrm>
              <a:off x="3077028" y="1320801"/>
              <a:ext cx="6850741" cy="4278826"/>
            </a:xfrm>
            <a:custGeom>
              <a:rect b="b" l="l" r="r" t="t"/>
              <a:pathLst>
                <a:path extrusionOk="0" h="3821184" w="5435916">
                  <a:moveTo>
                    <a:pt x="0" y="0"/>
                  </a:moveTo>
                  <a:cubicBezTo>
                    <a:pt x="541771" y="1647144"/>
                    <a:pt x="454728" y="3683148"/>
                    <a:pt x="2650592" y="3817257"/>
                  </a:cubicBezTo>
                  <a:cubicBezTo>
                    <a:pt x="4846456" y="3951366"/>
                    <a:pt x="5031935" y="610798"/>
                    <a:pt x="5435916" y="3617"/>
                  </a:cubicBezTo>
                </a:path>
              </a:pathLst>
            </a:custGeom>
            <a:noFill/>
            <a:ln cap="flat" cmpd="sng" w="76200">
              <a:solidFill>
                <a:srgbClr val="2E75B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434" name="Google Shape;434;p171"/>
            <p:cNvGrpSpPr/>
            <p:nvPr/>
          </p:nvGrpSpPr>
          <p:grpSpPr>
            <a:xfrm flipH="1">
              <a:off x="3401238" y="2136664"/>
              <a:ext cx="2219230" cy="3184636"/>
              <a:chOff x="5625361" y="1883760"/>
              <a:chExt cx="2219230" cy="3184636"/>
            </a:xfrm>
          </p:grpSpPr>
          <p:cxnSp>
            <p:nvCxnSpPr>
              <p:cNvPr id="435" name="Google Shape;435;p171"/>
              <p:cNvCxnSpPr/>
              <p:nvPr/>
            </p:nvCxnSpPr>
            <p:spPr>
              <a:xfrm flipH="1">
                <a:off x="7354503" y="2359192"/>
                <a:ext cx="286495" cy="788735"/>
              </a:xfrm>
              <a:prstGeom prst="straightConnector1">
                <a:avLst/>
              </a:prstGeom>
              <a:noFill/>
              <a:ln cap="flat" cmpd="sng" w="28575">
                <a:solidFill>
                  <a:srgbClr val="00B0F0"/>
                </a:solidFill>
                <a:prstDash val="solid"/>
                <a:round/>
                <a:headEnd len="sm" w="sm" type="none"/>
                <a:tailEnd len="med" w="med" type="triangle"/>
              </a:ln>
            </p:spPr>
          </p:cxnSp>
          <p:sp>
            <p:nvSpPr>
              <p:cNvPr id="436" name="Google Shape;436;p171"/>
              <p:cNvSpPr/>
              <p:nvPr/>
            </p:nvSpPr>
            <p:spPr>
              <a:xfrm>
                <a:off x="7339004" y="1883760"/>
                <a:ext cx="505587" cy="505586"/>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37" name="Google Shape;437;p171"/>
              <p:cNvCxnSpPr/>
              <p:nvPr/>
            </p:nvCxnSpPr>
            <p:spPr>
              <a:xfrm flipH="1">
                <a:off x="7003545" y="3236994"/>
                <a:ext cx="354658" cy="744093"/>
              </a:xfrm>
              <a:prstGeom prst="straightConnector1">
                <a:avLst/>
              </a:prstGeom>
              <a:noFill/>
              <a:ln cap="flat" cmpd="sng" w="28575">
                <a:solidFill>
                  <a:srgbClr val="00B0F0"/>
                </a:solidFill>
                <a:prstDash val="solid"/>
                <a:round/>
                <a:headEnd len="sm" w="sm" type="none"/>
                <a:tailEnd len="med" w="med" type="triangle"/>
              </a:ln>
            </p:spPr>
          </p:cxnSp>
          <p:cxnSp>
            <p:nvCxnSpPr>
              <p:cNvPr id="438" name="Google Shape;438;p171"/>
              <p:cNvCxnSpPr/>
              <p:nvPr/>
            </p:nvCxnSpPr>
            <p:spPr>
              <a:xfrm flipH="1">
                <a:off x="6445089" y="4100457"/>
                <a:ext cx="495983" cy="542489"/>
              </a:xfrm>
              <a:prstGeom prst="straightConnector1">
                <a:avLst/>
              </a:prstGeom>
              <a:noFill/>
              <a:ln cap="flat" cmpd="sng" w="28575">
                <a:solidFill>
                  <a:srgbClr val="00B0F0"/>
                </a:solidFill>
                <a:prstDash val="solid"/>
                <a:round/>
                <a:headEnd len="sm" w="sm" type="none"/>
                <a:tailEnd len="med" w="med" type="triangle"/>
              </a:ln>
            </p:spPr>
          </p:cxnSp>
          <p:cxnSp>
            <p:nvCxnSpPr>
              <p:cNvPr id="439" name="Google Shape;439;p171"/>
              <p:cNvCxnSpPr/>
              <p:nvPr/>
            </p:nvCxnSpPr>
            <p:spPr>
              <a:xfrm flipH="1">
                <a:off x="5625361" y="4647964"/>
                <a:ext cx="763604" cy="420432"/>
              </a:xfrm>
              <a:prstGeom prst="straightConnector1">
                <a:avLst/>
              </a:prstGeom>
              <a:noFill/>
              <a:ln cap="flat" cmpd="sng" w="28575">
                <a:solidFill>
                  <a:srgbClr val="00B0F0"/>
                </a:solidFill>
                <a:prstDash val="solid"/>
                <a:round/>
                <a:headEnd len="sm" w="sm" type="none"/>
                <a:tailEnd len="med" w="med" type="triangle"/>
              </a:ln>
            </p:spPr>
          </p:cxnSp>
        </p:grpSp>
        <p:cxnSp>
          <p:nvCxnSpPr>
            <p:cNvPr id="440" name="Google Shape;440;p171"/>
            <p:cNvCxnSpPr/>
            <p:nvPr/>
          </p:nvCxnSpPr>
          <p:spPr>
            <a:xfrm flipH="1">
              <a:off x="3190875" y="2683264"/>
              <a:ext cx="413956" cy="717567"/>
            </a:xfrm>
            <a:prstGeom prst="straightConnector1">
              <a:avLst/>
            </a:prstGeom>
            <a:noFill/>
            <a:ln cap="flat" cmpd="sng" w="28575">
              <a:solidFill>
                <a:srgbClr val="FF0000"/>
              </a:solidFill>
              <a:prstDash val="solid"/>
              <a:round/>
              <a:headEnd len="sm" w="sm" type="none"/>
              <a:tailEnd len="med" w="med" type="triangle"/>
            </a:ln>
          </p:spPr>
        </p:cxnSp>
        <p:cxnSp>
          <p:nvCxnSpPr>
            <p:cNvPr id="441" name="Google Shape;441;p171"/>
            <p:cNvCxnSpPr/>
            <p:nvPr/>
          </p:nvCxnSpPr>
          <p:spPr>
            <a:xfrm>
              <a:off x="3190875" y="3400831"/>
              <a:ext cx="1051409" cy="380564"/>
            </a:xfrm>
            <a:prstGeom prst="straightConnector1">
              <a:avLst/>
            </a:prstGeom>
            <a:noFill/>
            <a:ln cap="flat" cmpd="sng" w="28575">
              <a:solidFill>
                <a:srgbClr val="FF0000"/>
              </a:solidFill>
              <a:prstDash val="solid"/>
              <a:round/>
              <a:headEnd len="sm" w="sm" type="none"/>
              <a:tailEnd len="med" w="med" type="triangle"/>
            </a:ln>
          </p:spPr>
        </p:cxnSp>
        <p:cxnSp>
          <p:nvCxnSpPr>
            <p:cNvPr id="442" name="Google Shape;442;p171"/>
            <p:cNvCxnSpPr/>
            <p:nvPr/>
          </p:nvCxnSpPr>
          <p:spPr>
            <a:xfrm flipH="1">
              <a:off x="4055922" y="3781395"/>
              <a:ext cx="129657" cy="981899"/>
            </a:xfrm>
            <a:prstGeom prst="straightConnector1">
              <a:avLst/>
            </a:prstGeom>
            <a:noFill/>
            <a:ln cap="flat" cmpd="sng" w="28575">
              <a:solidFill>
                <a:srgbClr val="FF0000"/>
              </a:solidFill>
              <a:prstDash val="solid"/>
              <a:round/>
              <a:headEnd len="sm" w="sm" type="none"/>
              <a:tailEnd len="med" w="med" type="triangle"/>
            </a:ln>
          </p:spPr>
        </p:cxnSp>
        <p:cxnSp>
          <p:nvCxnSpPr>
            <p:cNvPr id="443" name="Google Shape;443;p171"/>
            <p:cNvCxnSpPr/>
            <p:nvPr/>
          </p:nvCxnSpPr>
          <p:spPr>
            <a:xfrm>
              <a:off x="4055922" y="4733925"/>
              <a:ext cx="1182744" cy="0"/>
            </a:xfrm>
            <a:prstGeom prst="straightConnector1">
              <a:avLst/>
            </a:prstGeom>
            <a:noFill/>
            <a:ln cap="flat" cmpd="sng" w="28575">
              <a:solidFill>
                <a:srgbClr val="FF0000"/>
              </a:solidFill>
              <a:prstDash val="solid"/>
              <a:round/>
              <a:headEnd len="sm" w="sm" type="none"/>
              <a:tailEnd len="med" w="med" type="triangle"/>
            </a:ln>
          </p:spPr>
        </p:cxnSp>
        <p:cxnSp>
          <p:nvCxnSpPr>
            <p:cNvPr id="444" name="Google Shape;444;p171"/>
            <p:cNvCxnSpPr/>
            <p:nvPr/>
          </p:nvCxnSpPr>
          <p:spPr>
            <a:xfrm>
              <a:off x="5188744" y="4733925"/>
              <a:ext cx="516731" cy="587375"/>
            </a:xfrm>
            <a:prstGeom prst="straightConnector1">
              <a:avLst/>
            </a:prstGeom>
            <a:noFill/>
            <a:ln cap="flat" cmpd="sng" w="28575">
              <a:solidFill>
                <a:srgbClr val="FF0000"/>
              </a:solidFill>
              <a:prstDash val="solid"/>
              <a:round/>
              <a:headEnd len="sm" w="sm" type="none"/>
              <a:tailEnd len="med" w="med" type="triangle"/>
            </a:ln>
          </p:spPr>
        </p:cxnSp>
      </p:grpSp>
      <p:sp>
        <p:nvSpPr>
          <p:cNvPr id="445" name="Google Shape;445;p171"/>
          <p:cNvSpPr/>
          <p:nvPr/>
        </p:nvSpPr>
        <p:spPr>
          <a:xfrm flipH="1">
            <a:off x="11587909" y="3725886"/>
            <a:ext cx="249043" cy="285391"/>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6" name="Google Shape;446;p171"/>
          <p:cNvSpPr/>
          <p:nvPr/>
        </p:nvSpPr>
        <p:spPr>
          <a:xfrm flipH="1">
            <a:off x="13379248" y="4091210"/>
            <a:ext cx="249043" cy="285391"/>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7" name="Google Shape;447;p171"/>
          <p:cNvSpPr txBox="1"/>
          <p:nvPr/>
        </p:nvSpPr>
        <p:spPr>
          <a:xfrm>
            <a:off x="753303" y="5148837"/>
            <a:ext cx="809489" cy="430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000000"/>
                </a:solidFill>
                <a:latin typeface="Open Sans"/>
                <a:ea typeface="Open Sans"/>
                <a:cs typeface="Open Sans"/>
                <a:sym typeface="Open Sans"/>
              </a:rPr>
              <a:t>Cost</a:t>
            </a:r>
            <a:endParaRPr b="0" i="0" sz="2200" u="none" cap="none" strike="noStrike">
              <a:solidFill>
                <a:srgbClr val="000000"/>
              </a:solidFill>
              <a:latin typeface="Open Sans"/>
              <a:ea typeface="Open Sans"/>
              <a:cs typeface="Open Sans"/>
              <a:sym typeface="Open Sans"/>
            </a:endParaRPr>
          </a:p>
        </p:txBody>
      </p:sp>
      <p:sp>
        <p:nvSpPr>
          <p:cNvPr id="448" name="Google Shape;448;p171"/>
          <p:cNvSpPr txBox="1"/>
          <p:nvPr/>
        </p:nvSpPr>
        <p:spPr>
          <a:xfrm>
            <a:off x="4331148" y="8090239"/>
            <a:ext cx="1454510" cy="430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000000"/>
                </a:solidFill>
                <a:latin typeface="Open Sans"/>
                <a:ea typeface="Open Sans"/>
                <a:cs typeface="Open Sans"/>
                <a:sym typeface="Open Sans"/>
              </a:rPr>
              <a:t>Weight</a:t>
            </a:r>
            <a:endParaRPr b="0" i="0" sz="2200" u="none" cap="none" strike="noStrike">
              <a:solidFill>
                <a:srgbClr val="000000"/>
              </a:solidFill>
              <a:latin typeface="Open Sans"/>
              <a:ea typeface="Open Sans"/>
              <a:cs typeface="Open Sans"/>
              <a:sym typeface="Open Sans"/>
            </a:endParaRPr>
          </a:p>
        </p:txBody>
      </p:sp>
      <p:sp>
        <p:nvSpPr>
          <p:cNvPr id="449" name="Google Shape;449;p171"/>
          <p:cNvSpPr txBox="1"/>
          <p:nvPr/>
        </p:nvSpPr>
        <p:spPr>
          <a:xfrm>
            <a:off x="10891354" y="8235800"/>
            <a:ext cx="1284030" cy="430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000000"/>
                </a:solidFill>
                <a:latin typeface="Open Sans"/>
                <a:ea typeface="Open Sans"/>
                <a:cs typeface="Open Sans"/>
                <a:sym typeface="Open Sans"/>
              </a:rPr>
              <a:t>Weight</a:t>
            </a:r>
            <a:endParaRPr b="0" i="0" sz="2200" u="none" cap="none" strike="noStrike">
              <a:solidFill>
                <a:srgbClr val="000000"/>
              </a:solidFill>
              <a:latin typeface="Open Sans"/>
              <a:ea typeface="Open Sans"/>
              <a:cs typeface="Open Sans"/>
              <a:sym typeface="Open Sans"/>
            </a:endParaRPr>
          </a:p>
        </p:txBody>
      </p:sp>
      <p:sp>
        <p:nvSpPr>
          <p:cNvPr id="450" name="Google Shape;450;p171"/>
          <p:cNvSpPr txBox="1"/>
          <p:nvPr>
            <p:ph idx="2" type="body"/>
          </p:nvPr>
        </p:nvSpPr>
        <p:spPr>
          <a:xfrm>
            <a:off x="962525" y="1044752"/>
            <a:ext cx="13810201" cy="1362600"/>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GD is computationally expansive, but it converges into global minimum smoothly. On the other hand, in SGD, there is more noisy weight created which takes more time to reach the global minimum.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b="1" sz="2200"/>
          </a:p>
          <a:p>
            <a:pPr indent="0" lvl="0" marL="76200" rtl="0" algn="l">
              <a:lnSpc>
                <a:spcPct val="100000"/>
              </a:lnSpc>
              <a:spcBef>
                <a:spcPts val="1333"/>
              </a:spcBef>
              <a:spcAft>
                <a:spcPts val="0"/>
              </a:spcAft>
              <a:buSzPts val="2400"/>
              <a:buNone/>
            </a:pPr>
            <a:r>
              <a:t/>
            </a:r>
            <a:endParaRPr sz="2200"/>
          </a:p>
          <a:p>
            <a:pPr indent="-228600" lvl="0" marL="457200" rtl="0" algn="ctr">
              <a:lnSpc>
                <a:spcPct val="100000"/>
              </a:lnSpc>
              <a:spcBef>
                <a:spcPts val="1333"/>
              </a:spcBef>
              <a:spcAft>
                <a:spcPts val="0"/>
              </a:spcAft>
              <a:buSzPts val="2400"/>
              <a:buFont typeface="Noto Sans Symbols"/>
              <a:buNone/>
            </a:pPr>
            <a:r>
              <a:t/>
            </a:r>
            <a:endParaRPr sz="2200"/>
          </a:p>
          <a:p>
            <a:pPr indent="-228600" lvl="0" marL="457200" rtl="0" algn="ctr">
              <a:lnSpc>
                <a:spcPct val="100000"/>
              </a:lnSpc>
              <a:spcBef>
                <a:spcPts val="1333"/>
              </a:spcBef>
              <a:spcAft>
                <a:spcPts val="0"/>
              </a:spcAft>
              <a:buSzPts val="2400"/>
              <a:buFont typeface="Noto Sans Symbols"/>
              <a:buNone/>
            </a:pPr>
            <a:r>
              <a:t/>
            </a:r>
            <a:endParaRPr sz="2200"/>
          </a:p>
        </p:txBody>
      </p:sp>
      <p:sp>
        <p:nvSpPr>
          <p:cNvPr id="451" name="Google Shape;451;p171"/>
          <p:cNvSpPr/>
          <p:nvPr/>
        </p:nvSpPr>
        <p:spPr>
          <a:xfrm flipH="1" rot="-1831156">
            <a:off x="2575919" y="4294241"/>
            <a:ext cx="4126324" cy="819626"/>
          </a:xfrm>
          <a:custGeom>
            <a:rect b="b" l="l" r="r" t="t"/>
            <a:pathLst>
              <a:path extrusionOk="0" h="587055" w="1986455">
                <a:moveTo>
                  <a:pt x="0" y="382103"/>
                </a:moveTo>
                <a:cubicBezTo>
                  <a:pt x="536027" y="175837"/>
                  <a:pt x="1072055" y="-30428"/>
                  <a:pt x="1403131" y="3731"/>
                </a:cubicBezTo>
                <a:cubicBezTo>
                  <a:pt x="1734207" y="37890"/>
                  <a:pt x="1986455" y="587055"/>
                  <a:pt x="1986455" y="587055"/>
                </a:cubicBezTo>
                <a:lnTo>
                  <a:pt x="1986455" y="587055"/>
                </a:lnTo>
              </a:path>
            </a:pathLst>
          </a:custGeom>
          <a:noFill/>
          <a:ln cap="flat" cmpd="sng" w="28575">
            <a:solidFill>
              <a:srgbClr val="1E4E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2" name="Google Shape;452;p171"/>
          <p:cNvSpPr txBox="1"/>
          <p:nvPr>
            <p:ph idx="2" type="body"/>
          </p:nvPr>
        </p:nvSpPr>
        <p:spPr>
          <a:xfrm>
            <a:off x="6283538" y="2875324"/>
            <a:ext cx="1522308" cy="850562"/>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Noisy Weights</a:t>
            </a:r>
            <a:endParaRPr sz="2200"/>
          </a:p>
        </p:txBody>
      </p:sp>
      <p:sp>
        <p:nvSpPr>
          <p:cNvPr id="453" name="Google Shape;453;p171"/>
          <p:cNvSpPr/>
          <p:nvPr/>
        </p:nvSpPr>
        <p:spPr>
          <a:xfrm>
            <a:off x="6420155" y="2826888"/>
            <a:ext cx="1393809" cy="1213945"/>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4" name="Google Shape;454;p171"/>
          <p:cNvSpPr/>
          <p:nvPr/>
        </p:nvSpPr>
        <p:spPr>
          <a:xfrm rot="1274395">
            <a:off x="7738506" y="4128319"/>
            <a:ext cx="3056870" cy="156598"/>
          </a:xfrm>
          <a:custGeom>
            <a:rect b="b" l="l" r="r" t="t"/>
            <a:pathLst>
              <a:path extrusionOk="0" h="587055" w="1986455">
                <a:moveTo>
                  <a:pt x="0" y="382103"/>
                </a:moveTo>
                <a:cubicBezTo>
                  <a:pt x="536027" y="175837"/>
                  <a:pt x="1072055" y="-30428"/>
                  <a:pt x="1403131" y="3731"/>
                </a:cubicBezTo>
                <a:cubicBezTo>
                  <a:pt x="1734207" y="37890"/>
                  <a:pt x="1986455" y="587055"/>
                  <a:pt x="1986455" y="587055"/>
                </a:cubicBezTo>
                <a:lnTo>
                  <a:pt x="1986455" y="587055"/>
                </a:lnTo>
              </a:path>
            </a:pathLst>
          </a:custGeom>
          <a:noFill/>
          <a:ln cap="flat" cmpd="sng" w="28575">
            <a:solidFill>
              <a:srgbClr val="1E4E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172"/>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SGD with Momentum</a:t>
            </a:r>
            <a:endParaRPr/>
          </a:p>
        </p:txBody>
      </p:sp>
      <p:pic>
        <p:nvPicPr>
          <p:cNvPr id="461" name="Google Shape;461;p172"/>
          <p:cNvPicPr preferRelativeResize="0"/>
          <p:nvPr/>
        </p:nvPicPr>
        <p:blipFill rotWithShape="1">
          <a:blip r:embed="rId3">
            <a:alphaModFix/>
          </a:blip>
          <a:srcRect b="0" l="0" r="0" t="0"/>
          <a:stretch/>
        </p:blipFill>
        <p:spPr>
          <a:xfrm>
            <a:off x="4370037" y="751273"/>
            <a:ext cx="7854136" cy="341591"/>
          </a:xfrm>
          <a:prstGeom prst="rect">
            <a:avLst/>
          </a:prstGeom>
          <a:noFill/>
          <a:ln>
            <a:noFill/>
          </a:ln>
        </p:spPr>
      </p:pic>
      <p:sp>
        <p:nvSpPr>
          <p:cNvPr id="462" name="Google Shape;462;p172"/>
          <p:cNvSpPr txBox="1"/>
          <p:nvPr>
            <p:ph idx="2" type="body"/>
          </p:nvPr>
        </p:nvSpPr>
        <p:spPr>
          <a:xfrm>
            <a:off x="1358423" y="3258590"/>
            <a:ext cx="13877365" cy="1579418"/>
          </a:xfrm>
          <a:prstGeom prst="rect">
            <a:avLst/>
          </a:prstGeom>
          <a:noFill/>
          <a:ln>
            <a:noFill/>
          </a:ln>
        </p:spPr>
        <p:txBody>
          <a:bodyPr anchorCtr="0" anchor="t" bIns="45700" lIns="91425" spcFirstLastPara="1" rIns="91425" wrap="square" tIns="45700">
            <a:noAutofit/>
          </a:bodyPr>
          <a:lstStyle/>
          <a:p>
            <a:pPr indent="0" lvl="0" marL="76200" rtl="0" algn="l">
              <a:lnSpc>
                <a:spcPct val="100000"/>
              </a:lnSpc>
              <a:spcBef>
                <a:spcPts val="1333"/>
              </a:spcBef>
              <a:spcAft>
                <a:spcPts val="0"/>
              </a:spcAft>
              <a:buSzPts val="2400"/>
              <a:buNone/>
            </a:pPr>
            <a:r>
              <a:rPr lang="en-IN" sz="2200"/>
              <a:t>SGD with momentum or just momentum is an advanced optimization algorithm that uses moving average to update the trainable parameters.</a:t>
            </a:r>
            <a:endParaRPr/>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rPr lang="en-IN" sz="2200"/>
              <a:t>SGD with momentum is a very suitable method to overcome the noisy weights of SGD.</a:t>
            </a:r>
            <a:endParaRPr/>
          </a:p>
          <a:p>
            <a:pPr indent="0" lvl="0" marL="76200" rtl="0" algn="l">
              <a:lnSpc>
                <a:spcPct val="100000"/>
              </a:lnSpc>
              <a:spcBef>
                <a:spcPts val="1333"/>
              </a:spcBef>
              <a:spcAft>
                <a:spcPts val="0"/>
              </a:spcAft>
              <a:buSzPts val="2400"/>
              <a:buNone/>
            </a:pPr>
            <a:r>
              <a:rPr lang="en-IN" sz="2800"/>
              <a:t>                                                                     </a:t>
            </a:r>
            <a:endParaRPr/>
          </a:p>
          <a:p>
            <a:pPr indent="0" lvl="0" marL="76200" rtl="0" algn="l">
              <a:lnSpc>
                <a:spcPct val="100000"/>
              </a:lnSpc>
              <a:spcBef>
                <a:spcPts val="1333"/>
              </a:spcBef>
              <a:spcAft>
                <a:spcPts val="0"/>
              </a:spcAft>
              <a:buSzPts val="2400"/>
              <a:buNone/>
            </a:pPr>
            <a:r>
              <a:rPr lang="en-IN" sz="2800"/>
              <a:t>                                                                     </a:t>
            </a:r>
            <a:endParaRPr/>
          </a:p>
          <a:p>
            <a:pPr indent="0" lvl="0" marL="76200" rtl="0" algn="l">
              <a:lnSpc>
                <a:spcPct val="100000"/>
              </a:lnSpc>
              <a:spcBef>
                <a:spcPts val="1333"/>
              </a:spcBef>
              <a:spcAft>
                <a:spcPts val="0"/>
              </a:spcAft>
              <a:buSzPts val="2400"/>
              <a:buNone/>
            </a:pPr>
            <a:r>
              <a:rPr lang="en-IN" sz="2200"/>
              <a:t>                                               </a:t>
            </a:r>
            <a:endParaRPr/>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b="1" sz="2200"/>
          </a:p>
          <a:p>
            <a:pPr indent="0" lvl="0" marL="76200" rtl="0" algn="l">
              <a:lnSpc>
                <a:spcPct val="100000"/>
              </a:lnSpc>
              <a:spcBef>
                <a:spcPts val="1333"/>
              </a:spcBef>
              <a:spcAft>
                <a:spcPts val="0"/>
              </a:spcAft>
              <a:buSzPts val="2400"/>
              <a:buNone/>
            </a:pPr>
            <a:r>
              <a:t/>
            </a:r>
            <a:endParaRPr sz="2200"/>
          </a:p>
          <a:p>
            <a:pPr indent="-228600" lvl="0" marL="457200" rtl="0" algn="ctr">
              <a:lnSpc>
                <a:spcPct val="100000"/>
              </a:lnSpc>
              <a:spcBef>
                <a:spcPts val="1333"/>
              </a:spcBef>
              <a:spcAft>
                <a:spcPts val="0"/>
              </a:spcAft>
              <a:buSzPts val="2400"/>
              <a:buFont typeface="Noto Sans Symbols"/>
              <a:buNone/>
            </a:pPr>
            <a:r>
              <a:t/>
            </a:r>
            <a:endParaRPr sz="2200"/>
          </a:p>
          <a:p>
            <a:pPr indent="-228600" lvl="0" marL="457200" rtl="0" algn="ctr">
              <a:lnSpc>
                <a:spcPct val="100000"/>
              </a:lnSpc>
              <a:spcBef>
                <a:spcPts val="1333"/>
              </a:spcBef>
              <a:spcAft>
                <a:spcPts val="0"/>
              </a:spcAft>
              <a:buSzPts val="2400"/>
              <a:buFont typeface="Noto Sans Symbols"/>
              <a:buNone/>
            </a:pPr>
            <a:r>
              <a:t/>
            </a:r>
            <a:endParaRPr sz="2200"/>
          </a:p>
        </p:txBody>
      </p:sp>
      <p:pic>
        <p:nvPicPr>
          <p:cNvPr id="463" name="Google Shape;463;p172"/>
          <p:cNvPicPr preferRelativeResize="0"/>
          <p:nvPr/>
        </p:nvPicPr>
        <p:blipFill rotWithShape="1">
          <a:blip r:embed="rId4">
            <a:alphaModFix/>
          </a:blip>
          <a:srcRect b="0" l="0" r="0" t="0"/>
          <a:stretch/>
        </p:blipFill>
        <p:spPr>
          <a:xfrm>
            <a:off x="855934" y="3381955"/>
            <a:ext cx="489335" cy="489335"/>
          </a:xfrm>
          <a:prstGeom prst="rect">
            <a:avLst/>
          </a:prstGeom>
          <a:noFill/>
          <a:ln>
            <a:noFill/>
          </a:ln>
        </p:spPr>
      </p:pic>
      <p:pic>
        <p:nvPicPr>
          <p:cNvPr id="464" name="Google Shape;464;p172"/>
          <p:cNvPicPr preferRelativeResize="0"/>
          <p:nvPr/>
        </p:nvPicPr>
        <p:blipFill rotWithShape="1">
          <a:blip r:embed="rId4">
            <a:alphaModFix/>
          </a:blip>
          <a:srcRect b="0" l="0" r="0" t="0"/>
          <a:stretch/>
        </p:blipFill>
        <p:spPr>
          <a:xfrm>
            <a:off x="881029" y="4701096"/>
            <a:ext cx="489335" cy="4893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4"/>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SGD with Momentum</a:t>
            </a:r>
            <a:endParaRPr/>
          </a:p>
        </p:txBody>
      </p:sp>
      <p:pic>
        <p:nvPicPr>
          <p:cNvPr id="471" name="Google Shape;471;p4"/>
          <p:cNvPicPr preferRelativeResize="0"/>
          <p:nvPr/>
        </p:nvPicPr>
        <p:blipFill rotWithShape="1">
          <a:blip r:embed="rId3">
            <a:alphaModFix/>
          </a:blip>
          <a:srcRect b="0" l="0" r="0" t="0"/>
          <a:stretch/>
        </p:blipFill>
        <p:spPr>
          <a:xfrm>
            <a:off x="4370037" y="751273"/>
            <a:ext cx="7854136" cy="341591"/>
          </a:xfrm>
          <a:prstGeom prst="rect">
            <a:avLst/>
          </a:prstGeom>
          <a:noFill/>
          <a:ln>
            <a:noFill/>
          </a:ln>
        </p:spPr>
      </p:pic>
      <p:sp>
        <p:nvSpPr>
          <p:cNvPr id="472" name="Google Shape;472;p4"/>
          <p:cNvSpPr txBox="1"/>
          <p:nvPr>
            <p:ph idx="2" type="body"/>
          </p:nvPr>
        </p:nvSpPr>
        <p:spPr>
          <a:xfrm>
            <a:off x="1416424" y="1044737"/>
            <a:ext cx="14235952" cy="7794463"/>
          </a:xfrm>
          <a:prstGeom prst="rect">
            <a:avLst/>
          </a:prstGeom>
          <a:blipFill rotWithShape="1">
            <a:blip r:embed="rId4">
              <a:alphaModFix/>
            </a:blip>
            <a:stretch>
              <a:fillRect b="0" l="0" r="-855" t="0"/>
            </a:stretch>
          </a:blipFill>
          <a:ln>
            <a:noFill/>
          </a:ln>
        </p:spPr>
        <p:txBody>
          <a:bodyPr anchorCtr="0" anchor="t" bIns="45700" lIns="91425" spcFirstLastPara="1" rIns="91425" wrap="square" tIns="45700">
            <a:noAutofit/>
          </a:bodyPr>
          <a:lstStyle/>
          <a:p>
            <a:pPr indent="-381000" lvl="0" marL="457200" rtl="0" algn="l">
              <a:lnSpc>
                <a:spcPct val="100000"/>
              </a:lnSpc>
              <a:spcBef>
                <a:spcPts val="1333"/>
              </a:spcBef>
              <a:spcAft>
                <a:spcPts val="0"/>
              </a:spcAft>
              <a:buClr>
                <a:srgbClr val="3F3F3F"/>
              </a:buClr>
              <a:buSzPts val="2400"/>
              <a:buChar char="•"/>
            </a:pPr>
            <a:r>
              <a:rPr lang="en-IN"/>
              <a:t> </a:t>
            </a:r>
            <a:endParaRPr/>
          </a:p>
        </p:txBody>
      </p:sp>
      <p:sp>
        <p:nvSpPr>
          <p:cNvPr id="473" name="Google Shape;473;p4"/>
          <p:cNvSpPr/>
          <p:nvPr/>
        </p:nvSpPr>
        <p:spPr>
          <a:xfrm>
            <a:off x="4957011" y="3136583"/>
            <a:ext cx="8615553" cy="4010526"/>
          </a:xfrm>
          <a:prstGeom prst="rect">
            <a:avLst/>
          </a:prstGeom>
          <a:noFill/>
          <a:ln cap="flat" cmpd="sng" w="25400">
            <a:solidFill>
              <a:srgbClr val="42719B"/>
            </a:solidFill>
            <a:prstDash val="solid"/>
            <a:round/>
            <a:headEnd len="sm" w="sm" type="none"/>
            <a:tailEnd len="sm" w="sm" type="none"/>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4" name="Google Shape;474;p4"/>
          <p:cNvSpPr/>
          <p:nvPr/>
        </p:nvSpPr>
        <p:spPr>
          <a:xfrm rot="-1929301">
            <a:off x="4383170" y="4111532"/>
            <a:ext cx="3781631" cy="312923"/>
          </a:xfrm>
          <a:custGeom>
            <a:rect b="b" l="l" r="r" t="t"/>
            <a:pathLst>
              <a:path extrusionOk="0" h="587055" w="1986455">
                <a:moveTo>
                  <a:pt x="0" y="382103"/>
                </a:moveTo>
                <a:cubicBezTo>
                  <a:pt x="536027" y="175837"/>
                  <a:pt x="1072055" y="-30428"/>
                  <a:pt x="1403131" y="3731"/>
                </a:cubicBezTo>
                <a:cubicBezTo>
                  <a:pt x="1734207" y="37890"/>
                  <a:pt x="1986455" y="587055"/>
                  <a:pt x="1986455" y="587055"/>
                </a:cubicBezTo>
                <a:lnTo>
                  <a:pt x="1986455" y="587055"/>
                </a:lnTo>
              </a:path>
            </a:pathLst>
          </a:custGeom>
          <a:noFill/>
          <a:ln cap="flat" cmpd="sng" w="28575">
            <a:solidFill>
              <a:srgbClr val="1E4E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75" name="Google Shape;475;p4"/>
          <p:cNvSpPr txBox="1"/>
          <p:nvPr>
            <p:ph idx="2" type="body"/>
          </p:nvPr>
        </p:nvSpPr>
        <p:spPr>
          <a:xfrm>
            <a:off x="2567329" y="4844681"/>
            <a:ext cx="1982160" cy="850562"/>
          </a:xfrm>
          <a:prstGeom prst="rect">
            <a:avLst/>
          </a:prstGeom>
          <a:blipFill rotWithShape="1">
            <a:blip r:embed="rId5">
              <a:alphaModFix/>
            </a:blip>
            <a:stretch>
              <a:fillRect b="-23739" l="0" r="0" t="0"/>
            </a:stretch>
          </a:blipFill>
          <a:ln>
            <a:noFill/>
          </a:ln>
        </p:spPr>
        <p:txBody>
          <a:bodyPr anchorCtr="0" anchor="t" bIns="45700" lIns="91425" spcFirstLastPara="1" rIns="91425" wrap="square" tIns="45700">
            <a:noAutofit/>
          </a:bodyPr>
          <a:lstStyle/>
          <a:p>
            <a:pPr indent="-381000" lvl="0" marL="457200" rtl="0" algn="l">
              <a:lnSpc>
                <a:spcPct val="100000"/>
              </a:lnSpc>
              <a:spcBef>
                <a:spcPts val="1333"/>
              </a:spcBef>
              <a:spcAft>
                <a:spcPts val="0"/>
              </a:spcAft>
              <a:buClr>
                <a:srgbClr val="3F3F3F"/>
              </a:buClr>
              <a:buSzPts val="2400"/>
              <a:buChar char="•"/>
            </a:pPr>
            <a:r>
              <a:rPr lang="en-IN"/>
              <a:t> </a:t>
            </a:r>
            <a:endParaRPr/>
          </a:p>
        </p:txBody>
      </p:sp>
      <p:sp>
        <p:nvSpPr>
          <p:cNvPr id="476" name="Google Shape;476;p4"/>
          <p:cNvSpPr/>
          <p:nvPr/>
        </p:nvSpPr>
        <p:spPr>
          <a:xfrm>
            <a:off x="2411400" y="4662990"/>
            <a:ext cx="2294019" cy="1213945"/>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77" name="Google Shape;477;p4"/>
          <p:cNvPicPr preferRelativeResize="0"/>
          <p:nvPr/>
        </p:nvPicPr>
        <p:blipFill rotWithShape="1">
          <a:blip r:embed="rId6">
            <a:alphaModFix/>
          </a:blip>
          <a:srcRect b="0" l="0" r="0" t="0"/>
          <a:stretch/>
        </p:blipFill>
        <p:spPr>
          <a:xfrm>
            <a:off x="1084673" y="1220645"/>
            <a:ext cx="489335" cy="489335"/>
          </a:xfrm>
          <a:prstGeom prst="rect">
            <a:avLst/>
          </a:prstGeom>
          <a:noFill/>
          <a:ln>
            <a:noFill/>
          </a:ln>
        </p:spPr>
      </p:pic>
      <p:pic>
        <p:nvPicPr>
          <p:cNvPr id="478" name="Google Shape;478;p4"/>
          <p:cNvPicPr preferRelativeResize="0"/>
          <p:nvPr/>
        </p:nvPicPr>
        <p:blipFill rotWithShape="1">
          <a:blip r:embed="rId6">
            <a:alphaModFix/>
          </a:blip>
          <a:srcRect b="0" l="0" r="0" t="0"/>
          <a:stretch/>
        </p:blipFill>
        <p:spPr>
          <a:xfrm>
            <a:off x="1056570" y="2179864"/>
            <a:ext cx="489335" cy="4893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2"/>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SGD with Momentum</a:t>
            </a:r>
            <a:endParaRPr/>
          </a:p>
        </p:txBody>
      </p:sp>
      <p:pic>
        <p:nvPicPr>
          <p:cNvPr id="485" name="Google Shape;485;p2"/>
          <p:cNvPicPr preferRelativeResize="0"/>
          <p:nvPr/>
        </p:nvPicPr>
        <p:blipFill rotWithShape="1">
          <a:blip r:embed="rId3">
            <a:alphaModFix/>
          </a:blip>
          <a:srcRect b="0" l="0" r="0" t="0"/>
          <a:stretch/>
        </p:blipFill>
        <p:spPr>
          <a:xfrm>
            <a:off x="4370037" y="751273"/>
            <a:ext cx="7854136" cy="341591"/>
          </a:xfrm>
          <a:prstGeom prst="rect">
            <a:avLst/>
          </a:prstGeom>
          <a:noFill/>
          <a:ln>
            <a:noFill/>
          </a:ln>
        </p:spPr>
      </p:pic>
      <p:sp>
        <p:nvSpPr>
          <p:cNvPr id="486" name="Google Shape;486;p2"/>
          <p:cNvSpPr txBox="1"/>
          <p:nvPr>
            <p:ph idx="2" type="body"/>
          </p:nvPr>
        </p:nvSpPr>
        <p:spPr>
          <a:xfrm>
            <a:off x="979702" y="1044737"/>
            <a:ext cx="14661349" cy="6736628"/>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381000" lvl="0" marL="457200" rtl="0" algn="l">
              <a:lnSpc>
                <a:spcPct val="100000"/>
              </a:lnSpc>
              <a:spcBef>
                <a:spcPts val="1333"/>
              </a:spcBef>
              <a:spcAft>
                <a:spcPts val="0"/>
              </a:spcAft>
              <a:buClr>
                <a:srgbClr val="3F3F3F"/>
              </a:buClr>
              <a:buSzPts val="2400"/>
              <a:buChar char="•"/>
            </a:pPr>
            <a:r>
              <a:rPr lang="en-IN"/>
              <a:t> </a:t>
            </a:r>
            <a:endParaRPr/>
          </a:p>
        </p:txBody>
      </p:sp>
      <p:sp>
        <p:nvSpPr>
          <p:cNvPr id="487" name="Google Shape;487;p2"/>
          <p:cNvSpPr/>
          <p:nvPr/>
        </p:nvSpPr>
        <p:spPr>
          <a:xfrm>
            <a:off x="2566736" y="2470482"/>
            <a:ext cx="12015537" cy="4010526"/>
          </a:xfrm>
          <a:prstGeom prst="rect">
            <a:avLst/>
          </a:prstGeom>
          <a:noFill/>
          <a:ln cap="flat" cmpd="sng" w="25400">
            <a:solidFill>
              <a:srgbClr val="42719B"/>
            </a:solidFill>
            <a:prstDash val="solid"/>
            <a:round/>
            <a:headEnd len="sm" w="sm" type="none"/>
            <a:tailEnd len="sm" w="sm" type="none"/>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8" name="Google Shape;488;p2"/>
          <p:cNvSpPr/>
          <p:nvPr/>
        </p:nvSpPr>
        <p:spPr>
          <a:xfrm flipH="1" rot="-10461770">
            <a:off x="7365808" y="4336618"/>
            <a:ext cx="4386572" cy="567009"/>
          </a:xfrm>
          <a:custGeom>
            <a:rect b="b" l="l" r="r" t="t"/>
            <a:pathLst>
              <a:path extrusionOk="0" h="587055" w="1986455">
                <a:moveTo>
                  <a:pt x="0" y="382103"/>
                </a:moveTo>
                <a:cubicBezTo>
                  <a:pt x="536027" y="175837"/>
                  <a:pt x="1072055" y="-30428"/>
                  <a:pt x="1403131" y="3731"/>
                </a:cubicBezTo>
                <a:cubicBezTo>
                  <a:pt x="1734207" y="37890"/>
                  <a:pt x="1986455" y="587055"/>
                  <a:pt x="1986455" y="587055"/>
                </a:cubicBezTo>
                <a:lnTo>
                  <a:pt x="1986455" y="587055"/>
                </a:lnTo>
              </a:path>
            </a:pathLst>
          </a:custGeom>
          <a:noFill/>
          <a:ln cap="flat" cmpd="sng" w="28575">
            <a:solidFill>
              <a:srgbClr val="1E4E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9" name="Google Shape;489;p2"/>
          <p:cNvSpPr txBox="1"/>
          <p:nvPr>
            <p:ph idx="2" type="body"/>
          </p:nvPr>
        </p:nvSpPr>
        <p:spPr>
          <a:xfrm>
            <a:off x="10860810" y="3757690"/>
            <a:ext cx="2960635" cy="975410"/>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Momentum</a:t>
            </a:r>
            <a:endParaRPr sz="2200"/>
          </a:p>
        </p:txBody>
      </p:sp>
      <p:sp>
        <p:nvSpPr>
          <p:cNvPr id="490" name="Google Shape;490;p2"/>
          <p:cNvSpPr/>
          <p:nvPr/>
        </p:nvSpPr>
        <p:spPr>
          <a:xfrm>
            <a:off x="11338027" y="3757690"/>
            <a:ext cx="2006202" cy="829141"/>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1" name="Google Shape;491;p2"/>
          <p:cNvSpPr/>
          <p:nvPr/>
        </p:nvSpPr>
        <p:spPr>
          <a:xfrm>
            <a:off x="7052066" y="3757690"/>
            <a:ext cx="336387" cy="653328"/>
          </a:xfrm>
          <a:prstGeom prst="ellipse">
            <a:avLst/>
          </a:prstGeom>
          <a:no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92" name="Google Shape;492;p2"/>
          <p:cNvPicPr preferRelativeResize="0"/>
          <p:nvPr/>
        </p:nvPicPr>
        <p:blipFill rotWithShape="1">
          <a:blip r:embed="rId5">
            <a:alphaModFix/>
          </a:blip>
          <a:srcRect b="0" l="0" r="0" t="0"/>
          <a:stretch/>
        </p:blipFill>
        <p:spPr>
          <a:xfrm>
            <a:off x="979702" y="1177261"/>
            <a:ext cx="489335" cy="489335"/>
          </a:xfrm>
          <a:prstGeom prst="rect">
            <a:avLst/>
          </a:prstGeom>
          <a:noFill/>
          <a:ln>
            <a:noFill/>
          </a:ln>
        </p:spPr>
      </p:pic>
      <p:pic>
        <p:nvPicPr>
          <p:cNvPr id="493" name="Google Shape;493;p2"/>
          <p:cNvPicPr preferRelativeResize="0"/>
          <p:nvPr/>
        </p:nvPicPr>
        <p:blipFill rotWithShape="1">
          <a:blip r:embed="rId5">
            <a:alphaModFix/>
          </a:blip>
          <a:srcRect b="0" l="0" r="0" t="0"/>
          <a:stretch/>
        </p:blipFill>
        <p:spPr>
          <a:xfrm>
            <a:off x="979701" y="6803869"/>
            <a:ext cx="489335" cy="48933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175"/>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SGD with and without Momentum </a:t>
            </a:r>
            <a:endParaRPr/>
          </a:p>
        </p:txBody>
      </p:sp>
      <p:pic>
        <p:nvPicPr>
          <p:cNvPr id="500" name="Google Shape;500;p175"/>
          <p:cNvPicPr preferRelativeResize="0"/>
          <p:nvPr/>
        </p:nvPicPr>
        <p:blipFill rotWithShape="1">
          <a:blip r:embed="rId3">
            <a:alphaModFix/>
          </a:blip>
          <a:srcRect b="0" l="0" r="0" t="0"/>
          <a:stretch/>
        </p:blipFill>
        <p:spPr>
          <a:xfrm>
            <a:off x="3070177" y="751273"/>
            <a:ext cx="10453856" cy="341591"/>
          </a:xfrm>
          <a:prstGeom prst="rect">
            <a:avLst/>
          </a:prstGeom>
          <a:noFill/>
          <a:ln>
            <a:noFill/>
          </a:ln>
        </p:spPr>
      </p:pic>
      <p:sp>
        <p:nvSpPr>
          <p:cNvPr id="501" name="Google Shape;501;p175"/>
          <p:cNvSpPr txBox="1"/>
          <p:nvPr>
            <p:ph idx="2" type="body"/>
          </p:nvPr>
        </p:nvSpPr>
        <p:spPr>
          <a:xfrm>
            <a:off x="957838" y="1677412"/>
            <a:ext cx="14678400" cy="5789100"/>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SGD with momentum clearly shows that momentum makes the steps smooth and less noisy.</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rPr lang="en-IN" sz="2800"/>
              <a:t>                                 </a:t>
            </a:r>
            <a:endParaRPr/>
          </a:p>
          <a:p>
            <a:pPr indent="0" lvl="0" marL="76200" rtl="0" algn="l">
              <a:lnSpc>
                <a:spcPct val="100000"/>
              </a:lnSpc>
              <a:spcBef>
                <a:spcPts val="1333"/>
              </a:spcBef>
              <a:spcAft>
                <a:spcPts val="0"/>
              </a:spcAft>
              <a:buSzPts val="2400"/>
              <a:buNone/>
            </a:pPr>
            <a:r>
              <a:t/>
            </a:r>
            <a:endParaRPr sz="2800"/>
          </a:p>
          <a:p>
            <a:pPr indent="0" lvl="0" marL="76200" rtl="0" algn="l">
              <a:lnSpc>
                <a:spcPct val="100000"/>
              </a:lnSpc>
              <a:spcBef>
                <a:spcPts val="1333"/>
              </a:spcBef>
              <a:spcAft>
                <a:spcPts val="0"/>
              </a:spcAft>
              <a:buSzPts val="2400"/>
              <a:buNone/>
            </a:pPr>
            <a:r>
              <a:t/>
            </a:r>
            <a:endParaRPr sz="2800"/>
          </a:p>
          <a:p>
            <a:pPr indent="0" lvl="0" marL="76200" rtl="0" algn="l">
              <a:lnSpc>
                <a:spcPct val="100000"/>
              </a:lnSpc>
              <a:spcBef>
                <a:spcPts val="1333"/>
              </a:spcBef>
              <a:spcAft>
                <a:spcPts val="0"/>
              </a:spcAft>
              <a:buSzPts val="2400"/>
              <a:buNone/>
            </a:pPr>
            <a:r>
              <a:t/>
            </a:r>
            <a:endParaRPr sz="2800"/>
          </a:p>
          <a:p>
            <a:pPr indent="0" lvl="0" marL="76200" rtl="0" algn="l">
              <a:lnSpc>
                <a:spcPct val="100000"/>
              </a:lnSpc>
              <a:spcBef>
                <a:spcPts val="1333"/>
              </a:spcBef>
              <a:spcAft>
                <a:spcPts val="0"/>
              </a:spcAft>
              <a:buSzPts val="2400"/>
              <a:buNone/>
            </a:pPr>
            <a:r>
              <a:t/>
            </a:r>
            <a:endParaRPr sz="2800"/>
          </a:p>
          <a:p>
            <a:pPr indent="0" lvl="0" marL="76200" rtl="0" algn="l">
              <a:lnSpc>
                <a:spcPct val="100000"/>
              </a:lnSpc>
              <a:spcBef>
                <a:spcPts val="1333"/>
              </a:spcBef>
              <a:spcAft>
                <a:spcPts val="0"/>
              </a:spcAft>
              <a:buSzPts val="2400"/>
              <a:buNone/>
            </a:pPr>
            <a:r>
              <a:t/>
            </a:r>
            <a:endParaRPr sz="2800"/>
          </a:p>
          <a:p>
            <a:pPr indent="0" lvl="0" marL="76200" rtl="0" algn="l">
              <a:lnSpc>
                <a:spcPct val="100000"/>
              </a:lnSpc>
              <a:spcBef>
                <a:spcPts val="1333"/>
              </a:spcBef>
              <a:spcAft>
                <a:spcPts val="0"/>
              </a:spcAft>
              <a:buSzPts val="2400"/>
              <a:buNone/>
            </a:pPr>
            <a:r>
              <a:rPr lang="en-IN" sz="2800"/>
              <a:t>                                                               </a:t>
            </a:r>
            <a:endParaRPr/>
          </a:p>
          <a:p>
            <a:pPr indent="0" lvl="0" marL="76200" rtl="0" algn="l">
              <a:lnSpc>
                <a:spcPct val="100000"/>
              </a:lnSpc>
              <a:spcBef>
                <a:spcPts val="1333"/>
              </a:spcBef>
              <a:spcAft>
                <a:spcPts val="0"/>
              </a:spcAft>
              <a:buSzPts val="2400"/>
              <a:buNone/>
            </a:pPr>
            <a:r>
              <a:rPr lang="en-IN" sz="1400"/>
              <a:t>                                              </a:t>
            </a:r>
            <a:endParaRPr/>
          </a:p>
          <a:p>
            <a:pPr indent="0" lvl="0" marL="76200" rtl="0" algn="l">
              <a:lnSpc>
                <a:spcPct val="100000"/>
              </a:lnSpc>
              <a:spcBef>
                <a:spcPts val="1333"/>
              </a:spcBef>
              <a:spcAft>
                <a:spcPts val="0"/>
              </a:spcAft>
              <a:buSzPts val="2400"/>
              <a:buNone/>
            </a:pPr>
            <a:r>
              <a:rPr lang="en-IN" sz="2200"/>
              <a:t>                                            </a:t>
            </a:r>
            <a:endParaRPr/>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b="1" sz="2200"/>
          </a:p>
          <a:p>
            <a:pPr indent="0" lvl="0" marL="76200" rtl="0" algn="l">
              <a:lnSpc>
                <a:spcPct val="100000"/>
              </a:lnSpc>
              <a:spcBef>
                <a:spcPts val="1333"/>
              </a:spcBef>
              <a:spcAft>
                <a:spcPts val="0"/>
              </a:spcAft>
              <a:buSzPts val="2400"/>
              <a:buNone/>
            </a:pPr>
            <a:r>
              <a:t/>
            </a:r>
            <a:endParaRPr sz="2200"/>
          </a:p>
          <a:p>
            <a:pPr indent="-228600" lvl="0" marL="457200" rtl="0" algn="ctr">
              <a:lnSpc>
                <a:spcPct val="100000"/>
              </a:lnSpc>
              <a:spcBef>
                <a:spcPts val="1333"/>
              </a:spcBef>
              <a:spcAft>
                <a:spcPts val="0"/>
              </a:spcAft>
              <a:buSzPts val="2400"/>
              <a:buFont typeface="Noto Sans Symbols"/>
              <a:buNone/>
            </a:pPr>
            <a:r>
              <a:t/>
            </a:r>
            <a:endParaRPr sz="2200"/>
          </a:p>
          <a:p>
            <a:pPr indent="-228600" lvl="0" marL="457200" rtl="0" algn="ctr">
              <a:lnSpc>
                <a:spcPct val="100000"/>
              </a:lnSpc>
              <a:spcBef>
                <a:spcPts val="1333"/>
              </a:spcBef>
              <a:spcAft>
                <a:spcPts val="0"/>
              </a:spcAft>
              <a:buSzPts val="2400"/>
              <a:buFont typeface="Noto Sans Symbols"/>
              <a:buNone/>
            </a:pPr>
            <a:r>
              <a:t/>
            </a:r>
            <a:endParaRPr sz="2200"/>
          </a:p>
        </p:txBody>
      </p:sp>
      <p:pic>
        <p:nvPicPr>
          <p:cNvPr id="502" name="Google Shape;502;p175"/>
          <p:cNvPicPr preferRelativeResize="0"/>
          <p:nvPr/>
        </p:nvPicPr>
        <p:blipFill rotWithShape="1">
          <a:blip r:embed="rId4">
            <a:alphaModFix/>
          </a:blip>
          <a:srcRect b="0" l="0" r="0" t="0"/>
          <a:stretch/>
        </p:blipFill>
        <p:spPr>
          <a:xfrm>
            <a:off x="861328" y="3382310"/>
            <a:ext cx="14726503" cy="3297185"/>
          </a:xfrm>
          <a:prstGeom prst="rect">
            <a:avLst/>
          </a:prstGeom>
          <a:noFill/>
          <a:ln>
            <a:noFill/>
          </a:ln>
        </p:spPr>
      </p:pic>
      <p:sp>
        <p:nvSpPr>
          <p:cNvPr id="503" name="Google Shape;503;p175"/>
          <p:cNvSpPr txBox="1"/>
          <p:nvPr/>
        </p:nvSpPr>
        <p:spPr>
          <a:xfrm>
            <a:off x="2525700" y="6811200"/>
            <a:ext cx="4126500" cy="42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04" name="Google Shape;504;p175"/>
          <p:cNvSpPr txBox="1"/>
          <p:nvPr/>
        </p:nvSpPr>
        <p:spPr>
          <a:xfrm>
            <a:off x="2806300" y="6794675"/>
            <a:ext cx="3746700" cy="429300"/>
          </a:xfrm>
          <a:prstGeom prst="rect">
            <a:avLst/>
          </a:prstGeom>
          <a:noFill/>
          <a:ln>
            <a:noFill/>
          </a:ln>
        </p:spPr>
        <p:txBody>
          <a:bodyPr anchorCtr="0" anchor="t" bIns="91425" lIns="91425" spcFirstLastPara="1" rIns="91425" wrap="square" tIns="91425">
            <a:noAutofit/>
          </a:bodyPr>
          <a:lstStyle/>
          <a:p>
            <a:pPr indent="0" lvl="0" marL="76200" marR="0" rtl="0" algn="l">
              <a:lnSpc>
                <a:spcPct val="100000"/>
              </a:lnSpc>
              <a:spcBef>
                <a:spcPts val="1333"/>
              </a:spcBef>
              <a:spcAft>
                <a:spcPts val="0"/>
              </a:spcAft>
              <a:buClr>
                <a:schemeClr val="dk1"/>
              </a:buClr>
              <a:buSzPts val="2400"/>
              <a:buFont typeface="Arial"/>
              <a:buNone/>
            </a:pPr>
            <a:r>
              <a:rPr b="0" i="0" lang="en-IN" sz="2200" u="none" cap="none" strike="noStrike">
                <a:solidFill>
                  <a:srgbClr val="3F3F3F"/>
                </a:solidFill>
                <a:latin typeface="Open Sans"/>
                <a:ea typeface="Open Sans"/>
                <a:cs typeface="Open Sans"/>
                <a:sym typeface="Open Sans"/>
              </a:rPr>
              <a:t>SGD without momentum </a:t>
            </a:r>
            <a:endParaRPr b="0" i="0" sz="1400" u="none" cap="none" strike="noStrike">
              <a:solidFill>
                <a:srgbClr val="000000"/>
              </a:solidFill>
              <a:latin typeface="Calibri"/>
              <a:ea typeface="Calibri"/>
              <a:cs typeface="Calibri"/>
              <a:sym typeface="Calibri"/>
            </a:endParaRPr>
          </a:p>
        </p:txBody>
      </p:sp>
      <p:sp>
        <p:nvSpPr>
          <p:cNvPr id="505" name="Google Shape;505;p175"/>
          <p:cNvSpPr txBox="1"/>
          <p:nvPr/>
        </p:nvSpPr>
        <p:spPr>
          <a:xfrm>
            <a:off x="10448325" y="6794675"/>
            <a:ext cx="3746700" cy="429300"/>
          </a:xfrm>
          <a:prstGeom prst="rect">
            <a:avLst/>
          </a:prstGeom>
          <a:noFill/>
          <a:ln>
            <a:noFill/>
          </a:ln>
        </p:spPr>
        <p:txBody>
          <a:bodyPr anchorCtr="0" anchor="t" bIns="91425" lIns="91425" spcFirstLastPara="1" rIns="91425" wrap="square" tIns="91425">
            <a:noAutofit/>
          </a:bodyPr>
          <a:lstStyle/>
          <a:p>
            <a:pPr indent="0" lvl="0" marL="76200" marR="0" rtl="0" algn="l">
              <a:lnSpc>
                <a:spcPct val="100000"/>
              </a:lnSpc>
              <a:spcBef>
                <a:spcPts val="1333"/>
              </a:spcBef>
              <a:spcAft>
                <a:spcPts val="0"/>
              </a:spcAft>
              <a:buClr>
                <a:schemeClr val="dk1"/>
              </a:buClr>
              <a:buSzPts val="2400"/>
              <a:buFont typeface="Arial"/>
              <a:buNone/>
            </a:pPr>
            <a:r>
              <a:rPr b="0" i="0" lang="en-IN" sz="2200" u="none" cap="none" strike="noStrike">
                <a:solidFill>
                  <a:srgbClr val="3F3F3F"/>
                </a:solidFill>
                <a:latin typeface="Open Sans"/>
                <a:ea typeface="Open Sans"/>
                <a:cs typeface="Open Sans"/>
                <a:sym typeface="Open Sans"/>
              </a:rPr>
              <a:t>SGD with momentum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5"/>
          <p:cNvSpPr txBox="1"/>
          <p:nvPr>
            <p:ph idx="1" type="body"/>
          </p:nvPr>
        </p:nvSpPr>
        <p:spPr>
          <a:xfrm>
            <a:off x="6680719" y="4114800"/>
            <a:ext cx="7500794" cy="9144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SzPts val="2800"/>
              <a:buNone/>
            </a:pPr>
            <a:r>
              <a:rPr lang="en-IN"/>
              <a:t>Deep Neural Net Optimization, Tuning, and Interpretability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176"/>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Nesterov Accelerated Gradient (NAG)</a:t>
            </a:r>
            <a:endParaRPr/>
          </a:p>
        </p:txBody>
      </p:sp>
      <p:pic>
        <p:nvPicPr>
          <p:cNvPr id="512" name="Google Shape;512;p176"/>
          <p:cNvPicPr preferRelativeResize="0"/>
          <p:nvPr/>
        </p:nvPicPr>
        <p:blipFill rotWithShape="1">
          <a:blip r:embed="rId3">
            <a:alphaModFix/>
          </a:blip>
          <a:srcRect b="0" l="0" r="0" t="0"/>
          <a:stretch/>
        </p:blipFill>
        <p:spPr>
          <a:xfrm>
            <a:off x="2547484" y="751273"/>
            <a:ext cx="11499242" cy="341591"/>
          </a:xfrm>
          <a:prstGeom prst="rect">
            <a:avLst/>
          </a:prstGeom>
          <a:noFill/>
          <a:ln>
            <a:noFill/>
          </a:ln>
        </p:spPr>
      </p:pic>
      <p:sp>
        <p:nvSpPr>
          <p:cNvPr id="513" name="Google Shape;513;p176"/>
          <p:cNvSpPr txBox="1"/>
          <p:nvPr>
            <p:ph idx="2" type="body"/>
          </p:nvPr>
        </p:nvSpPr>
        <p:spPr>
          <a:xfrm>
            <a:off x="975250" y="1833753"/>
            <a:ext cx="14305500" cy="54765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0" lvl="0" marL="457200" rtl="0" algn="l">
              <a:lnSpc>
                <a:spcPct val="100000"/>
              </a:lnSpc>
              <a:spcBef>
                <a:spcPts val="1333"/>
              </a:spcBef>
              <a:spcAft>
                <a:spcPts val="0"/>
              </a:spcAft>
              <a:buSzPts val="2400"/>
              <a:buNone/>
            </a:pPr>
            <a:r>
              <a:rPr lang="en-IN" sz="2200"/>
              <a:t>In NAG, interim parameters are observed if the velocity update leads to bad loss. </a:t>
            </a:r>
            <a:endParaRPr/>
          </a:p>
          <a:p>
            <a:pPr indent="0" lvl="0" marL="76200" rtl="0" algn="l">
              <a:lnSpc>
                <a:spcPct val="100000"/>
              </a:lnSpc>
              <a:spcBef>
                <a:spcPts val="1333"/>
              </a:spcBef>
              <a:spcAft>
                <a:spcPts val="0"/>
              </a:spcAft>
              <a:buSzPts val="2400"/>
              <a:buNone/>
            </a:pPr>
            <a:r>
              <a:t/>
            </a:r>
            <a:endParaRPr sz="2200"/>
          </a:p>
          <a:p>
            <a:pPr indent="0" lvl="0" marL="457200" rtl="0" algn="l">
              <a:lnSpc>
                <a:spcPct val="100000"/>
              </a:lnSpc>
              <a:spcBef>
                <a:spcPts val="1333"/>
              </a:spcBef>
              <a:spcAft>
                <a:spcPts val="0"/>
              </a:spcAft>
              <a:buSzPts val="2400"/>
              <a:buNone/>
            </a:pPr>
            <a:r>
              <a:rPr lang="en-IN" sz="2200"/>
              <a:t>In NAG, an interim velocity weight is calculated which is further used to calculate the weight with the help of a velocity factor.</a:t>
            </a:r>
            <a:endParaRPr/>
          </a:p>
          <a:p>
            <a:pPr indent="0" lvl="0" marL="457200" rtl="0" algn="l">
              <a:lnSpc>
                <a:spcPct val="100000"/>
              </a:lnSpc>
              <a:spcBef>
                <a:spcPts val="1333"/>
              </a:spcBef>
              <a:spcAft>
                <a:spcPts val="0"/>
              </a:spcAft>
              <a:buSzPts val="2400"/>
              <a:buNone/>
            </a:pPr>
            <a:r>
              <a:t/>
            </a:r>
            <a:endParaRPr sz="2200"/>
          </a:p>
          <a:p>
            <a:pPr indent="0" lvl="0" marL="457200" rtl="0" algn="l">
              <a:lnSpc>
                <a:spcPct val="100000"/>
              </a:lnSpc>
              <a:spcBef>
                <a:spcPts val="1333"/>
              </a:spcBef>
              <a:spcAft>
                <a:spcPts val="0"/>
              </a:spcAft>
              <a:buSzPts val="2400"/>
              <a:buNone/>
            </a:pPr>
            <a:r>
              <a:rPr lang="en-IN" sz="2200"/>
              <a:t>The difference between momentum method and NAG is in the gradient computation phase. </a:t>
            </a:r>
            <a:endParaRPr/>
          </a:p>
          <a:p>
            <a:pPr indent="0" lvl="0" marL="457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rPr lang="en-IN" sz="2200"/>
              <a:t>                                                           </a:t>
            </a:r>
            <a:endParaRPr sz="2200"/>
          </a:p>
          <a:p>
            <a:pPr indent="0" lvl="0" marL="76200" rtl="0" algn="l">
              <a:lnSpc>
                <a:spcPct val="100000"/>
              </a:lnSpc>
              <a:spcBef>
                <a:spcPts val="1333"/>
              </a:spcBef>
              <a:spcAft>
                <a:spcPts val="0"/>
              </a:spcAft>
              <a:buSzPts val="2400"/>
              <a:buNone/>
            </a:pPr>
            <a:r>
              <a:rPr lang="en-IN" sz="2200"/>
              <a:t>                                  </a:t>
            </a:r>
            <a:endParaRPr b="1" sz="2200"/>
          </a:p>
          <a:p>
            <a:pPr indent="0" lvl="0" marL="76200" rtl="0" algn="ctr">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p:txBody>
      </p:sp>
      <p:pic>
        <p:nvPicPr>
          <p:cNvPr id="514" name="Google Shape;514;p176"/>
          <p:cNvPicPr preferRelativeResize="0"/>
          <p:nvPr/>
        </p:nvPicPr>
        <p:blipFill rotWithShape="1">
          <a:blip r:embed="rId4">
            <a:alphaModFix/>
          </a:blip>
          <a:srcRect b="0" l="0" r="0" t="0"/>
          <a:stretch/>
        </p:blipFill>
        <p:spPr>
          <a:xfrm>
            <a:off x="930579" y="2494849"/>
            <a:ext cx="489335" cy="489335"/>
          </a:xfrm>
          <a:prstGeom prst="rect">
            <a:avLst/>
          </a:prstGeom>
          <a:noFill/>
          <a:ln>
            <a:noFill/>
          </a:ln>
        </p:spPr>
      </p:pic>
      <p:pic>
        <p:nvPicPr>
          <p:cNvPr id="515" name="Google Shape;515;p176"/>
          <p:cNvPicPr preferRelativeResize="0"/>
          <p:nvPr/>
        </p:nvPicPr>
        <p:blipFill rotWithShape="1">
          <a:blip r:embed="rId4">
            <a:alphaModFix/>
          </a:blip>
          <a:srcRect b="0" l="0" r="0" t="0"/>
          <a:stretch/>
        </p:blipFill>
        <p:spPr>
          <a:xfrm>
            <a:off x="930579" y="4756001"/>
            <a:ext cx="489335" cy="489335"/>
          </a:xfrm>
          <a:prstGeom prst="rect">
            <a:avLst/>
          </a:prstGeom>
          <a:noFill/>
          <a:ln>
            <a:noFill/>
          </a:ln>
        </p:spPr>
      </p:pic>
      <p:pic>
        <p:nvPicPr>
          <p:cNvPr id="516" name="Google Shape;516;p176"/>
          <p:cNvPicPr preferRelativeResize="0"/>
          <p:nvPr/>
        </p:nvPicPr>
        <p:blipFill rotWithShape="1">
          <a:blip r:embed="rId4">
            <a:alphaModFix/>
          </a:blip>
          <a:srcRect b="0" l="0" r="0" t="0"/>
          <a:stretch/>
        </p:blipFill>
        <p:spPr>
          <a:xfrm>
            <a:off x="928000" y="3485698"/>
            <a:ext cx="489335" cy="48933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177"/>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NAG vs. SGD with Momentum</a:t>
            </a:r>
            <a:endParaRPr/>
          </a:p>
        </p:txBody>
      </p:sp>
      <p:pic>
        <p:nvPicPr>
          <p:cNvPr id="523" name="Google Shape;523;p177"/>
          <p:cNvPicPr preferRelativeResize="0"/>
          <p:nvPr/>
        </p:nvPicPr>
        <p:blipFill rotWithShape="1">
          <a:blip r:embed="rId3">
            <a:alphaModFix/>
          </a:blip>
          <a:srcRect b="0" l="0" r="0" t="0"/>
          <a:stretch/>
        </p:blipFill>
        <p:spPr>
          <a:xfrm>
            <a:off x="3070177" y="751273"/>
            <a:ext cx="10453856" cy="341591"/>
          </a:xfrm>
          <a:prstGeom prst="rect">
            <a:avLst/>
          </a:prstGeom>
          <a:noFill/>
          <a:ln>
            <a:noFill/>
          </a:ln>
        </p:spPr>
      </p:pic>
      <p:sp>
        <p:nvSpPr>
          <p:cNvPr id="524" name="Google Shape;524;p177"/>
          <p:cNvSpPr txBox="1"/>
          <p:nvPr>
            <p:ph idx="2" type="body"/>
          </p:nvPr>
        </p:nvSpPr>
        <p:spPr>
          <a:xfrm>
            <a:off x="1012403" y="3591099"/>
            <a:ext cx="14229348" cy="1729048"/>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Both methods give distinct output when the learning rate </a:t>
            </a:r>
            <a:r>
              <a:rPr i="1" lang="en-IN" sz="2200"/>
              <a:t>η</a:t>
            </a:r>
            <a:r>
              <a:rPr lang="en-IN" sz="2200"/>
              <a:t> is reasonably large. In such a case, NAG allows larger decay rate </a:t>
            </a:r>
            <a:r>
              <a:rPr i="1" lang="en-IN" sz="2200"/>
              <a:t>α</a:t>
            </a:r>
            <a:r>
              <a:rPr lang="en-IN" sz="2200"/>
              <a:t> than SGD with momentum method while preventing oscillations. The theorem also shows that both SGD with momentum and NAG become equal when </a:t>
            </a:r>
            <a:r>
              <a:rPr i="1" lang="en-IN" sz="2200"/>
              <a:t>η</a:t>
            </a:r>
            <a:r>
              <a:rPr lang="en-IN" sz="2200"/>
              <a:t> is small.</a:t>
            </a:r>
            <a:endParaRPr sz="2200"/>
          </a:p>
          <a:p>
            <a:pPr indent="0" lvl="0" marL="76200" rtl="0" algn="just">
              <a:lnSpc>
                <a:spcPct val="100000"/>
              </a:lnSpc>
              <a:spcBef>
                <a:spcPts val="1333"/>
              </a:spcBef>
              <a:spcAft>
                <a:spcPts val="0"/>
              </a:spcAft>
              <a:buSzPts val="2400"/>
              <a:buNone/>
            </a:pPr>
            <a:r>
              <a:rPr lang="en-IN" sz="2200"/>
              <a:t>                                                                  </a:t>
            </a:r>
            <a:endParaRPr sz="2200"/>
          </a:p>
          <a:p>
            <a:pPr indent="0" lvl="0" marL="76200" rtl="0" algn="just">
              <a:lnSpc>
                <a:spcPct val="100000"/>
              </a:lnSpc>
              <a:spcBef>
                <a:spcPts val="1333"/>
              </a:spcBef>
              <a:spcAft>
                <a:spcPts val="0"/>
              </a:spcAft>
              <a:buSzPts val="2400"/>
              <a:buNone/>
            </a:pPr>
            <a:r>
              <a:rPr lang="en-IN" sz="2200"/>
              <a:t>                                  </a:t>
            </a:r>
            <a:endParaRPr b="1" sz="2200"/>
          </a:p>
          <a:p>
            <a:pPr indent="0" lvl="0" marL="76200" rtl="0" algn="just">
              <a:lnSpc>
                <a:spcPct val="100000"/>
              </a:lnSpc>
              <a:spcBef>
                <a:spcPts val="1333"/>
              </a:spcBef>
              <a:spcAft>
                <a:spcPts val="0"/>
              </a:spcAft>
              <a:buSzPts val="2400"/>
              <a:buNone/>
            </a:pPr>
            <a:r>
              <a:t/>
            </a:r>
            <a:endParaRPr sz="2200"/>
          </a:p>
          <a:p>
            <a:pPr indent="0" lvl="0" marL="76200" rtl="0" algn="just">
              <a:lnSpc>
                <a:spcPct val="100000"/>
              </a:lnSpc>
              <a:spcBef>
                <a:spcPts val="1333"/>
              </a:spcBef>
              <a:spcAft>
                <a:spcPts val="0"/>
              </a:spcAft>
              <a:buSzPts val="2400"/>
              <a:buNone/>
            </a:pPr>
            <a:r>
              <a:t/>
            </a:r>
            <a:endParaRPr sz="2200"/>
          </a:p>
        </p:txBody>
      </p:sp>
      <p:sp>
        <p:nvSpPr>
          <p:cNvPr id="525" name="Google Shape;525;p177"/>
          <p:cNvSpPr/>
          <p:nvPr/>
        </p:nvSpPr>
        <p:spPr>
          <a:xfrm>
            <a:off x="868902" y="3591105"/>
            <a:ext cx="14518199" cy="1540200"/>
          </a:xfrm>
          <a:prstGeom prst="roundRect">
            <a:avLst>
              <a:gd fmla="val 16667" name="adj"/>
            </a:avLst>
          </a:prstGeom>
          <a:noFill/>
          <a:ln cap="flat" cmpd="sng" w="25400">
            <a:solidFill>
              <a:srgbClr val="42719B"/>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5"/>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Learning Rate of GD, SGD, and SGD-Mini Batch </a:t>
            </a:r>
            <a:endParaRPr/>
          </a:p>
        </p:txBody>
      </p:sp>
      <p:pic>
        <p:nvPicPr>
          <p:cNvPr id="532" name="Google Shape;532;p5"/>
          <p:cNvPicPr preferRelativeResize="0"/>
          <p:nvPr/>
        </p:nvPicPr>
        <p:blipFill rotWithShape="1">
          <a:blip r:embed="rId3">
            <a:alphaModFix/>
          </a:blip>
          <a:srcRect b="0" l="0" r="0" t="0"/>
          <a:stretch/>
        </p:blipFill>
        <p:spPr>
          <a:xfrm>
            <a:off x="1340064" y="751273"/>
            <a:ext cx="13914083" cy="341591"/>
          </a:xfrm>
          <a:prstGeom prst="rect">
            <a:avLst/>
          </a:prstGeom>
          <a:noFill/>
          <a:ln>
            <a:noFill/>
          </a:ln>
        </p:spPr>
      </p:pic>
      <p:sp>
        <p:nvSpPr>
          <p:cNvPr id="533" name="Google Shape;533;p5"/>
          <p:cNvSpPr txBox="1"/>
          <p:nvPr>
            <p:ph idx="2" type="body"/>
          </p:nvPr>
        </p:nvSpPr>
        <p:spPr>
          <a:xfrm>
            <a:off x="1340063" y="1044737"/>
            <a:ext cx="13907793" cy="7537789"/>
          </a:xfrm>
          <a:prstGeom prst="rect">
            <a:avLst/>
          </a:prstGeom>
          <a:blipFill rotWithShape="1">
            <a:blip r:embed="rId4">
              <a:alphaModFix/>
            </a:blip>
            <a:stretch>
              <a:fillRect b="0" l="0" r="-569" t="0"/>
            </a:stretch>
          </a:blipFill>
          <a:ln>
            <a:noFill/>
          </a:ln>
        </p:spPr>
        <p:txBody>
          <a:bodyPr anchorCtr="0" anchor="t" bIns="45700" lIns="91425" spcFirstLastPara="1" rIns="91425" wrap="square" tIns="45700">
            <a:noAutofit/>
          </a:bodyPr>
          <a:lstStyle/>
          <a:p>
            <a:pPr indent="-381000" lvl="0" marL="457200" rtl="0" algn="l">
              <a:lnSpc>
                <a:spcPct val="100000"/>
              </a:lnSpc>
              <a:spcBef>
                <a:spcPts val="1333"/>
              </a:spcBef>
              <a:spcAft>
                <a:spcPts val="0"/>
              </a:spcAft>
              <a:buClr>
                <a:srgbClr val="3F3F3F"/>
              </a:buClr>
              <a:buSzPts val="2400"/>
              <a:buChar char="•"/>
            </a:pPr>
            <a:r>
              <a:rPr lang="en-IN"/>
              <a:t> </a:t>
            </a:r>
            <a:endParaRPr/>
          </a:p>
        </p:txBody>
      </p:sp>
      <p:sp>
        <p:nvSpPr>
          <p:cNvPr id="534" name="Google Shape;534;p5"/>
          <p:cNvSpPr/>
          <p:nvPr/>
        </p:nvSpPr>
        <p:spPr>
          <a:xfrm rot="-1487617">
            <a:off x="7050238" y="3532299"/>
            <a:ext cx="2493737" cy="250599"/>
          </a:xfrm>
          <a:custGeom>
            <a:rect b="b" l="l" r="r" t="t"/>
            <a:pathLst>
              <a:path extrusionOk="0" h="587055" w="1986455">
                <a:moveTo>
                  <a:pt x="0" y="382103"/>
                </a:moveTo>
                <a:cubicBezTo>
                  <a:pt x="536027" y="175837"/>
                  <a:pt x="1072055" y="-30428"/>
                  <a:pt x="1403131" y="3731"/>
                </a:cubicBezTo>
                <a:cubicBezTo>
                  <a:pt x="1734207" y="37890"/>
                  <a:pt x="1986455" y="587055"/>
                  <a:pt x="1986455" y="587055"/>
                </a:cubicBezTo>
                <a:lnTo>
                  <a:pt x="1986455" y="587055"/>
                </a:lnTo>
              </a:path>
            </a:pathLst>
          </a:custGeom>
          <a:noFill/>
          <a:ln cap="flat" cmpd="sng" w="28575">
            <a:solidFill>
              <a:srgbClr val="1E4E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35" name="Google Shape;535;p5"/>
          <p:cNvSpPr txBox="1"/>
          <p:nvPr>
            <p:ph idx="2" type="body"/>
          </p:nvPr>
        </p:nvSpPr>
        <p:spPr>
          <a:xfrm>
            <a:off x="9656880" y="2595692"/>
            <a:ext cx="2367168" cy="850562"/>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Constant Learning Rate</a:t>
            </a:r>
            <a:endParaRPr sz="2200"/>
          </a:p>
        </p:txBody>
      </p:sp>
      <p:sp>
        <p:nvSpPr>
          <p:cNvPr id="536" name="Google Shape;536;p5"/>
          <p:cNvSpPr/>
          <p:nvPr/>
        </p:nvSpPr>
        <p:spPr>
          <a:xfrm>
            <a:off x="9481589" y="2518297"/>
            <a:ext cx="2717751" cy="1213945"/>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7" name="Google Shape;537;p5"/>
          <p:cNvSpPr/>
          <p:nvPr/>
        </p:nvSpPr>
        <p:spPr>
          <a:xfrm>
            <a:off x="4124129" y="3750904"/>
            <a:ext cx="5357459" cy="1063691"/>
          </a:xfrm>
          <a:prstGeom prst="rect">
            <a:avLst/>
          </a:prstGeom>
          <a:noFill/>
          <a:ln cap="flat" cmpd="sng" w="25400">
            <a:solidFill>
              <a:srgbClr val="42719B"/>
            </a:solidFill>
            <a:prstDash val="solid"/>
            <a:round/>
            <a:headEnd len="sm" w="sm" type="none"/>
            <a:tailEnd len="sm" w="sm" type="none"/>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38" name="Google Shape;538;p5"/>
          <p:cNvPicPr preferRelativeResize="0"/>
          <p:nvPr/>
        </p:nvPicPr>
        <p:blipFill rotWithShape="1">
          <a:blip r:embed="rId5">
            <a:alphaModFix/>
          </a:blip>
          <a:srcRect b="0" l="0" r="0" t="0"/>
          <a:stretch/>
        </p:blipFill>
        <p:spPr>
          <a:xfrm>
            <a:off x="1004137" y="1221637"/>
            <a:ext cx="489335" cy="489335"/>
          </a:xfrm>
          <a:prstGeom prst="rect">
            <a:avLst/>
          </a:prstGeom>
          <a:noFill/>
          <a:ln>
            <a:noFill/>
          </a:ln>
        </p:spPr>
      </p:pic>
      <p:pic>
        <p:nvPicPr>
          <p:cNvPr id="539" name="Google Shape;539;p5"/>
          <p:cNvPicPr preferRelativeResize="0"/>
          <p:nvPr/>
        </p:nvPicPr>
        <p:blipFill rotWithShape="1">
          <a:blip r:embed="rId5">
            <a:alphaModFix/>
          </a:blip>
          <a:srcRect b="0" l="0" r="0" t="0"/>
          <a:stretch/>
        </p:blipFill>
        <p:spPr>
          <a:xfrm>
            <a:off x="1004136" y="6195419"/>
            <a:ext cx="489335" cy="48933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6"/>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Adaptive Gradient (AdaGrad)</a:t>
            </a:r>
            <a:endParaRPr/>
          </a:p>
        </p:txBody>
      </p:sp>
      <p:pic>
        <p:nvPicPr>
          <p:cNvPr id="546" name="Google Shape;546;p6"/>
          <p:cNvPicPr preferRelativeResize="0"/>
          <p:nvPr/>
        </p:nvPicPr>
        <p:blipFill rotWithShape="1">
          <a:blip r:embed="rId3">
            <a:alphaModFix/>
          </a:blip>
          <a:srcRect b="0" l="0" r="0" t="0"/>
          <a:stretch/>
        </p:blipFill>
        <p:spPr>
          <a:xfrm>
            <a:off x="3977330" y="768526"/>
            <a:ext cx="8639550" cy="341591"/>
          </a:xfrm>
          <a:prstGeom prst="rect">
            <a:avLst/>
          </a:prstGeom>
          <a:noFill/>
          <a:ln>
            <a:noFill/>
          </a:ln>
        </p:spPr>
      </p:pic>
      <p:sp>
        <p:nvSpPr>
          <p:cNvPr id="547" name="Google Shape;547;p6"/>
          <p:cNvSpPr txBox="1"/>
          <p:nvPr>
            <p:ph idx="2" type="body"/>
          </p:nvPr>
        </p:nvSpPr>
        <p:spPr>
          <a:xfrm>
            <a:off x="1379912" y="1044737"/>
            <a:ext cx="14469687" cy="753778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381000" lvl="0" marL="457200" rtl="0" algn="l">
              <a:lnSpc>
                <a:spcPct val="100000"/>
              </a:lnSpc>
              <a:spcBef>
                <a:spcPts val="1333"/>
              </a:spcBef>
              <a:spcAft>
                <a:spcPts val="0"/>
              </a:spcAft>
              <a:buClr>
                <a:srgbClr val="3F3F3F"/>
              </a:buClr>
              <a:buSzPts val="2400"/>
              <a:buChar char="•"/>
            </a:pPr>
            <a:r>
              <a:rPr lang="en-IN"/>
              <a:t> </a:t>
            </a:r>
            <a:endParaRPr/>
          </a:p>
        </p:txBody>
      </p:sp>
      <p:sp>
        <p:nvSpPr>
          <p:cNvPr id="548" name="Google Shape;548;p6"/>
          <p:cNvSpPr/>
          <p:nvPr/>
        </p:nvSpPr>
        <p:spPr>
          <a:xfrm>
            <a:off x="5705483" y="3595151"/>
            <a:ext cx="5183244" cy="584775"/>
          </a:xfrm>
          <a:prstGeom prst="rect">
            <a:avLst/>
          </a:prstGeom>
          <a:blipFill rotWithShape="1">
            <a:blip r:embed="rId5">
              <a:alphaModFix/>
            </a:blip>
            <a:stretch>
              <a:fillRect b="-33331" l="0" r="0" t="-13541"/>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1400" u="none" cap="none" strike="noStrike">
                <a:latin typeface="Arial"/>
                <a:ea typeface="Arial"/>
                <a:cs typeface="Arial"/>
                <a:sym typeface="Arial"/>
              </a:rPr>
              <a:t> </a:t>
            </a:r>
            <a:endParaRPr/>
          </a:p>
        </p:txBody>
      </p:sp>
      <p:sp>
        <p:nvSpPr>
          <p:cNvPr id="549" name="Google Shape;549;p6"/>
          <p:cNvSpPr/>
          <p:nvPr/>
        </p:nvSpPr>
        <p:spPr>
          <a:xfrm>
            <a:off x="5243196" y="3396343"/>
            <a:ext cx="6107818" cy="4002226"/>
          </a:xfrm>
          <a:prstGeom prst="rect">
            <a:avLst/>
          </a:prstGeom>
          <a:noFill/>
          <a:ln cap="flat" cmpd="sng" w="25400">
            <a:solidFill>
              <a:srgbClr val="42719B"/>
            </a:solidFill>
            <a:prstDash val="solid"/>
            <a:round/>
            <a:headEnd len="sm" w="sm" type="none"/>
            <a:tailEnd len="sm" w="sm" type="none"/>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0" name="Google Shape;550;p6"/>
          <p:cNvSpPr/>
          <p:nvPr/>
        </p:nvSpPr>
        <p:spPr>
          <a:xfrm flipH="1" rot="9312383">
            <a:off x="9248564" y="4281175"/>
            <a:ext cx="3076746" cy="340791"/>
          </a:xfrm>
          <a:custGeom>
            <a:rect b="b" l="l" r="r" t="t"/>
            <a:pathLst>
              <a:path extrusionOk="0" h="587055" w="1986455">
                <a:moveTo>
                  <a:pt x="0" y="382103"/>
                </a:moveTo>
                <a:cubicBezTo>
                  <a:pt x="536027" y="175837"/>
                  <a:pt x="1072055" y="-30428"/>
                  <a:pt x="1403131" y="3731"/>
                </a:cubicBezTo>
                <a:cubicBezTo>
                  <a:pt x="1734207" y="37890"/>
                  <a:pt x="1986455" y="587055"/>
                  <a:pt x="1986455" y="587055"/>
                </a:cubicBezTo>
                <a:lnTo>
                  <a:pt x="1986455" y="587055"/>
                </a:lnTo>
              </a:path>
            </a:pathLst>
          </a:custGeom>
          <a:noFill/>
          <a:ln cap="flat" cmpd="sng" w="28575">
            <a:solidFill>
              <a:srgbClr val="1E4E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51" name="Google Shape;551;p6"/>
          <p:cNvSpPr txBox="1"/>
          <p:nvPr>
            <p:ph idx="2" type="body"/>
          </p:nvPr>
        </p:nvSpPr>
        <p:spPr>
          <a:xfrm>
            <a:off x="11680612" y="2670732"/>
            <a:ext cx="2604731" cy="1534713"/>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Initial</a:t>
            </a:r>
            <a:br>
              <a:rPr lang="en-IN" sz="2200"/>
            </a:br>
            <a:r>
              <a:rPr lang="en-IN" sz="2200"/>
              <a:t>Learning Rate</a:t>
            </a:r>
            <a:endParaRPr sz="2200"/>
          </a:p>
        </p:txBody>
      </p:sp>
      <p:sp>
        <p:nvSpPr>
          <p:cNvPr id="552" name="Google Shape;552;p6"/>
          <p:cNvSpPr/>
          <p:nvPr/>
        </p:nvSpPr>
        <p:spPr>
          <a:xfrm>
            <a:off x="11699921" y="2626220"/>
            <a:ext cx="2621956" cy="1179716"/>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3" name="Google Shape;553;p6"/>
          <p:cNvSpPr/>
          <p:nvPr/>
        </p:nvSpPr>
        <p:spPr>
          <a:xfrm>
            <a:off x="9000045" y="4890060"/>
            <a:ext cx="358414" cy="359330"/>
          </a:xfrm>
          <a:prstGeom prst="ellipse">
            <a:avLst/>
          </a:prstGeom>
          <a:no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54" name="Google Shape;554;p6"/>
          <p:cNvPicPr preferRelativeResize="0"/>
          <p:nvPr/>
        </p:nvPicPr>
        <p:blipFill rotWithShape="1">
          <a:blip r:embed="rId6">
            <a:alphaModFix/>
          </a:blip>
          <a:srcRect b="0" l="0" r="0" t="0"/>
          <a:stretch/>
        </p:blipFill>
        <p:spPr>
          <a:xfrm>
            <a:off x="990387" y="1233861"/>
            <a:ext cx="489335" cy="489335"/>
          </a:xfrm>
          <a:prstGeom prst="rect">
            <a:avLst/>
          </a:prstGeom>
          <a:noFill/>
          <a:ln>
            <a:noFill/>
          </a:ln>
        </p:spPr>
      </p:pic>
      <p:pic>
        <p:nvPicPr>
          <p:cNvPr id="555" name="Google Shape;555;p6"/>
          <p:cNvPicPr preferRelativeResize="0"/>
          <p:nvPr/>
        </p:nvPicPr>
        <p:blipFill rotWithShape="1">
          <a:blip r:embed="rId6">
            <a:alphaModFix/>
          </a:blip>
          <a:srcRect b="0" l="0" r="0" t="0"/>
          <a:stretch/>
        </p:blipFill>
        <p:spPr>
          <a:xfrm>
            <a:off x="1014556" y="2136885"/>
            <a:ext cx="489335" cy="4893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7"/>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AdaGrad</a:t>
            </a:r>
            <a:endParaRPr/>
          </a:p>
        </p:txBody>
      </p:sp>
      <p:pic>
        <p:nvPicPr>
          <p:cNvPr id="562" name="Google Shape;562;p7"/>
          <p:cNvPicPr preferRelativeResize="0"/>
          <p:nvPr/>
        </p:nvPicPr>
        <p:blipFill rotWithShape="1">
          <a:blip r:embed="rId3">
            <a:alphaModFix/>
          </a:blip>
          <a:srcRect b="0" l="0" r="0" t="0"/>
          <a:stretch/>
        </p:blipFill>
        <p:spPr>
          <a:xfrm>
            <a:off x="6080378" y="751273"/>
            <a:ext cx="4433455" cy="341591"/>
          </a:xfrm>
          <a:prstGeom prst="rect">
            <a:avLst/>
          </a:prstGeom>
          <a:noFill/>
          <a:ln>
            <a:noFill/>
          </a:ln>
        </p:spPr>
      </p:pic>
      <p:sp>
        <p:nvSpPr>
          <p:cNvPr id="563" name="Google Shape;563;p7"/>
          <p:cNvSpPr txBox="1"/>
          <p:nvPr>
            <p:ph idx="2" type="body"/>
          </p:nvPr>
        </p:nvSpPr>
        <p:spPr>
          <a:xfrm>
            <a:off x="1577788" y="1044737"/>
            <a:ext cx="13614086" cy="753778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381000" lvl="0" marL="457200" rtl="0" algn="l">
              <a:lnSpc>
                <a:spcPct val="100000"/>
              </a:lnSpc>
              <a:spcBef>
                <a:spcPts val="1333"/>
              </a:spcBef>
              <a:spcAft>
                <a:spcPts val="0"/>
              </a:spcAft>
              <a:buClr>
                <a:srgbClr val="3F3F3F"/>
              </a:buClr>
              <a:buSzPts val="2400"/>
              <a:buChar char="•"/>
            </a:pPr>
            <a:r>
              <a:rPr lang="en-IN"/>
              <a:t> </a:t>
            </a:r>
            <a:endParaRPr/>
          </a:p>
        </p:txBody>
      </p:sp>
      <p:sp>
        <p:nvSpPr>
          <p:cNvPr id="564" name="Google Shape;564;p7"/>
          <p:cNvSpPr/>
          <p:nvPr/>
        </p:nvSpPr>
        <p:spPr>
          <a:xfrm rot="-1487617">
            <a:off x="10470896" y="3840893"/>
            <a:ext cx="1980445" cy="230536"/>
          </a:xfrm>
          <a:custGeom>
            <a:rect b="b" l="l" r="r" t="t"/>
            <a:pathLst>
              <a:path extrusionOk="0" h="587055" w="1986455">
                <a:moveTo>
                  <a:pt x="0" y="382103"/>
                </a:moveTo>
                <a:cubicBezTo>
                  <a:pt x="536027" y="175837"/>
                  <a:pt x="1072055" y="-30428"/>
                  <a:pt x="1403131" y="3731"/>
                </a:cubicBezTo>
                <a:cubicBezTo>
                  <a:pt x="1734207" y="37890"/>
                  <a:pt x="1986455" y="587055"/>
                  <a:pt x="1986455" y="587055"/>
                </a:cubicBezTo>
                <a:lnTo>
                  <a:pt x="1986455" y="587055"/>
                </a:lnTo>
              </a:path>
            </a:pathLst>
          </a:custGeom>
          <a:noFill/>
          <a:ln cap="flat" cmpd="sng" w="28575">
            <a:solidFill>
              <a:srgbClr val="1E4E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65" name="Google Shape;565;p7"/>
          <p:cNvSpPr/>
          <p:nvPr/>
        </p:nvSpPr>
        <p:spPr>
          <a:xfrm>
            <a:off x="10165923" y="4275790"/>
            <a:ext cx="378744" cy="400530"/>
          </a:xfrm>
          <a:prstGeom prst="ellipse">
            <a:avLst/>
          </a:prstGeom>
          <a:no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6" name="Google Shape;566;p7"/>
          <p:cNvSpPr txBox="1"/>
          <p:nvPr>
            <p:ph idx="2" type="body"/>
          </p:nvPr>
        </p:nvSpPr>
        <p:spPr>
          <a:xfrm>
            <a:off x="12505132" y="2946967"/>
            <a:ext cx="2030541" cy="1396088"/>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Small Nonzero Value</a:t>
            </a:r>
            <a:endParaRPr sz="2200"/>
          </a:p>
        </p:txBody>
      </p:sp>
      <p:sp>
        <p:nvSpPr>
          <p:cNvPr id="567" name="Google Shape;567;p7"/>
          <p:cNvSpPr/>
          <p:nvPr/>
        </p:nvSpPr>
        <p:spPr>
          <a:xfrm>
            <a:off x="12436148" y="2946969"/>
            <a:ext cx="2358317" cy="1396086"/>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8" name="Google Shape;568;p7"/>
          <p:cNvSpPr/>
          <p:nvPr/>
        </p:nvSpPr>
        <p:spPr>
          <a:xfrm>
            <a:off x="6755363" y="3716188"/>
            <a:ext cx="4012091" cy="1063691"/>
          </a:xfrm>
          <a:prstGeom prst="rect">
            <a:avLst/>
          </a:prstGeom>
          <a:noFill/>
          <a:ln cap="flat" cmpd="sng" w="25400">
            <a:solidFill>
              <a:srgbClr val="42719B"/>
            </a:solidFill>
            <a:prstDash val="solid"/>
            <a:round/>
            <a:headEnd len="sm" w="sm" type="none"/>
            <a:tailEnd len="sm" w="sm" type="none"/>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9" name="Google Shape;569;p7"/>
          <p:cNvSpPr/>
          <p:nvPr/>
        </p:nvSpPr>
        <p:spPr>
          <a:xfrm>
            <a:off x="6792686" y="6244278"/>
            <a:ext cx="3750905" cy="1063691"/>
          </a:xfrm>
          <a:prstGeom prst="rect">
            <a:avLst/>
          </a:prstGeom>
          <a:noFill/>
          <a:ln cap="flat" cmpd="sng" w="25400">
            <a:solidFill>
              <a:srgbClr val="42719B"/>
            </a:solidFill>
            <a:prstDash val="solid"/>
            <a:round/>
            <a:headEnd len="sm" w="sm" type="none"/>
            <a:tailEnd len="sm" w="sm" type="none"/>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70" name="Google Shape;570;p7"/>
          <p:cNvPicPr preferRelativeResize="0"/>
          <p:nvPr/>
        </p:nvPicPr>
        <p:blipFill rotWithShape="1">
          <a:blip r:embed="rId5">
            <a:alphaModFix/>
          </a:blip>
          <a:srcRect b="0" l="0" r="0" t="0"/>
          <a:stretch/>
        </p:blipFill>
        <p:spPr>
          <a:xfrm>
            <a:off x="1156534" y="1205012"/>
            <a:ext cx="489335" cy="489335"/>
          </a:xfrm>
          <a:prstGeom prst="rect">
            <a:avLst/>
          </a:prstGeom>
          <a:noFill/>
          <a:ln>
            <a:noFill/>
          </a:ln>
        </p:spPr>
      </p:pic>
      <p:pic>
        <p:nvPicPr>
          <p:cNvPr id="571" name="Google Shape;571;p7"/>
          <p:cNvPicPr preferRelativeResize="0"/>
          <p:nvPr/>
        </p:nvPicPr>
        <p:blipFill rotWithShape="1">
          <a:blip r:embed="rId5">
            <a:alphaModFix/>
          </a:blip>
          <a:srcRect b="0" l="0" r="0" t="0"/>
          <a:stretch/>
        </p:blipFill>
        <p:spPr>
          <a:xfrm>
            <a:off x="1156535" y="2325618"/>
            <a:ext cx="489335" cy="489335"/>
          </a:xfrm>
          <a:prstGeom prst="rect">
            <a:avLst/>
          </a:prstGeom>
          <a:noFill/>
          <a:ln>
            <a:noFill/>
          </a:ln>
        </p:spPr>
      </p:pic>
      <p:pic>
        <p:nvPicPr>
          <p:cNvPr id="572" name="Google Shape;572;p7"/>
          <p:cNvPicPr preferRelativeResize="0"/>
          <p:nvPr/>
        </p:nvPicPr>
        <p:blipFill rotWithShape="1">
          <a:blip r:embed="rId5">
            <a:alphaModFix/>
          </a:blip>
          <a:srcRect b="0" l="0" r="0" t="0"/>
          <a:stretch/>
        </p:blipFill>
        <p:spPr>
          <a:xfrm>
            <a:off x="1161867" y="5292917"/>
            <a:ext cx="489335" cy="48933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8"/>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Root Mean Square Propagation (RMSprop)</a:t>
            </a:r>
            <a:endParaRPr/>
          </a:p>
        </p:txBody>
      </p:sp>
      <p:pic>
        <p:nvPicPr>
          <p:cNvPr id="579" name="Google Shape;579;p8"/>
          <p:cNvPicPr preferRelativeResize="0"/>
          <p:nvPr/>
        </p:nvPicPr>
        <p:blipFill rotWithShape="1">
          <a:blip r:embed="rId3">
            <a:alphaModFix/>
          </a:blip>
          <a:srcRect b="0" l="0" r="0" t="0"/>
          <a:stretch/>
        </p:blipFill>
        <p:spPr>
          <a:xfrm>
            <a:off x="1340064" y="751273"/>
            <a:ext cx="13914083" cy="341591"/>
          </a:xfrm>
          <a:prstGeom prst="rect">
            <a:avLst/>
          </a:prstGeom>
          <a:noFill/>
          <a:ln>
            <a:noFill/>
          </a:ln>
        </p:spPr>
      </p:pic>
      <p:sp>
        <p:nvSpPr>
          <p:cNvPr id="580" name="Google Shape;580;p8"/>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1333"/>
              </a:spcBef>
              <a:spcAft>
                <a:spcPts val="0"/>
              </a:spcAft>
              <a:buSzPts val="2400"/>
              <a:buFont typeface="Noto Sans Symbols"/>
              <a:buChar char="⮚"/>
            </a:pPr>
            <a:r>
              <a:rPr lang="en-IN" sz="2200"/>
              <a:t>RMSprop is developed to take care of the drawback of AdaGrad.</a:t>
            </a:r>
            <a:endParaRPr/>
          </a:p>
          <a:p>
            <a:pPr indent="-228600" lvl="0" marL="457200" rtl="0" algn="l">
              <a:lnSpc>
                <a:spcPct val="100000"/>
              </a:lnSpc>
              <a:spcBef>
                <a:spcPts val="1333"/>
              </a:spcBef>
              <a:spcAft>
                <a:spcPts val="0"/>
              </a:spcAft>
              <a:buSzPts val="2400"/>
              <a:buFont typeface="Noto Sans Symbols"/>
              <a:buNone/>
            </a:pPr>
            <a:r>
              <a:t/>
            </a:r>
            <a:endParaRPr sz="2200"/>
          </a:p>
          <a:p>
            <a:pPr indent="-381000" lvl="0" marL="457200" rtl="0" algn="l">
              <a:lnSpc>
                <a:spcPct val="100000"/>
              </a:lnSpc>
              <a:spcBef>
                <a:spcPts val="1333"/>
              </a:spcBef>
              <a:spcAft>
                <a:spcPts val="0"/>
              </a:spcAft>
              <a:buSzPts val="2400"/>
              <a:buFont typeface="Noto Sans Symbols"/>
              <a:buChar char="⮚"/>
            </a:pPr>
            <a:r>
              <a:rPr lang="en-IN" sz="2200"/>
              <a:t>The formula for RMSprop is as follows:</a:t>
            </a:r>
            <a:endParaRPr/>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solidFill>
                <a:schemeClr val="dk1"/>
              </a:solidFill>
              <a:latin typeface="Open Sans"/>
              <a:ea typeface="Open Sans"/>
              <a:cs typeface="Open Sans"/>
              <a:sym typeface="Open Sans"/>
            </a:endParaRPr>
          </a:p>
          <a:p>
            <a:pPr indent="0" lvl="0" marL="76200" rtl="0" algn="l">
              <a:lnSpc>
                <a:spcPct val="100000"/>
              </a:lnSpc>
              <a:spcBef>
                <a:spcPts val="1333"/>
              </a:spcBef>
              <a:spcAft>
                <a:spcPts val="0"/>
              </a:spcAft>
              <a:buSzPts val="2400"/>
              <a:buNone/>
            </a:pPr>
            <a:r>
              <a:rPr lang="en-IN" sz="4000">
                <a:solidFill>
                  <a:schemeClr val="dk1"/>
                </a:solidFill>
              </a:rPr>
              <a:t>  </a:t>
            </a:r>
            <a:endParaRPr/>
          </a:p>
          <a:p>
            <a:pPr indent="0" lvl="0" marL="76200" rtl="0" algn="l">
              <a:lnSpc>
                <a:spcPct val="100000"/>
              </a:lnSpc>
              <a:spcBef>
                <a:spcPts val="1333"/>
              </a:spcBef>
              <a:spcAft>
                <a:spcPts val="0"/>
              </a:spcAft>
              <a:buSzPts val="2400"/>
              <a:buNone/>
            </a:pPr>
            <a:r>
              <a:rPr lang="en-IN" sz="4000">
                <a:solidFill>
                  <a:schemeClr val="dk1"/>
                </a:solidFill>
              </a:rPr>
              <a:t>                                              </a:t>
            </a:r>
            <a:endParaRPr sz="4000">
              <a:latin typeface="Open Sans"/>
              <a:ea typeface="Open Sans"/>
              <a:cs typeface="Open Sans"/>
              <a:sym typeface="Open Sans"/>
            </a:endParaRPr>
          </a:p>
          <a:p>
            <a:pPr indent="0" lvl="0" marL="76200" rtl="0" algn="ctr">
              <a:lnSpc>
                <a:spcPct val="100000"/>
              </a:lnSpc>
              <a:spcBef>
                <a:spcPts val="1333"/>
              </a:spcBef>
              <a:spcAft>
                <a:spcPts val="0"/>
              </a:spcAft>
              <a:buSzPts val="2400"/>
              <a:buNone/>
            </a:pPr>
            <a:r>
              <a:t/>
            </a:r>
            <a:endParaRPr i="1" sz="3200">
              <a:latin typeface="Cambria Math"/>
              <a:ea typeface="Cambria Math"/>
              <a:cs typeface="Cambria Math"/>
              <a:sym typeface="Cambria Math"/>
            </a:endParaRPr>
          </a:p>
          <a:p>
            <a:pPr indent="0" lvl="0" marL="76200" rtl="0" algn="ctr">
              <a:lnSpc>
                <a:spcPct val="100000"/>
              </a:lnSpc>
              <a:spcBef>
                <a:spcPts val="1333"/>
              </a:spcBef>
              <a:spcAft>
                <a:spcPts val="0"/>
              </a:spcAft>
              <a:buSzPts val="2400"/>
              <a:buNone/>
            </a:pPr>
            <a:r>
              <a:rPr lang="en-IN" sz="3200">
                <a:solidFill>
                  <a:schemeClr val="dk1"/>
                </a:solidFill>
              </a:rPr>
              <a:t>             </a:t>
            </a:r>
            <a:endParaRPr sz="3200">
              <a:latin typeface="Open Sans"/>
              <a:ea typeface="Open Sans"/>
              <a:cs typeface="Open Sans"/>
              <a:sym typeface="Open Sans"/>
            </a:endParaRPr>
          </a:p>
          <a:p>
            <a:pPr indent="0" lvl="0" marL="76200" rtl="0" algn="ctr">
              <a:lnSpc>
                <a:spcPct val="100000"/>
              </a:lnSpc>
              <a:spcBef>
                <a:spcPts val="1333"/>
              </a:spcBef>
              <a:spcAft>
                <a:spcPts val="0"/>
              </a:spcAft>
              <a:buSzPts val="2400"/>
              <a:buNone/>
            </a:pPr>
            <a:r>
              <a:t/>
            </a:r>
            <a:endParaRPr sz="3200">
              <a:latin typeface="Open Sans"/>
              <a:ea typeface="Open Sans"/>
              <a:cs typeface="Open Sans"/>
              <a:sym typeface="Open Sans"/>
            </a:endParaRPr>
          </a:p>
          <a:p>
            <a:pPr indent="0" lvl="0" marL="76200" rtl="0" algn="ctr">
              <a:lnSpc>
                <a:spcPct val="100000"/>
              </a:lnSpc>
              <a:spcBef>
                <a:spcPts val="1333"/>
              </a:spcBef>
              <a:spcAft>
                <a:spcPts val="0"/>
              </a:spcAft>
              <a:buSzPts val="2400"/>
              <a:buNone/>
            </a:pPr>
            <a:r>
              <a:t/>
            </a:r>
            <a:endParaRPr sz="3200">
              <a:latin typeface="Open Sans"/>
              <a:ea typeface="Open Sans"/>
              <a:cs typeface="Open Sans"/>
              <a:sym typeface="Open Sans"/>
            </a:endParaRPr>
          </a:p>
          <a:p>
            <a:pPr indent="-228600" lvl="0" marL="457200" rtl="0" algn="l">
              <a:lnSpc>
                <a:spcPct val="100000"/>
              </a:lnSpc>
              <a:spcBef>
                <a:spcPts val="1333"/>
              </a:spcBef>
              <a:spcAft>
                <a:spcPts val="0"/>
              </a:spcAft>
              <a:buSzPts val="2400"/>
              <a:buFont typeface="Noto Sans Symbols"/>
              <a:buNone/>
            </a:pPr>
            <a:r>
              <a:t/>
            </a:r>
            <a:endParaRPr sz="3200">
              <a:latin typeface="Open Sans"/>
              <a:ea typeface="Open Sans"/>
              <a:cs typeface="Open Sans"/>
              <a:sym typeface="Open Sans"/>
            </a:endParaRPr>
          </a:p>
          <a:p>
            <a:pPr indent="0" lvl="0" marL="76200" rtl="0" algn="ctr">
              <a:lnSpc>
                <a:spcPct val="100000"/>
              </a:lnSpc>
              <a:spcBef>
                <a:spcPts val="1333"/>
              </a:spcBef>
              <a:spcAft>
                <a:spcPts val="0"/>
              </a:spcAft>
              <a:buSzPts val="2400"/>
              <a:buNone/>
            </a:pPr>
            <a:r>
              <a:t/>
            </a:r>
            <a:endParaRPr sz="3200">
              <a:latin typeface="Open Sans"/>
              <a:ea typeface="Open Sans"/>
              <a:cs typeface="Open Sans"/>
              <a:sym typeface="Open Sans"/>
            </a:endParaRPr>
          </a:p>
          <a:p>
            <a:pPr indent="0" lvl="0" marL="76200" rtl="0" algn="ctr">
              <a:lnSpc>
                <a:spcPct val="100000"/>
              </a:lnSpc>
              <a:spcBef>
                <a:spcPts val="1333"/>
              </a:spcBef>
              <a:spcAft>
                <a:spcPts val="0"/>
              </a:spcAft>
              <a:buSzPts val="2400"/>
              <a:buNone/>
            </a:pPr>
            <a:r>
              <a:t/>
            </a:r>
            <a:endParaRPr sz="2200"/>
          </a:p>
        </p:txBody>
      </p:sp>
      <p:sp>
        <p:nvSpPr>
          <p:cNvPr id="581" name="Google Shape;581;p8"/>
          <p:cNvSpPr/>
          <p:nvPr/>
        </p:nvSpPr>
        <p:spPr>
          <a:xfrm>
            <a:off x="5705483" y="3595151"/>
            <a:ext cx="5183244" cy="584775"/>
          </a:xfrm>
          <a:prstGeom prst="rect">
            <a:avLst/>
          </a:prstGeom>
          <a:blipFill rotWithShape="1">
            <a:blip r:embed="rId4">
              <a:alphaModFix/>
            </a:blip>
            <a:stretch>
              <a:fillRect b="-33331" l="0" r="0" t="-13541"/>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1400" u="none" cap="none" strike="noStrike">
                <a:latin typeface="Arial"/>
                <a:ea typeface="Arial"/>
                <a:cs typeface="Arial"/>
                <a:sym typeface="Arial"/>
              </a:rPr>
              <a:t> </a:t>
            </a:r>
            <a:endParaRPr/>
          </a:p>
        </p:txBody>
      </p:sp>
      <p:sp>
        <p:nvSpPr>
          <p:cNvPr id="582" name="Google Shape;582;p8"/>
          <p:cNvSpPr/>
          <p:nvPr/>
        </p:nvSpPr>
        <p:spPr>
          <a:xfrm>
            <a:off x="4064000" y="4910836"/>
            <a:ext cx="8128000" cy="256339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1400" u="none" cap="none" strike="noStrike">
                <a:latin typeface="Arial"/>
                <a:ea typeface="Arial"/>
                <a:cs typeface="Arial"/>
                <a:sym typeface="Arial"/>
              </a:rPr>
              <a:t> </a:t>
            </a:r>
            <a:endParaRPr/>
          </a:p>
        </p:txBody>
      </p:sp>
      <p:sp>
        <p:nvSpPr>
          <p:cNvPr id="583" name="Google Shape;583;p8"/>
          <p:cNvSpPr/>
          <p:nvPr/>
        </p:nvSpPr>
        <p:spPr>
          <a:xfrm>
            <a:off x="3036499" y="3088258"/>
            <a:ext cx="10714008" cy="4453426"/>
          </a:xfrm>
          <a:prstGeom prst="rect">
            <a:avLst/>
          </a:prstGeom>
          <a:noFill/>
          <a:ln cap="flat" cmpd="sng" w="25400">
            <a:solidFill>
              <a:srgbClr val="42719B"/>
            </a:solidFill>
            <a:prstDash val="solid"/>
            <a:round/>
            <a:headEnd len="sm" w="sm" type="none"/>
            <a:tailEnd len="sm" w="sm" type="none"/>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182"/>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Adaptive Momentum Estimation (Adam)</a:t>
            </a:r>
            <a:endParaRPr/>
          </a:p>
        </p:txBody>
      </p:sp>
      <p:pic>
        <p:nvPicPr>
          <p:cNvPr id="590" name="Google Shape;590;p182"/>
          <p:cNvPicPr preferRelativeResize="0"/>
          <p:nvPr/>
        </p:nvPicPr>
        <p:blipFill rotWithShape="1">
          <a:blip r:embed="rId3">
            <a:alphaModFix/>
          </a:blip>
          <a:srcRect b="0" l="0" r="0" t="0"/>
          <a:stretch/>
        </p:blipFill>
        <p:spPr>
          <a:xfrm>
            <a:off x="1340064" y="751273"/>
            <a:ext cx="13914083" cy="341591"/>
          </a:xfrm>
          <a:prstGeom prst="rect">
            <a:avLst/>
          </a:prstGeom>
          <a:noFill/>
          <a:ln>
            <a:noFill/>
          </a:ln>
        </p:spPr>
      </p:pic>
      <p:sp>
        <p:nvSpPr>
          <p:cNvPr id="591" name="Google Shape;591;p182"/>
          <p:cNvSpPr txBox="1"/>
          <p:nvPr>
            <p:ph idx="2" type="body"/>
          </p:nvPr>
        </p:nvSpPr>
        <p:spPr>
          <a:xfrm>
            <a:off x="859009" y="1092864"/>
            <a:ext cx="14229348" cy="7119483"/>
          </a:xfrm>
          <a:prstGeom prst="rect">
            <a:avLst/>
          </a:prstGeom>
          <a:blipFill rotWithShape="1">
            <a:blip r:embed="rId4">
              <a:alphaModFix/>
            </a:blip>
            <a:stretch>
              <a:fillRect b="-10174" l="-32" r="0" t="0"/>
            </a:stretch>
          </a:blipFill>
          <a:ln>
            <a:noFill/>
          </a:ln>
        </p:spPr>
        <p:txBody>
          <a:bodyPr anchorCtr="0" anchor="t" bIns="45700" lIns="91425" spcFirstLastPara="1" rIns="91425" wrap="square" tIns="45700">
            <a:noAutofit/>
          </a:bodyPr>
          <a:lstStyle/>
          <a:p>
            <a:pPr indent="-381000" lvl="0" marL="457200" rtl="0" algn="l">
              <a:lnSpc>
                <a:spcPct val="100000"/>
              </a:lnSpc>
              <a:spcBef>
                <a:spcPts val="1333"/>
              </a:spcBef>
              <a:spcAft>
                <a:spcPts val="0"/>
              </a:spcAft>
              <a:buClr>
                <a:srgbClr val="3F3F3F"/>
              </a:buClr>
              <a:buSzPts val="2400"/>
              <a:buChar char="•"/>
            </a:pPr>
            <a:r>
              <a:rPr lang="en-IN"/>
              <a:t> </a:t>
            </a:r>
            <a:endParaRPr/>
          </a:p>
        </p:txBody>
      </p:sp>
      <p:sp>
        <p:nvSpPr>
          <p:cNvPr id="592" name="Google Shape;592;p182"/>
          <p:cNvSpPr/>
          <p:nvPr/>
        </p:nvSpPr>
        <p:spPr>
          <a:xfrm>
            <a:off x="5705483" y="4033673"/>
            <a:ext cx="5183244" cy="584775"/>
          </a:xfrm>
          <a:prstGeom prst="rect">
            <a:avLst/>
          </a:prstGeom>
          <a:blipFill rotWithShape="1">
            <a:blip r:embed="rId5">
              <a:alphaModFix/>
            </a:blip>
            <a:stretch>
              <a:fillRect b="-33307" l="0" r="0" t="-1352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93" name="Google Shape;593;p182"/>
          <p:cNvSpPr/>
          <p:nvPr/>
        </p:nvSpPr>
        <p:spPr>
          <a:xfrm>
            <a:off x="4064000" y="4033673"/>
            <a:ext cx="8128000" cy="3646576"/>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94" name="Google Shape;594;p182"/>
          <p:cNvSpPr/>
          <p:nvPr/>
        </p:nvSpPr>
        <p:spPr>
          <a:xfrm>
            <a:off x="3036499" y="3872409"/>
            <a:ext cx="10714008" cy="3632574"/>
          </a:xfrm>
          <a:prstGeom prst="rect">
            <a:avLst/>
          </a:prstGeom>
          <a:noFill/>
          <a:ln cap="flat" cmpd="sng" w="25400">
            <a:solidFill>
              <a:srgbClr val="42719B"/>
            </a:solidFill>
            <a:prstDash val="solid"/>
            <a:round/>
            <a:headEnd len="sm" w="sm" type="none"/>
            <a:tailEnd len="sm" w="sm" type="none"/>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95" name="Google Shape;595;p182"/>
          <p:cNvPicPr preferRelativeResize="0"/>
          <p:nvPr/>
        </p:nvPicPr>
        <p:blipFill rotWithShape="1">
          <a:blip r:embed="rId7">
            <a:alphaModFix/>
          </a:blip>
          <a:srcRect b="0" l="0" r="0" t="0"/>
          <a:stretch/>
        </p:blipFill>
        <p:spPr>
          <a:xfrm>
            <a:off x="921012" y="1214931"/>
            <a:ext cx="489335" cy="489335"/>
          </a:xfrm>
          <a:prstGeom prst="rect">
            <a:avLst/>
          </a:prstGeom>
          <a:noFill/>
          <a:ln>
            <a:noFill/>
          </a:ln>
        </p:spPr>
      </p:pic>
      <p:pic>
        <p:nvPicPr>
          <p:cNvPr id="596" name="Google Shape;596;p182"/>
          <p:cNvPicPr preferRelativeResize="0"/>
          <p:nvPr/>
        </p:nvPicPr>
        <p:blipFill rotWithShape="1">
          <a:blip r:embed="rId7">
            <a:alphaModFix/>
          </a:blip>
          <a:srcRect b="0" l="0" r="0" t="0"/>
          <a:stretch/>
        </p:blipFill>
        <p:spPr>
          <a:xfrm>
            <a:off x="921011" y="2222491"/>
            <a:ext cx="489335" cy="489335"/>
          </a:xfrm>
          <a:prstGeom prst="rect">
            <a:avLst/>
          </a:prstGeom>
          <a:noFill/>
          <a:ln>
            <a:noFill/>
          </a:ln>
        </p:spPr>
      </p:pic>
      <p:pic>
        <p:nvPicPr>
          <p:cNvPr id="597" name="Google Shape;597;p182"/>
          <p:cNvPicPr preferRelativeResize="0"/>
          <p:nvPr/>
        </p:nvPicPr>
        <p:blipFill rotWithShape="1">
          <a:blip r:embed="rId7">
            <a:alphaModFix/>
          </a:blip>
          <a:srcRect b="0" l="0" r="0" t="0"/>
          <a:stretch/>
        </p:blipFill>
        <p:spPr>
          <a:xfrm>
            <a:off x="921010" y="3222789"/>
            <a:ext cx="489335" cy="48933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183"/>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Adam</a:t>
            </a:r>
            <a:endParaRPr/>
          </a:p>
        </p:txBody>
      </p:sp>
      <p:pic>
        <p:nvPicPr>
          <p:cNvPr id="604" name="Google Shape;604;p183"/>
          <p:cNvPicPr preferRelativeResize="0"/>
          <p:nvPr/>
        </p:nvPicPr>
        <p:blipFill rotWithShape="1">
          <a:blip r:embed="rId3">
            <a:alphaModFix/>
          </a:blip>
          <a:srcRect b="0" l="0" r="0" t="0"/>
          <a:stretch/>
        </p:blipFill>
        <p:spPr>
          <a:xfrm>
            <a:off x="6920692" y="751273"/>
            <a:ext cx="2752827" cy="341591"/>
          </a:xfrm>
          <a:prstGeom prst="rect">
            <a:avLst/>
          </a:prstGeom>
          <a:noFill/>
          <a:ln>
            <a:noFill/>
          </a:ln>
        </p:spPr>
      </p:pic>
      <p:sp>
        <p:nvSpPr>
          <p:cNvPr id="605" name="Google Shape;605;p183"/>
          <p:cNvSpPr txBox="1"/>
          <p:nvPr>
            <p:ph idx="2" type="body"/>
          </p:nvPr>
        </p:nvSpPr>
        <p:spPr>
          <a:xfrm>
            <a:off x="859009" y="1092864"/>
            <a:ext cx="14229348" cy="7119483"/>
          </a:xfrm>
          <a:prstGeom prst="rect">
            <a:avLst/>
          </a:prstGeom>
          <a:blipFill rotWithShape="1">
            <a:blip r:embed="rId4">
              <a:alphaModFix/>
            </a:blip>
            <a:stretch>
              <a:fillRect b="0" l="-32" r="0" t="0"/>
            </a:stretch>
          </a:blipFill>
          <a:ln>
            <a:noFill/>
          </a:ln>
        </p:spPr>
        <p:txBody>
          <a:bodyPr anchorCtr="0" anchor="t" bIns="45700" lIns="91425" spcFirstLastPara="1" rIns="91425" wrap="square" tIns="45700">
            <a:noAutofit/>
          </a:bodyPr>
          <a:lstStyle/>
          <a:p>
            <a:pPr indent="0" lvl="0" marL="76200" rtl="0" algn="l">
              <a:lnSpc>
                <a:spcPct val="100000"/>
              </a:lnSpc>
              <a:spcBef>
                <a:spcPts val="1333"/>
              </a:spcBef>
              <a:spcAft>
                <a:spcPts val="0"/>
              </a:spcAft>
              <a:buClr>
                <a:srgbClr val="3F3F3F"/>
              </a:buClr>
              <a:buSzPts val="2400"/>
              <a:buNone/>
            </a:pPr>
            <a:r>
              <a:rPr lang="en-IN"/>
              <a:t> </a:t>
            </a:r>
            <a:endParaRPr/>
          </a:p>
        </p:txBody>
      </p:sp>
      <p:sp>
        <p:nvSpPr>
          <p:cNvPr id="606" name="Google Shape;606;p183"/>
          <p:cNvSpPr/>
          <p:nvPr/>
        </p:nvSpPr>
        <p:spPr>
          <a:xfrm>
            <a:off x="5218797" y="1442491"/>
            <a:ext cx="5183244" cy="584775"/>
          </a:xfrm>
          <a:prstGeom prst="rect">
            <a:avLst/>
          </a:prstGeom>
          <a:blipFill rotWithShape="1">
            <a:blip r:embed="rId5">
              <a:alphaModFix/>
            </a:blip>
            <a:stretch>
              <a:fillRect b="-33307" l="0" r="0" t="-1352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07" name="Google Shape;607;p183"/>
          <p:cNvSpPr/>
          <p:nvPr/>
        </p:nvSpPr>
        <p:spPr>
          <a:xfrm>
            <a:off x="3900100" y="2020706"/>
            <a:ext cx="8128000" cy="3154133"/>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08" name="Google Shape;608;p183"/>
          <p:cNvSpPr/>
          <p:nvPr/>
        </p:nvSpPr>
        <p:spPr>
          <a:xfrm>
            <a:off x="3105511" y="1249113"/>
            <a:ext cx="10714008" cy="3632574"/>
          </a:xfrm>
          <a:prstGeom prst="rect">
            <a:avLst/>
          </a:prstGeom>
          <a:noFill/>
          <a:ln cap="flat" cmpd="sng" w="25400">
            <a:solidFill>
              <a:srgbClr val="42719B"/>
            </a:solidFill>
            <a:prstDash val="solid"/>
            <a:round/>
            <a:headEnd len="sm" w="sm" type="none"/>
            <a:tailEnd len="sm" w="sm" type="none"/>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9" name="Google Shape;609;p183"/>
          <p:cNvSpPr/>
          <p:nvPr/>
        </p:nvSpPr>
        <p:spPr>
          <a:xfrm>
            <a:off x="9255444" y="2528097"/>
            <a:ext cx="1080602" cy="944429"/>
          </a:xfrm>
          <a:prstGeom prst="ellipse">
            <a:avLst/>
          </a:prstGeom>
          <a:no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0" name="Google Shape;610;p183"/>
          <p:cNvSpPr/>
          <p:nvPr/>
        </p:nvSpPr>
        <p:spPr>
          <a:xfrm rot="-1487617">
            <a:off x="10203221" y="2455775"/>
            <a:ext cx="950360" cy="144644"/>
          </a:xfrm>
          <a:custGeom>
            <a:rect b="b" l="l" r="r" t="t"/>
            <a:pathLst>
              <a:path extrusionOk="0" h="587055" w="1986455">
                <a:moveTo>
                  <a:pt x="0" y="382103"/>
                </a:moveTo>
                <a:cubicBezTo>
                  <a:pt x="536027" y="175837"/>
                  <a:pt x="1072055" y="-30428"/>
                  <a:pt x="1403131" y="3731"/>
                </a:cubicBezTo>
                <a:cubicBezTo>
                  <a:pt x="1734207" y="37890"/>
                  <a:pt x="1986455" y="587055"/>
                  <a:pt x="1986455" y="587055"/>
                </a:cubicBezTo>
                <a:lnTo>
                  <a:pt x="1986455" y="587055"/>
                </a:lnTo>
              </a:path>
            </a:pathLst>
          </a:custGeom>
          <a:noFill/>
          <a:ln cap="flat" cmpd="sng" w="28575">
            <a:solidFill>
              <a:srgbClr val="1E4E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1" name="Google Shape;611;p183"/>
          <p:cNvSpPr/>
          <p:nvPr/>
        </p:nvSpPr>
        <p:spPr>
          <a:xfrm>
            <a:off x="11140110" y="1865956"/>
            <a:ext cx="2139667" cy="1118290"/>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183"/>
          <p:cNvSpPr txBox="1"/>
          <p:nvPr>
            <p:ph idx="2" type="body"/>
          </p:nvPr>
        </p:nvSpPr>
        <p:spPr>
          <a:xfrm>
            <a:off x="11198286" y="1947065"/>
            <a:ext cx="2081491" cy="783541"/>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To introduce momentum</a:t>
            </a:r>
            <a:endParaRPr sz="2200"/>
          </a:p>
        </p:txBody>
      </p:sp>
      <p:sp>
        <p:nvSpPr>
          <p:cNvPr id="613" name="Google Shape;613;p183"/>
          <p:cNvSpPr/>
          <p:nvPr/>
        </p:nvSpPr>
        <p:spPr>
          <a:xfrm>
            <a:off x="4050553" y="6473272"/>
            <a:ext cx="10351697" cy="1124603"/>
          </a:xfrm>
          <a:prstGeom prst="rect">
            <a:avLst/>
          </a:prstGeom>
          <a:blipFill rotWithShape="1">
            <a:blip r:embed="rId7">
              <a:alphaModFix/>
            </a:blip>
            <a:stretch>
              <a:fillRect b="-13025"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14" name="Google Shape;614;p183"/>
          <p:cNvSpPr/>
          <p:nvPr/>
        </p:nvSpPr>
        <p:spPr>
          <a:xfrm>
            <a:off x="1417704" y="7633916"/>
            <a:ext cx="10253961" cy="632161"/>
          </a:xfrm>
          <a:prstGeom prst="rect">
            <a:avLst/>
          </a:prstGeom>
          <a:blipFill rotWithShape="1">
            <a:blip r:embed="rId8">
              <a:alphaModFix/>
            </a:blip>
            <a:stretch>
              <a:fillRect b="-24017" l="0" r="0" t="-1152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15" name="Google Shape;615;p183"/>
          <p:cNvSpPr/>
          <p:nvPr/>
        </p:nvSpPr>
        <p:spPr>
          <a:xfrm>
            <a:off x="3105512" y="6850374"/>
            <a:ext cx="10714008" cy="1603514"/>
          </a:xfrm>
          <a:prstGeom prst="rect">
            <a:avLst/>
          </a:prstGeom>
          <a:noFill/>
          <a:ln cap="flat" cmpd="sng" w="25400">
            <a:solidFill>
              <a:srgbClr val="42719B"/>
            </a:solidFill>
            <a:prstDash val="solid"/>
            <a:round/>
            <a:headEnd len="sm" w="sm" type="none"/>
            <a:tailEnd len="sm" w="sm" type="none"/>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16" name="Google Shape;616;p183"/>
          <p:cNvPicPr preferRelativeResize="0"/>
          <p:nvPr/>
        </p:nvPicPr>
        <p:blipFill rotWithShape="1">
          <a:blip r:embed="rId9">
            <a:alphaModFix/>
          </a:blip>
          <a:srcRect b="0" l="0" r="0" t="0"/>
          <a:stretch/>
        </p:blipFill>
        <p:spPr>
          <a:xfrm>
            <a:off x="921010" y="5981722"/>
            <a:ext cx="489335" cy="48933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184"/>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2800"/>
              <a:buNone/>
            </a:pPr>
            <a:r>
              <a:rPr lang="en-IN"/>
              <a:t>Batch Normalization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185"/>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Data Preprocessing</a:t>
            </a:r>
            <a:endParaRPr/>
          </a:p>
        </p:txBody>
      </p:sp>
      <p:pic>
        <p:nvPicPr>
          <p:cNvPr id="628" name="Google Shape;628;p185"/>
          <p:cNvPicPr preferRelativeResize="0"/>
          <p:nvPr/>
        </p:nvPicPr>
        <p:blipFill rotWithShape="1">
          <a:blip r:embed="rId3">
            <a:alphaModFix/>
          </a:blip>
          <a:srcRect b="0" l="0" r="0" t="0"/>
          <a:stretch/>
        </p:blipFill>
        <p:spPr>
          <a:xfrm>
            <a:off x="4727043" y="751273"/>
            <a:ext cx="7140124" cy="341591"/>
          </a:xfrm>
          <a:prstGeom prst="rect">
            <a:avLst/>
          </a:prstGeom>
          <a:noFill/>
          <a:ln>
            <a:noFill/>
          </a:ln>
        </p:spPr>
      </p:pic>
      <p:sp>
        <p:nvSpPr>
          <p:cNvPr id="629" name="Google Shape;629;p185"/>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In preprocessing, the data is generally normalized or standardized.</a:t>
            </a:r>
            <a:endParaRPr/>
          </a:p>
          <a:p>
            <a:pPr indent="0" lvl="0" marL="76200" rtl="0" algn="ctr">
              <a:lnSpc>
                <a:spcPct val="100000"/>
              </a:lnSpc>
              <a:spcBef>
                <a:spcPts val="1333"/>
              </a:spcBef>
              <a:spcAft>
                <a:spcPts val="0"/>
              </a:spcAft>
              <a:buSzPts val="2400"/>
              <a:buNone/>
            </a:pPr>
            <a:r>
              <a:rPr lang="en-IN" sz="2200"/>
              <a:t>                                                                  </a:t>
            </a:r>
            <a:endParaRPr sz="2200"/>
          </a:p>
          <a:p>
            <a:pPr indent="0" lvl="0" marL="76200" rtl="0" algn="ctr">
              <a:lnSpc>
                <a:spcPct val="100000"/>
              </a:lnSpc>
              <a:spcBef>
                <a:spcPts val="1333"/>
              </a:spcBef>
              <a:spcAft>
                <a:spcPts val="0"/>
              </a:spcAft>
              <a:buSzPts val="2400"/>
              <a:buNone/>
            </a:pPr>
            <a:r>
              <a:rPr lang="en-IN" sz="2200"/>
              <a:t>                                  </a:t>
            </a:r>
            <a:endParaRPr b="1" sz="2200"/>
          </a:p>
          <a:p>
            <a:pPr indent="0" lvl="0" marL="76200" rtl="0" algn="ctr">
              <a:lnSpc>
                <a:spcPct val="100000"/>
              </a:lnSpc>
              <a:spcBef>
                <a:spcPts val="1333"/>
              </a:spcBef>
              <a:spcAft>
                <a:spcPts val="0"/>
              </a:spcAft>
              <a:buSzPts val="2400"/>
              <a:buNone/>
            </a:pPr>
            <a:r>
              <a:rPr lang="en-IN" sz="2200"/>
              <a:t>Normalization                                                                Standardization</a:t>
            </a:r>
            <a:endParaRPr sz="2200"/>
          </a:p>
          <a:p>
            <a:pPr indent="0" lvl="0" marL="76200" rtl="0" algn="ctr">
              <a:lnSpc>
                <a:spcPct val="100000"/>
              </a:lnSpc>
              <a:spcBef>
                <a:spcPts val="1333"/>
              </a:spcBef>
              <a:spcAft>
                <a:spcPts val="0"/>
              </a:spcAft>
              <a:buSzPts val="2400"/>
              <a:buNone/>
            </a:pPr>
            <a:r>
              <a:t/>
            </a:r>
            <a:endParaRPr sz="2200"/>
          </a:p>
        </p:txBody>
      </p:sp>
      <p:cxnSp>
        <p:nvCxnSpPr>
          <p:cNvPr id="630" name="Google Shape;630;p185"/>
          <p:cNvCxnSpPr/>
          <p:nvPr/>
        </p:nvCxnSpPr>
        <p:spPr>
          <a:xfrm>
            <a:off x="8018943" y="2398144"/>
            <a:ext cx="41753" cy="6003984"/>
          </a:xfrm>
          <a:prstGeom prst="straightConnector1">
            <a:avLst/>
          </a:prstGeom>
          <a:noFill/>
          <a:ln cap="flat" cmpd="sng" w="38100">
            <a:solidFill>
              <a:srgbClr val="1E4E79"/>
            </a:solidFill>
            <a:prstDash val="dash"/>
            <a:round/>
            <a:headEnd len="sm" w="sm" type="none"/>
            <a:tailEnd len="sm" w="sm" type="none"/>
          </a:ln>
        </p:spPr>
      </p:cxnSp>
      <p:sp>
        <p:nvSpPr>
          <p:cNvPr id="631" name="Google Shape;631;p185"/>
          <p:cNvSpPr txBox="1"/>
          <p:nvPr>
            <p:ph idx="2" type="body"/>
          </p:nvPr>
        </p:nvSpPr>
        <p:spPr>
          <a:xfrm>
            <a:off x="1838039" y="3250224"/>
            <a:ext cx="6029252" cy="7537789"/>
          </a:xfrm>
          <a:prstGeom prst="rect">
            <a:avLst/>
          </a:prstGeom>
          <a:noFill/>
          <a:ln>
            <a:noFill/>
          </a:ln>
        </p:spPr>
        <p:txBody>
          <a:bodyPr anchorCtr="0" anchor="t" bIns="45700" lIns="91425" spcFirstLastPara="1" rIns="91425" wrap="square" tIns="45700">
            <a:noAutofit/>
          </a:bodyPr>
          <a:lstStyle/>
          <a:p>
            <a:pPr indent="0" lvl="0" marL="76200" rtl="0" algn="just">
              <a:lnSpc>
                <a:spcPct val="100000"/>
              </a:lnSpc>
              <a:spcBef>
                <a:spcPts val="1333"/>
              </a:spcBef>
              <a:spcAft>
                <a:spcPts val="0"/>
              </a:spcAft>
              <a:buSzPts val="2400"/>
              <a:buNone/>
            </a:pPr>
            <a:r>
              <a:rPr lang="en-IN" sz="2200"/>
              <a:t>A typical normalization is scaling down a large range of data into a smaller range.</a:t>
            </a:r>
            <a:endParaRPr/>
          </a:p>
          <a:p>
            <a:pPr indent="0" lvl="0" marL="76200" rtl="0" algn="just">
              <a:lnSpc>
                <a:spcPct val="100000"/>
              </a:lnSpc>
              <a:spcBef>
                <a:spcPts val="1333"/>
              </a:spcBef>
              <a:spcAft>
                <a:spcPts val="0"/>
              </a:spcAft>
              <a:buSzPts val="2400"/>
              <a:buNone/>
            </a:pPr>
            <a:r>
              <a:t/>
            </a:r>
            <a:endParaRPr sz="2200"/>
          </a:p>
          <a:p>
            <a:pPr indent="0" lvl="0" marL="76200" rtl="0" algn="ctr">
              <a:lnSpc>
                <a:spcPct val="100000"/>
              </a:lnSpc>
              <a:spcBef>
                <a:spcPts val="1333"/>
              </a:spcBef>
              <a:spcAft>
                <a:spcPts val="0"/>
              </a:spcAft>
              <a:buSzPts val="2400"/>
              <a:buNone/>
            </a:pPr>
            <a:r>
              <a:rPr lang="en-IN" sz="2200"/>
              <a:t>                                                                  </a:t>
            </a:r>
            <a:endParaRPr sz="2200"/>
          </a:p>
          <a:p>
            <a:pPr indent="0" lvl="0" marL="76200" rtl="0" algn="ctr">
              <a:lnSpc>
                <a:spcPct val="100000"/>
              </a:lnSpc>
              <a:spcBef>
                <a:spcPts val="1333"/>
              </a:spcBef>
              <a:spcAft>
                <a:spcPts val="0"/>
              </a:spcAft>
              <a:buSzPts val="2400"/>
              <a:buNone/>
            </a:pPr>
            <a:r>
              <a:rPr lang="en-IN" sz="2200"/>
              <a:t>                                  </a:t>
            </a:r>
            <a:endParaRPr b="1" sz="2200"/>
          </a:p>
          <a:p>
            <a:pPr indent="0" lvl="0" marL="76200" rtl="0" algn="ctr">
              <a:lnSpc>
                <a:spcPct val="100000"/>
              </a:lnSpc>
              <a:spcBef>
                <a:spcPts val="1333"/>
              </a:spcBef>
              <a:spcAft>
                <a:spcPts val="0"/>
              </a:spcAft>
              <a:buSzPts val="2400"/>
              <a:buNone/>
            </a:pPr>
            <a:r>
              <a:t/>
            </a:r>
            <a:endParaRPr sz="2200"/>
          </a:p>
        </p:txBody>
      </p:sp>
      <p:sp>
        <p:nvSpPr>
          <p:cNvPr id="632" name="Google Shape;632;p185"/>
          <p:cNvSpPr txBox="1"/>
          <p:nvPr>
            <p:ph idx="2" type="body"/>
          </p:nvPr>
        </p:nvSpPr>
        <p:spPr>
          <a:xfrm>
            <a:off x="8297105" y="3264602"/>
            <a:ext cx="6029252" cy="5361813"/>
          </a:xfrm>
          <a:prstGeom prst="rect">
            <a:avLst/>
          </a:prstGeom>
          <a:blipFill rotWithShape="1">
            <a:blip r:embed="rId4">
              <a:alphaModFix/>
            </a:blip>
            <a:stretch>
              <a:fillRect b="0" l="0" r="-1403" t="0"/>
            </a:stretch>
          </a:blipFill>
          <a:ln>
            <a:noFill/>
          </a:ln>
        </p:spPr>
        <p:txBody>
          <a:bodyPr anchorCtr="0" anchor="t" bIns="45700" lIns="91425" spcFirstLastPara="1" rIns="91425" wrap="square" tIns="45700">
            <a:noAutofit/>
          </a:bodyPr>
          <a:lstStyle/>
          <a:p>
            <a:pPr indent="0" lvl="0" marL="76200" rtl="0" algn="l">
              <a:lnSpc>
                <a:spcPct val="100000"/>
              </a:lnSpc>
              <a:spcBef>
                <a:spcPts val="1333"/>
              </a:spcBef>
              <a:spcAft>
                <a:spcPts val="0"/>
              </a:spcAft>
              <a:buClr>
                <a:srgbClr val="3F3F3F"/>
              </a:buClr>
              <a:buSzPts val="2400"/>
              <a:buNone/>
            </a:pPr>
            <a:r>
              <a:rPr lang="en-IN"/>
              <a:t> </a:t>
            </a:r>
            <a:endParaRPr/>
          </a:p>
        </p:txBody>
      </p:sp>
      <p:cxnSp>
        <p:nvCxnSpPr>
          <p:cNvPr id="633" name="Google Shape;633;p185"/>
          <p:cNvCxnSpPr/>
          <p:nvPr/>
        </p:nvCxnSpPr>
        <p:spPr>
          <a:xfrm flipH="1" rot="10800000">
            <a:off x="2743200" y="5210354"/>
            <a:ext cx="3450566" cy="17253"/>
          </a:xfrm>
          <a:prstGeom prst="straightConnector1">
            <a:avLst/>
          </a:prstGeom>
          <a:noFill/>
          <a:ln cap="flat" cmpd="sng" w="57150">
            <a:solidFill>
              <a:srgbClr val="1E4E79"/>
            </a:solidFill>
            <a:prstDash val="solid"/>
            <a:round/>
            <a:headEnd len="med" w="med" type="triangle"/>
            <a:tailEnd len="med" w="med" type="triangle"/>
          </a:ln>
        </p:spPr>
      </p:cxnSp>
      <p:cxnSp>
        <p:nvCxnSpPr>
          <p:cNvPr id="634" name="Google Shape;634;p185"/>
          <p:cNvCxnSpPr/>
          <p:nvPr/>
        </p:nvCxnSpPr>
        <p:spPr>
          <a:xfrm flipH="1" rot="10800000">
            <a:off x="3563617" y="7003273"/>
            <a:ext cx="1947755" cy="14260"/>
          </a:xfrm>
          <a:prstGeom prst="straightConnector1">
            <a:avLst/>
          </a:prstGeom>
          <a:noFill/>
          <a:ln cap="flat" cmpd="sng" w="57150">
            <a:solidFill>
              <a:srgbClr val="1E4E79"/>
            </a:solidFill>
            <a:prstDash val="solid"/>
            <a:round/>
            <a:headEnd len="med" w="med" type="triangle"/>
            <a:tailEnd len="med" w="med" type="triangle"/>
          </a:ln>
        </p:spPr>
      </p:cxnSp>
      <p:cxnSp>
        <p:nvCxnSpPr>
          <p:cNvPr id="635" name="Google Shape;635;p185"/>
          <p:cNvCxnSpPr/>
          <p:nvPr/>
        </p:nvCxnSpPr>
        <p:spPr>
          <a:xfrm>
            <a:off x="4537495" y="5520907"/>
            <a:ext cx="0" cy="1144555"/>
          </a:xfrm>
          <a:prstGeom prst="straightConnector1">
            <a:avLst/>
          </a:prstGeom>
          <a:noFill/>
          <a:ln cap="flat" cmpd="sng" w="57150">
            <a:solidFill>
              <a:srgbClr val="C55A11"/>
            </a:solidFill>
            <a:prstDash val="dash"/>
            <a:round/>
            <a:headEnd len="sm" w="sm" type="none"/>
            <a:tailEnd len="med" w="med" type="triangle"/>
          </a:ln>
        </p:spPr>
      </p:cxnSp>
      <p:sp>
        <p:nvSpPr>
          <p:cNvPr id="636" name="Google Shape;636;p185"/>
          <p:cNvSpPr txBox="1"/>
          <p:nvPr>
            <p:ph idx="2" type="body"/>
          </p:nvPr>
        </p:nvSpPr>
        <p:spPr>
          <a:xfrm>
            <a:off x="5563131" y="5193450"/>
            <a:ext cx="1243710" cy="689420"/>
          </a:xfrm>
          <a:prstGeom prst="rect">
            <a:avLst/>
          </a:prstGeom>
          <a:noFill/>
          <a:ln>
            <a:noFill/>
          </a:ln>
        </p:spPr>
        <p:txBody>
          <a:bodyPr anchorCtr="0" anchor="t" bIns="45700" lIns="91425" spcFirstLastPara="1" rIns="91425" wrap="square" tIns="45700">
            <a:noAutofit/>
          </a:bodyPr>
          <a:lstStyle/>
          <a:p>
            <a:pPr indent="0" lvl="0" marL="76200" rtl="0" algn="just">
              <a:lnSpc>
                <a:spcPct val="100000"/>
              </a:lnSpc>
              <a:spcBef>
                <a:spcPts val="1333"/>
              </a:spcBef>
              <a:spcAft>
                <a:spcPts val="0"/>
              </a:spcAft>
              <a:buSzPts val="2400"/>
              <a:buNone/>
            </a:pPr>
            <a:r>
              <a:rPr lang="en-IN" sz="2200"/>
              <a:t>1000</a:t>
            </a:r>
            <a:endParaRPr b="1" sz="2200"/>
          </a:p>
          <a:p>
            <a:pPr indent="0" lvl="0" marL="76200" rtl="0" algn="ctr">
              <a:lnSpc>
                <a:spcPct val="100000"/>
              </a:lnSpc>
              <a:spcBef>
                <a:spcPts val="1333"/>
              </a:spcBef>
              <a:spcAft>
                <a:spcPts val="0"/>
              </a:spcAft>
              <a:buSzPts val="2400"/>
              <a:buNone/>
            </a:pPr>
            <a:r>
              <a:t/>
            </a:r>
            <a:endParaRPr sz="2200"/>
          </a:p>
        </p:txBody>
      </p:sp>
      <p:sp>
        <p:nvSpPr>
          <p:cNvPr id="637" name="Google Shape;637;p185"/>
          <p:cNvSpPr txBox="1"/>
          <p:nvPr>
            <p:ph idx="2" type="body"/>
          </p:nvPr>
        </p:nvSpPr>
        <p:spPr>
          <a:xfrm>
            <a:off x="2587549" y="5141691"/>
            <a:ext cx="518338" cy="689420"/>
          </a:xfrm>
          <a:prstGeom prst="rect">
            <a:avLst/>
          </a:prstGeom>
          <a:noFill/>
          <a:ln>
            <a:noFill/>
          </a:ln>
        </p:spPr>
        <p:txBody>
          <a:bodyPr anchorCtr="0" anchor="t" bIns="45700" lIns="91425" spcFirstLastPara="1" rIns="91425" wrap="square" tIns="45700">
            <a:noAutofit/>
          </a:bodyPr>
          <a:lstStyle/>
          <a:p>
            <a:pPr indent="0" lvl="0" marL="76200" rtl="0" algn="just">
              <a:lnSpc>
                <a:spcPct val="100000"/>
              </a:lnSpc>
              <a:spcBef>
                <a:spcPts val="1333"/>
              </a:spcBef>
              <a:spcAft>
                <a:spcPts val="0"/>
              </a:spcAft>
              <a:buSzPts val="2400"/>
              <a:buNone/>
            </a:pPr>
            <a:r>
              <a:rPr lang="en-IN" sz="2200"/>
              <a:t>1</a:t>
            </a:r>
            <a:endParaRPr b="1" sz="2200"/>
          </a:p>
          <a:p>
            <a:pPr indent="0" lvl="0" marL="76200" rtl="0" algn="ctr">
              <a:lnSpc>
                <a:spcPct val="100000"/>
              </a:lnSpc>
              <a:spcBef>
                <a:spcPts val="1333"/>
              </a:spcBef>
              <a:spcAft>
                <a:spcPts val="0"/>
              </a:spcAft>
              <a:buSzPts val="2400"/>
              <a:buNone/>
            </a:pPr>
            <a:r>
              <a:t/>
            </a:r>
            <a:endParaRPr sz="2200"/>
          </a:p>
        </p:txBody>
      </p:sp>
      <p:sp>
        <p:nvSpPr>
          <p:cNvPr id="638" name="Google Shape;638;p185"/>
          <p:cNvSpPr txBox="1"/>
          <p:nvPr>
            <p:ph idx="2" type="body"/>
          </p:nvPr>
        </p:nvSpPr>
        <p:spPr>
          <a:xfrm>
            <a:off x="5269716" y="6998904"/>
            <a:ext cx="483312" cy="689420"/>
          </a:xfrm>
          <a:prstGeom prst="rect">
            <a:avLst/>
          </a:prstGeom>
          <a:noFill/>
          <a:ln>
            <a:noFill/>
          </a:ln>
        </p:spPr>
        <p:txBody>
          <a:bodyPr anchorCtr="0" anchor="t" bIns="45700" lIns="91425" spcFirstLastPara="1" rIns="91425" wrap="square" tIns="45700">
            <a:noAutofit/>
          </a:bodyPr>
          <a:lstStyle/>
          <a:p>
            <a:pPr indent="0" lvl="0" marL="76200" rtl="0" algn="just">
              <a:lnSpc>
                <a:spcPct val="100000"/>
              </a:lnSpc>
              <a:spcBef>
                <a:spcPts val="1333"/>
              </a:spcBef>
              <a:spcAft>
                <a:spcPts val="0"/>
              </a:spcAft>
              <a:buSzPts val="2400"/>
              <a:buNone/>
            </a:pPr>
            <a:r>
              <a:rPr lang="en-IN" sz="2200"/>
              <a:t>1</a:t>
            </a:r>
            <a:endParaRPr sz="2200"/>
          </a:p>
        </p:txBody>
      </p:sp>
      <p:sp>
        <p:nvSpPr>
          <p:cNvPr id="639" name="Google Shape;639;p185"/>
          <p:cNvSpPr txBox="1"/>
          <p:nvPr>
            <p:ph idx="2" type="body"/>
          </p:nvPr>
        </p:nvSpPr>
        <p:spPr>
          <a:xfrm>
            <a:off x="3352347" y="7017533"/>
            <a:ext cx="422540" cy="689420"/>
          </a:xfrm>
          <a:prstGeom prst="rect">
            <a:avLst/>
          </a:prstGeom>
          <a:noFill/>
          <a:ln>
            <a:noFill/>
          </a:ln>
        </p:spPr>
        <p:txBody>
          <a:bodyPr anchorCtr="0" anchor="t" bIns="45700" lIns="91425" spcFirstLastPara="1" rIns="91425" wrap="square" tIns="45700">
            <a:noAutofit/>
          </a:bodyPr>
          <a:lstStyle/>
          <a:p>
            <a:pPr indent="0" lvl="0" marL="76200" rtl="0" algn="just">
              <a:lnSpc>
                <a:spcPct val="100000"/>
              </a:lnSpc>
              <a:spcBef>
                <a:spcPts val="1333"/>
              </a:spcBef>
              <a:spcAft>
                <a:spcPts val="0"/>
              </a:spcAft>
              <a:buSzPts val="2400"/>
              <a:buNone/>
            </a:pPr>
            <a:r>
              <a:rPr lang="en-IN" sz="2200"/>
              <a:t>0</a:t>
            </a:r>
            <a:endParaRPr b="1" sz="2200"/>
          </a:p>
          <a:p>
            <a:pPr indent="0" lvl="0" marL="76200" rtl="0" algn="ctr">
              <a:lnSpc>
                <a:spcPct val="100000"/>
              </a:lnSpc>
              <a:spcBef>
                <a:spcPts val="1333"/>
              </a:spcBef>
              <a:spcAft>
                <a:spcPts val="0"/>
              </a:spcAft>
              <a:buSzPts val="2400"/>
              <a:buNone/>
            </a:pPr>
            <a:r>
              <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6"/>
          <p:cNvSpPr txBox="1"/>
          <p:nvPr/>
        </p:nvSpPr>
        <p:spPr>
          <a:xfrm>
            <a:off x="1466833" y="1543599"/>
            <a:ext cx="8847600" cy="787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434343"/>
                </a:solidFill>
                <a:latin typeface="Open Sans"/>
                <a:ea typeface="Open Sans"/>
                <a:cs typeface="Open Sans"/>
                <a:sym typeface="Open Sans"/>
              </a:rPr>
              <a:t>By the end of this lesson, you will be able to:</a:t>
            </a:r>
            <a:endParaRPr b="0" i="0" sz="2200" u="none" cap="none" strike="noStrike">
              <a:solidFill>
                <a:srgbClr val="434343"/>
              </a:solidFill>
              <a:latin typeface="Open Sans"/>
              <a:ea typeface="Open Sans"/>
              <a:cs typeface="Open Sans"/>
              <a:sym typeface="Open Sans"/>
            </a:endParaRPr>
          </a:p>
        </p:txBody>
      </p:sp>
      <p:pic>
        <p:nvPicPr>
          <p:cNvPr id="195" name="Google Shape;195;p26"/>
          <p:cNvPicPr preferRelativeResize="0"/>
          <p:nvPr/>
        </p:nvPicPr>
        <p:blipFill rotWithShape="1">
          <a:blip r:embed="rId3">
            <a:alphaModFix/>
          </a:blip>
          <a:srcRect b="0" l="0" r="0" t="0"/>
          <a:stretch/>
        </p:blipFill>
        <p:spPr>
          <a:xfrm>
            <a:off x="913063" y="2493633"/>
            <a:ext cx="489335" cy="489335"/>
          </a:xfrm>
          <a:prstGeom prst="rect">
            <a:avLst/>
          </a:prstGeom>
          <a:noFill/>
          <a:ln>
            <a:noFill/>
          </a:ln>
        </p:spPr>
      </p:pic>
      <p:pic>
        <p:nvPicPr>
          <p:cNvPr id="196" name="Google Shape;196;p26"/>
          <p:cNvPicPr preferRelativeResize="0"/>
          <p:nvPr/>
        </p:nvPicPr>
        <p:blipFill rotWithShape="1">
          <a:blip r:embed="rId3">
            <a:alphaModFix/>
          </a:blip>
          <a:srcRect b="0" l="0" r="0" t="0"/>
          <a:stretch/>
        </p:blipFill>
        <p:spPr>
          <a:xfrm>
            <a:off x="913063" y="3434144"/>
            <a:ext cx="489335" cy="489335"/>
          </a:xfrm>
          <a:prstGeom prst="rect">
            <a:avLst/>
          </a:prstGeom>
          <a:noFill/>
          <a:ln>
            <a:noFill/>
          </a:ln>
        </p:spPr>
      </p:pic>
      <p:pic>
        <p:nvPicPr>
          <p:cNvPr id="197" name="Google Shape;197;p26"/>
          <p:cNvPicPr preferRelativeResize="0"/>
          <p:nvPr/>
        </p:nvPicPr>
        <p:blipFill rotWithShape="1">
          <a:blip r:embed="rId3">
            <a:alphaModFix/>
          </a:blip>
          <a:srcRect b="0" l="0" r="0" t="0"/>
          <a:stretch/>
        </p:blipFill>
        <p:spPr>
          <a:xfrm>
            <a:off x="913062" y="4279206"/>
            <a:ext cx="489335" cy="489335"/>
          </a:xfrm>
          <a:prstGeom prst="rect">
            <a:avLst/>
          </a:prstGeom>
          <a:noFill/>
          <a:ln>
            <a:noFill/>
          </a:ln>
        </p:spPr>
      </p:pic>
      <p:sp>
        <p:nvSpPr>
          <p:cNvPr id="198" name="Google Shape;198;p26"/>
          <p:cNvSpPr/>
          <p:nvPr/>
        </p:nvSpPr>
        <p:spPr>
          <a:xfrm>
            <a:off x="1466833" y="3380551"/>
            <a:ext cx="7495263" cy="596520"/>
          </a:xfrm>
          <a:prstGeom prst="rect">
            <a:avLst/>
          </a:prstGeom>
          <a:noFill/>
          <a:ln>
            <a:noFill/>
          </a:ln>
        </p:spPr>
        <p:txBody>
          <a:bodyPr anchorCtr="0" anchor="t" bIns="0" lIns="91425" spcFirstLastPara="1" rIns="91425" wrap="square" tIns="0">
            <a:noAutofit/>
          </a:bodyPr>
          <a:lstStyle/>
          <a:p>
            <a:pPr indent="0" lvl="0" marL="50800" marR="0" rtl="0" algn="l">
              <a:lnSpc>
                <a:spcPct val="90000"/>
              </a:lnSpc>
              <a:spcBef>
                <a:spcPts val="1333"/>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Perform batch normalization </a:t>
            </a:r>
            <a:endParaRPr b="0" i="0" sz="2200" u="none" cap="none" strike="noStrike">
              <a:solidFill>
                <a:srgbClr val="3F3F3F"/>
              </a:solidFill>
              <a:latin typeface="Open Sans"/>
              <a:ea typeface="Open Sans"/>
              <a:cs typeface="Open Sans"/>
              <a:sym typeface="Open Sans"/>
            </a:endParaRPr>
          </a:p>
        </p:txBody>
      </p:sp>
      <p:sp>
        <p:nvSpPr>
          <p:cNvPr id="199" name="Google Shape;199;p26"/>
          <p:cNvSpPr/>
          <p:nvPr/>
        </p:nvSpPr>
        <p:spPr>
          <a:xfrm>
            <a:off x="1466833" y="4241899"/>
            <a:ext cx="7791467" cy="586774"/>
          </a:xfrm>
          <a:prstGeom prst="rect">
            <a:avLst/>
          </a:prstGeom>
          <a:noFill/>
          <a:ln>
            <a:noFill/>
          </a:ln>
        </p:spPr>
        <p:txBody>
          <a:bodyPr anchorCtr="0" anchor="t" bIns="0" lIns="91425" spcFirstLastPara="1" rIns="91425" wrap="square" tIns="0">
            <a:noAutofit/>
          </a:bodyPr>
          <a:lstStyle/>
          <a:p>
            <a:pPr indent="0" lvl="0" marL="50800" marR="0" rtl="0" algn="l">
              <a:lnSpc>
                <a:spcPct val="90000"/>
              </a:lnSpc>
              <a:spcBef>
                <a:spcPts val="1333"/>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Describe hyperparameter tuning and its significance</a:t>
            </a:r>
            <a:endParaRPr b="0" i="0" sz="1400" u="none" cap="none" strike="noStrike">
              <a:solidFill>
                <a:srgbClr val="000000"/>
              </a:solidFill>
              <a:latin typeface="Arial"/>
              <a:ea typeface="Arial"/>
              <a:cs typeface="Arial"/>
              <a:sym typeface="Arial"/>
            </a:endParaRPr>
          </a:p>
          <a:p>
            <a:pPr indent="0" lvl="0" marL="50800" marR="0" rtl="0" algn="l">
              <a:lnSpc>
                <a:spcPct val="90000"/>
              </a:lnSpc>
              <a:spcBef>
                <a:spcPts val="1333"/>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200" name="Google Shape;200;p26"/>
          <p:cNvSpPr/>
          <p:nvPr/>
        </p:nvSpPr>
        <p:spPr>
          <a:xfrm>
            <a:off x="1447783" y="2434294"/>
            <a:ext cx="7099841" cy="586774"/>
          </a:xfrm>
          <a:prstGeom prst="rect">
            <a:avLst/>
          </a:prstGeom>
          <a:noFill/>
          <a:ln>
            <a:noFill/>
          </a:ln>
        </p:spPr>
        <p:txBody>
          <a:bodyPr anchorCtr="0" anchor="t" bIns="0" lIns="91425" spcFirstLastPara="1" rIns="91425" wrap="square" tIns="0">
            <a:noAutofit/>
          </a:bodyPr>
          <a:lstStyle/>
          <a:p>
            <a:pPr indent="0" lvl="0" marL="50800" marR="0" rtl="0" algn="l">
              <a:lnSpc>
                <a:spcPct val="90000"/>
              </a:lnSpc>
              <a:spcBef>
                <a:spcPts val="1333"/>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Explain algorithms of optimization</a:t>
            </a:r>
            <a:endParaRPr b="0" i="0" sz="2200" u="none" cap="none" strike="noStrike">
              <a:solidFill>
                <a:srgbClr val="3F3F3F"/>
              </a:solidFill>
              <a:latin typeface="Open Sans"/>
              <a:ea typeface="Open Sans"/>
              <a:cs typeface="Open Sans"/>
              <a:sym typeface="Open Sans"/>
            </a:endParaRPr>
          </a:p>
        </p:txBody>
      </p:sp>
      <p:pic>
        <p:nvPicPr>
          <p:cNvPr id="201" name="Google Shape;201;p26"/>
          <p:cNvPicPr preferRelativeResize="0"/>
          <p:nvPr/>
        </p:nvPicPr>
        <p:blipFill rotWithShape="1">
          <a:blip r:embed="rId3">
            <a:alphaModFix/>
          </a:blip>
          <a:srcRect b="0" l="0" r="0" t="0"/>
          <a:stretch/>
        </p:blipFill>
        <p:spPr>
          <a:xfrm>
            <a:off x="913061" y="5084713"/>
            <a:ext cx="489335" cy="489335"/>
          </a:xfrm>
          <a:prstGeom prst="rect">
            <a:avLst/>
          </a:prstGeom>
          <a:noFill/>
          <a:ln>
            <a:noFill/>
          </a:ln>
        </p:spPr>
      </p:pic>
      <p:sp>
        <p:nvSpPr>
          <p:cNvPr id="202" name="Google Shape;202;p26"/>
          <p:cNvSpPr/>
          <p:nvPr/>
        </p:nvSpPr>
        <p:spPr>
          <a:xfrm>
            <a:off x="1466833" y="5020545"/>
            <a:ext cx="7791467" cy="586774"/>
          </a:xfrm>
          <a:prstGeom prst="rect">
            <a:avLst/>
          </a:prstGeom>
          <a:noFill/>
          <a:ln>
            <a:noFill/>
          </a:ln>
        </p:spPr>
        <p:txBody>
          <a:bodyPr anchorCtr="0" anchor="t" bIns="0" lIns="91425" spcFirstLastPara="1" rIns="91425" wrap="square" tIns="0">
            <a:noAutofit/>
          </a:bodyPr>
          <a:lstStyle/>
          <a:p>
            <a:pPr indent="0" lvl="0" marL="50800" marR="0" rtl="0" algn="l">
              <a:lnSpc>
                <a:spcPct val="90000"/>
              </a:lnSpc>
              <a:spcBef>
                <a:spcPts val="1333"/>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Explain interpretability in deep learning</a:t>
            </a:r>
            <a:endParaRPr b="0" i="0" sz="1400" u="none" cap="none" strike="noStrike">
              <a:solidFill>
                <a:srgbClr val="000000"/>
              </a:solidFill>
              <a:latin typeface="Arial"/>
              <a:ea typeface="Arial"/>
              <a:cs typeface="Arial"/>
              <a:sym typeface="Arial"/>
            </a:endParaRPr>
          </a:p>
          <a:p>
            <a:pPr indent="0" lvl="0" marL="50800" marR="0" rtl="0" algn="l">
              <a:lnSpc>
                <a:spcPct val="90000"/>
              </a:lnSpc>
              <a:spcBef>
                <a:spcPts val="1333"/>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186"/>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Why Data Preprocessing?</a:t>
            </a:r>
            <a:endParaRPr/>
          </a:p>
        </p:txBody>
      </p:sp>
      <p:pic>
        <p:nvPicPr>
          <p:cNvPr id="646" name="Google Shape;646;p186"/>
          <p:cNvPicPr preferRelativeResize="0"/>
          <p:nvPr/>
        </p:nvPicPr>
        <p:blipFill rotWithShape="1">
          <a:blip r:embed="rId3">
            <a:alphaModFix/>
          </a:blip>
          <a:srcRect b="0" l="0" r="0" t="0"/>
          <a:stretch/>
        </p:blipFill>
        <p:spPr>
          <a:xfrm>
            <a:off x="4727043" y="751273"/>
            <a:ext cx="7140124" cy="341591"/>
          </a:xfrm>
          <a:prstGeom prst="rect">
            <a:avLst/>
          </a:prstGeom>
          <a:noFill/>
          <a:ln>
            <a:noFill/>
          </a:ln>
        </p:spPr>
      </p:pic>
      <p:sp>
        <p:nvSpPr>
          <p:cNvPr id="647" name="Google Shape;647;p186"/>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Data points can either be high or low. This leads to cascading of the network. Therefore, data preprocessing is needed.</a:t>
            </a:r>
            <a:endParaRPr/>
          </a:p>
          <a:p>
            <a:pPr indent="0" lvl="0" marL="76200" rtl="0" algn="ctr">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cxnSp>
        <p:nvCxnSpPr>
          <p:cNvPr id="648" name="Google Shape;648;p186"/>
          <p:cNvCxnSpPr/>
          <p:nvPr/>
        </p:nvCxnSpPr>
        <p:spPr>
          <a:xfrm flipH="1" rot="10800000">
            <a:off x="4163522" y="5699185"/>
            <a:ext cx="8669609" cy="17254"/>
          </a:xfrm>
          <a:prstGeom prst="straightConnector1">
            <a:avLst/>
          </a:prstGeom>
          <a:noFill/>
          <a:ln cap="flat" cmpd="sng" w="57150">
            <a:solidFill>
              <a:srgbClr val="1E4E79"/>
            </a:solidFill>
            <a:prstDash val="solid"/>
            <a:round/>
            <a:headEnd len="med" w="med" type="triangle"/>
            <a:tailEnd len="med" w="med" type="triangle"/>
          </a:ln>
        </p:spPr>
      </p:cxnSp>
      <p:sp>
        <p:nvSpPr>
          <p:cNvPr id="649" name="Google Shape;649;p186"/>
          <p:cNvSpPr txBox="1"/>
          <p:nvPr>
            <p:ph idx="2" type="body"/>
          </p:nvPr>
        </p:nvSpPr>
        <p:spPr>
          <a:xfrm>
            <a:off x="12211276" y="5916383"/>
            <a:ext cx="1243710" cy="689420"/>
          </a:xfrm>
          <a:prstGeom prst="rect">
            <a:avLst/>
          </a:prstGeom>
          <a:noFill/>
          <a:ln>
            <a:noFill/>
          </a:ln>
        </p:spPr>
        <p:txBody>
          <a:bodyPr anchorCtr="0" anchor="t" bIns="45700" lIns="91425" spcFirstLastPara="1" rIns="91425" wrap="square" tIns="45700">
            <a:noAutofit/>
          </a:bodyPr>
          <a:lstStyle/>
          <a:p>
            <a:pPr indent="0" lvl="0" marL="76200" rtl="0" algn="just">
              <a:lnSpc>
                <a:spcPct val="100000"/>
              </a:lnSpc>
              <a:spcBef>
                <a:spcPts val="1333"/>
              </a:spcBef>
              <a:spcAft>
                <a:spcPts val="0"/>
              </a:spcAft>
              <a:buSzPts val="2400"/>
              <a:buNone/>
            </a:pPr>
            <a:r>
              <a:rPr lang="en-IN" sz="2200"/>
              <a:t>1000</a:t>
            </a:r>
            <a:endParaRPr b="1" sz="2200"/>
          </a:p>
          <a:p>
            <a:pPr indent="0" lvl="0" marL="76200" rtl="0" algn="ctr">
              <a:lnSpc>
                <a:spcPct val="100000"/>
              </a:lnSpc>
              <a:spcBef>
                <a:spcPts val="1333"/>
              </a:spcBef>
              <a:spcAft>
                <a:spcPts val="0"/>
              </a:spcAft>
              <a:buSzPts val="2400"/>
              <a:buNone/>
            </a:pPr>
            <a:r>
              <a:t/>
            </a:r>
            <a:endParaRPr sz="2200"/>
          </a:p>
        </p:txBody>
      </p:sp>
      <p:sp>
        <p:nvSpPr>
          <p:cNvPr id="650" name="Google Shape;650;p186"/>
          <p:cNvSpPr txBox="1"/>
          <p:nvPr>
            <p:ph idx="2" type="body"/>
          </p:nvPr>
        </p:nvSpPr>
        <p:spPr>
          <a:xfrm>
            <a:off x="4163522" y="5966652"/>
            <a:ext cx="518338" cy="689420"/>
          </a:xfrm>
          <a:prstGeom prst="rect">
            <a:avLst/>
          </a:prstGeom>
          <a:noFill/>
          <a:ln>
            <a:noFill/>
          </a:ln>
        </p:spPr>
        <p:txBody>
          <a:bodyPr anchorCtr="0" anchor="t" bIns="45700" lIns="91425" spcFirstLastPara="1" rIns="91425" wrap="square" tIns="45700">
            <a:noAutofit/>
          </a:bodyPr>
          <a:lstStyle/>
          <a:p>
            <a:pPr indent="0" lvl="0" marL="76200" rtl="0" algn="just">
              <a:lnSpc>
                <a:spcPct val="100000"/>
              </a:lnSpc>
              <a:spcBef>
                <a:spcPts val="1333"/>
              </a:spcBef>
              <a:spcAft>
                <a:spcPts val="0"/>
              </a:spcAft>
              <a:buSzPts val="2400"/>
              <a:buNone/>
            </a:pPr>
            <a:r>
              <a:rPr lang="en-IN" sz="2200"/>
              <a:t>1</a:t>
            </a:r>
            <a:endParaRPr b="1" sz="2200"/>
          </a:p>
          <a:p>
            <a:pPr indent="0" lvl="0" marL="76200" rtl="0" algn="ctr">
              <a:lnSpc>
                <a:spcPct val="100000"/>
              </a:lnSpc>
              <a:spcBef>
                <a:spcPts val="1333"/>
              </a:spcBef>
              <a:spcAft>
                <a:spcPts val="0"/>
              </a:spcAft>
              <a:buSzPts val="2400"/>
              <a:buNone/>
            </a:pPr>
            <a:r>
              <a:t/>
            </a:r>
            <a:endParaRPr sz="2200"/>
          </a:p>
        </p:txBody>
      </p:sp>
      <p:sp>
        <p:nvSpPr>
          <p:cNvPr id="651" name="Google Shape;651;p186"/>
          <p:cNvSpPr/>
          <p:nvPr/>
        </p:nvSpPr>
        <p:spPr>
          <a:xfrm>
            <a:off x="7039190" y="5071214"/>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2" name="Google Shape;652;p186"/>
          <p:cNvSpPr/>
          <p:nvPr/>
        </p:nvSpPr>
        <p:spPr>
          <a:xfrm>
            <a:off x="7191590" y="5223614"/>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3" name="Google Shape;653;p186"/>
          <p:cNvSpPr/>
          <p:nvPr/>
        </p:nvSpPr>
        <p:spPr>
          <a:xfrm>
            <a:off x="7535633" y="5157304"/>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4" name="Google Shape;654;p186"/>
          <p:cNvSpPr/>
          <p:nvPr/>
        </p:nvSpPr>
        <p:spPr>
          <a:xfrm>
            <a:off x="6901167" y="5364706"/>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5" name="Google Shape;655;p186"/>
          <p:cNvSpPr/>
          <p:nvPr/>
        </p:nvSpPr>
        <p:spPr>
          <a:xfrm>
            <a:off x="7328599" y="4766414"/>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6" name="Google Shape;656;p186"/>
          <p:cNvSpPr/>
          <p:nvPr/>
        </p:nvSpPr>
        <p:spPr>
          <a:xfrm>
            <a:off x="7496420" y="4483339"/>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7" name="Google Shape;657;p186"/>
          <p:cNvSpPr/>
          <p:nvPr/>
        </p:nvSpPr>
        <p:spPr>
          <a:xfrm>
            <a:off x="8091613" y="5287480"/>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8" name="Google Shape;658;p186"/>
          <p:cNvSpPr/>
          <p:nvPr/>
        </p:nvSpPr>
        <p:spPr>
          <a:xfrm>
            <a:off x="7706072" y="5058035"/>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9" name="Google Shape;659;p186"/>
          <p:cNvSpPr/>
          <p:nvPr/>
        </p:nvSpPr>
        <p:spPr>
          <a:xfrm>
            <a:off x="8461973" y="4629969"/>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0" name="Google Shape;660;p186"/>
          <p:cNvSpPr/>
          <p:nvPr/>
        </p:nvSpPr>
        <p:spPr>
          <a:xfrm>
            <a:off x="11729144" y="5233952"/>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1" name="Google Shape;661;p186"/>
          <p:cNvSpPr/>
          <p:nvPr/>
        </p:nvSpPr>
        <p:spPr>
          <a:xfrm>
            <a:off x="4658031" y="5233952"/>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2" name="Google Shape;662;p186"/>
          <p:cNvSpPr/>
          <p:nvPr/>
        </p:nvSpPr>
        <p:spPr>
          <a:xfrm>
            <a:off x="7565432" y="5226490"/>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3" name="Google Shape;663;p186"/>
          <p:cNvSpPr/>
          <p:nvPr/>
        </p:nvSpPr>
        <p:spPr>
          <a:xfrm>
            <a:off x="7604645" y="4842377"/>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4" name="Google Shape;664;p186"/>
          <p:cNvSpPr/>
          <p:nvPr/>
        </p:nvSpPr>
        <p:spPr>
          <a:xfrm>
            <a:off x="7736456" y="5381766"/>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5" name="Google Shape;665;p186"/>
          <p:cNvSpPr/>
          <p:nvPr/>
        </p:nvSpPr>
        <p:spPr>
          <a:xfrm>
            <a:off x="7053864" y="4766414"/>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6" name="Google Shape;666;p186"/>
          <p:cNvSpPr/>
          <p:nvPr/>
        </p:nvSpPr>
        <p:spPr>
          <a:xfrm>
            <a:off x="7206264" y="4918814"/>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7" name="Google Shape;667;p186"/>
          <p:cNvSpPr/>
          <p:nvPr/>
        </p:nvSpPr>
        <p:spPr>
          <a:xfrm>
            <a:off x="7973538" y="4960852"/>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8" name="Google Shape;668;p186"/>
          <p:cNvSpPr/>
          <p:nvPr/>
        </p:nvSpPr>
        <p:spPr>
          <a:xfrm>
            <a:off x="7946253" y="4558101"/>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9" name="Google Shape;669;p186"/>
          <p:cNvSpPr/>
          <p:nvPr/>
        </p:nvSpPr>
        <p:spPr>
          <a:xfrm>
            <a:off x="7861132" y="4710501"/>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0" name="Google Shape;670;p186"/>
          <p:cNvSpPr/>
          <p:nvPr/>
        </p:nvSpPr>
        <p:spPr>
          <a:xfrm>
            <a:off x="8251053" y="4862901"/>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1" name="Google Shape;671;p186"/>
          <p:cNvSpPr/>
          <p:nvPr/>
        </p:nvSpPr>
        <p:spPr>
          <a:xfrm>
            <a:off x="8319252" y="5141187"/>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2" name="Google Shape;672;p186"/>
          <p:cNvSpPr/>
          <p:nvPr/>
        </p:nvSpPr>
        <p:spPr>
          <a:xfrm>
            <a:off x="8555853" y="5167701"/>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3" name="Google Shape;673;p186"/>
          <p:cNvSpPr/>
          <p:nvPr/>
        </p:nvSpPr>
        <p:spPr>
          <a:xfrm>
            <a:off x="8708253" y="5320101"/>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4" name="Google Shape;674;p186"/>
          <p:cNvSpPr/>
          <p:nvPr/>
        </p:nvSpPr>
        <p:spPr>
          <a:xfrm>
            <a:off x="7793853" y="4405701"/>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5" name="Google Shape;675;p186"/>
          <p:cNvSpPr/>
          <p:nvPr/>
        </p:nvSpPr>
        <p:spPr>
          <a:xfrm>
            <a:off x="7946253" y="4558101"/>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6" name="Google Shape;676;p186"/>
          <p:cNvSpPr/>
          <p:nvPr/>
        </p:nvSpPr>
        <p:spPr>
          <a:xfrm>
            <a:off x="8098653" y="4710501"/>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7" name="Google Shape;677;p186"/>
          <p:cNvSpPr/>
          <p:nvPr/>
        </p:nvSpPr>
        <p:spPr>
          <a:xfrm>
            <a:off x="8236676" y="4474677"/>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8" name="Google Shape;678;p186"/>
          <p:cNvSpPr/>
          <p:nvPr/>
        </p:nvSpPr>
        <p:spPr>
          <a:xfrm>
            <a:off x="8718773" y="5015301"/>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9" name="Google Shape;679;p186"/>
          <p:cNvSpPr/>
          <p:nvPr/>
        </p:nvSpPr>
        <p:spPr>
          <a:xfrm>
            <a:off x="9018327" y="5015301"/>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0" name="Google Shape;680;p186"/>
          <p:cNvSpPr/>
          <p:nvPr/>
        </p:nvSpPr>
        <p:spPr>
          <a:xfrm>
            <a:off x="8403453" y="5015301"/>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1" name="Google Shape;681;p186"/>
          <p:cNvSpPr/>
          <p:nvPr/>
        </p:nvSpPr>
        <p:spPr>
          <a:xfrm>
            <a:off x="8855407" y="4789317"/>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2" name="Google Shape;682;p186"/>
          <p:cNvSpPr/>
          <p:nvPr/>
        </p:nvSpPr>
        <p:spPr>
          <a:xfrm>
            <a:off x="8555853" y="5167701"/>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3" name="Google Shape;683;p186"/>
          <p:cNvSpPr/>
          <p:nvPr/>
        </p:nvSpPr>
        <p:spPr>
          <a:xfrm>
            <a:off x="8708253" y="5320101"/>
            <a:ext cx="138023" cy="155276"/>
          </a:xfrm>
          <a:prstGeom prst="ellipse">
            <a:avLst/>
          </a:prstGeom>
          <a:solidFill>
            <a:srgbClr val="FF000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187"/>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Why Data Preprocessing?</a:t>
            </a:r>
            <a:endParaRPr/>
          </a:p>
        </p:txBody>
      </p:sp>
      <p:pic>
        <p:nvPicPr>
          <p:cNvPr id="690" name="Google Shape;690;p187"/>
          <p:cNvPicPr preferRelativeResize="0"/>
          <p:nvPr/>
        </p:nvPicPr>
        <p:blipFill rotWithShape="1">
          <a:blip r:embed="rId3">
            <a:alphaModFix/>
          </a:blip>
          <a:srcRect b="0" l="0" r="0" t="0"/>
          <a:stretch/>
        </p:blipFill>
        <p:spPr>
          <a:xfrm>
            <a:off x="4727043" y="751273"/>
            <a:ext cx="7140124" cy="341591"/>
          </a:xfrm>
          <a:prstGeom prst="rect">
            <a:avLst/>
          </a:prstGeom>
          <a:noFill/>
          <a:ln>
            <a:noFill/>
          </a:ln>
        </p:spPr>
      </p:pic>
      <p:sp>
        <p:nvSpPr>
          <p:cNvPr id="691" name="Google Shape;691;p187"/>
          <p:cNvSpPr txBox="1"/>
          <p:nvPr>
            <p:ph idx="2" type="body"/>
          </p:nvPr>
        </p:nvSpPr>
        <p:spPr>
          <a:xfrm>
            <a:off x="609601" y="1044737"/>
            <a:ext cx="15150352" cy="7537789"/>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When there are multiple features each with different range of data points, the non-processed data creates instability. It further cascades through the neural network layers. Scaling the different ranges to a standard range leads to stability and brings in better results.</a:t>
            </a:r>
            <a:endParaRPr/>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cxnSp>
        <p:nvCxnSpPr>
          <p:cNvPr id="692" name="Google Shape;692;p187"/>
          <p:cNvCxnSpPr/>
          <p:nvPr/>
        </p:nvCxnSpPr>
        <p:spPr>
          <a:xfrm flipH="1" rot="10800000">
            <a:off x="2312638" y="4495260"/>
            <a:ext cx="4623455" cy="17254"/>
          </a:xfrm>
          <a:prstGeom prst="straightConnector1">
            <a:avLst/>
          </a:prstGeom>
          <a:noFill/>
          <a:ln cap="flat" cmpd="sng" w="57150">
            <a:solidFill>
              <a:srgbClr val="1E4E79"/>
            </a:solidFill>
            <a:prstDash val="solid"/>
            <a:round/>
            <a:headEnd len="med" w="med" type="triangle"/>
            <a:tailEnd len="med" w="med" type="triangle"/>
          </a:ln>
        </p:spPr>
      </p:cxnSp>
      <p:sp>
        <p:nvSpPr>
          <p:cNvPr id="693" name="Google Shape;693;p187"/>
          <p:cNvSpPr txBox="1"/>
          <p:nvPr>
            <p:ph idx="2" type="body"/>
          </p:nvPr>
        </p:nvSpPr>
        <p:spPr>
          <a:xfrm>
            <a:off x="6019123" y="4461102"/>
            <a:ext cx="1740463" cy="689420"/>
          </a:xfrm>
          <a:prstGeom prst="rect">
            <a:avLst/>
          </a:prstGeom>
          <a:noFill/>
          <a:ln>
            <a:noFill/>
          </a:ln>
        </p:spPr>
        <p:txBody>
          <a:bodyPr anchorCtr="0" anchor="t" bIns="45700" lIns="91425" spcFirstLastPara="1" rIns="91425" wrap="square" tIns="45700">
            <a:noAutofit/>
          </a:bodyPr>
          <a:lstStyle/>
          <a:p>
            <a:pPr indent="0" lvl="0" marL="76200" rtl="0" algn="just">
              <a:lnSpc>
                <a:spcPct val="100000"/>
              </a:lnSpc>
              <a:spcBef>
                <a:spcPts val="1333"/>
              </a:spcBef>
              <a:spcAft>
                <a:spcPts val="0"/>
              </a:spcAft>
              <a:buSzPts val="2400"/>
              <a:buNone/>
            </a:pPr>
            <a:r>
              <a:rPr lang="en-IN" sz="2200"/>
              <a:t>10000000</a:t>
            </a:r>
            <a:endParaRPr b="1" sz="2200"/>
          </a:p>
          <a:p>
            <a:pPr indent="0" lvl="0" marL="76200" rtl="0" algn="ctr">
              <a:lnSpc>
                <a:spcPct val="100000"/>
              </a:lnSpc>
              <a:spcBef>
                <a:spcPts val="1333"/>
              </a:spcBef>
              <a:spcAft>
                <a:spcPts val="0"/>
              </a:spcAft>
              <a:buSzPts val="2400"/>
              <a:buNone/>
            </a:pPr>
            <a:r>
              <a:t/>
            </a:r>
            <a:endParaRPr sz="2200"/>
          </a:p>
        </p:txBody>
      </p:sp>
      <p:sp>
        <p:nvSpPr>
          <p:cNvPr id="694" name="Google Shape;694;p187"/>
          <p:cNvSpPr txBox="1"/>
          <p:nvPr>
            <p:ph idx="2" type="body"/>
          </p:nvPr>
        </p:nvSpPr>
        <p:spPr>
          <a:xfrm>
            <a:off x="2207944" y="4409343"/>
            <a:ext cx="518338" cy="689420"/>
          </a:xfrm>
          <a:prstGeom prst="rect">
            <a:avLst/>
          </a:prstGeom>
          <a:noFill/>
          <a:ln>
            <a:noFill/>
          </a:ln>
        </p:spPr>
        <p:txBody>
          <a:bodyPr anchorCtr="0" anchor="t" bIns="45700" lIns="91425" spcFirstLastPara="1" rIns="91425" wrap="square" tIns="45700">
            <a:noAutofit/>
          </a:bodyPr>
          <a:lstStyle/>
          <a:p>
            <a:pPr indent="0" lvl="0" marL="76200" rtl="0" algn="just">
              <a:lnSpc>
                <a:spcPct val="100000"/>
              </a:lnSpc>
              <a:spcBef>
                <a:spcPts val="1333"/>
              </a:spcBef>
              <a:spcAft>
                <a:spcPts val="0"/>
              </a:spcAft>
              <a:buSzPts val="2400"/>
              <a:buNone/>
            </a:pPr>
            <a:r>
              <a:rPr lang="en-IN" sz="2200"/>
              <a:t>1</a:t>
            </a:r>
            <a:endParaRPr b="1" sz="2200"/>
          </a:p>
          <a:p>
            <a:pPr indent="0" lvl="0" marL="76200" rtl="0" algn="ctr">
              <a:lnSpc>
                <a:spcPct val="100000"/>
              </a:lnSpc>
              <a:spcBef>
                <a:spcPts val="1333"/>
              </a:spcBef>
              <a:spcAft>
                <a:spcPts val="0"/>
              </a:spcAft>
              <a:buSzPts val="2400"/>
              <a:buNone/>
            </a:pPr>
            <a:r>
              <a:t/>
            </a:r>
            <a:endParaRPr sz="2200"/>
          </a:p>
        </p:txBody>
      </p:sp>
      <p:sp>
        <p:nvSpPr>
          <p:cNvPr id="695" name="Google Shape;695;p187"/>
          <p:cNvSpPr txBox="1"/>
          <p:nvPr>
            <p:ph idx="2" type="body"/>
          </p:nvPr>
        </p:nvSpPr>
        <p:spPr>
          <a:xfrm>
            <a:off x="2951086" y="4478006"/>
            <a:ext cx="2900855" cy="689420"/>
          </a:xfrm>
          <a:prstGeom prst="rect">
            <a:avLst/>
          </a:prstGeom>
          <a:noFill/>
          <a:ln>
            <a:noFill/>
          </a:ln>
        </p:spPr>
        <p:txBody>
          <a:bodyPr anchorCtr="0" anchor="t" bIns="45700" lIns="91425" spcFirstLastPara="1" rIns="91425" wrap="square" tIns="45700">
            <a:noAutofit/>
          </a:bodyPr>
          <a:lstStyle/>
          <a:p>
            <a:pPr indent="0" lvl="0" marL="76200" rtl="0" algn="just">
              <a:lnSpc>
                <a:spcPct val="100000"/>
              </a:lnSpc>
              <a:spcBef>
                <a:spcPts val="1333"/>
              </a:spcBef>
              <a:spcAft>
                <a:spcPts val="0"/>
              </a:spcAft>
              <a:buSzPts val="2400"/>
              <a:buNone/>
            </a:pPr>
            <a:r>
              <a:rPr lang="en-IN" sz="2200"/>
              <a:t>           Net Worth ($)</a:t>
            </a:r>
            <a:endParaRPr b="1" sz="2200"/>
          </a:p>
          <a:p>
            <a:pPr indent="0" lvl="0" marL="76200" rtl="0" algn="ctr">
              <a:lnSpc>
                <a:spcPct val="100000"/>
              </a:lnSpc>
              <a:spcBef>
                <a:spcPts val="1333"/>
              </a:spcBef>
              <a:spcAft>
                <a:spcPts val="0"/>
              </a:spcAft>
              <a:buSzPts val="2400"/>
              <a:buNone/>
            </a:pPr>
            <a:r>
              <a:t/>
            </a:r>
            <a:endParaRPr sz="2200"/>
          </a:p>
        </p:txBody>
      </p:sp>
      <p:cxnSp>
        <p:nvCxnSpPr>
          <p:cNvPr id="696" name="Google Shape;696;p187"/>
          <p:cNvCxnSpPr/>
          <p:nvPr/>
        </p:nvCxnSpPr>
        <p:spPr>
          <a:xfrm>
            <a:off x="9317865" y="6207717"/>
            <a:ext cx="4684847" cy="0"/>
          </a:xfrm>
          <a:prstGeom prst="straightConnector1">
            <a:avLst/>
          </a:prstGeom>
          <a:noFill/>
          <a:ln cap="flat" cmpd="sng" w="57150">
            <a:solidFill>
              <a:srgbClr val="1E4E79"/>
            </a:solidFill>
            <a:prstDash val="solid"/>
            <a:round/>
            <a:headEnd len="med" w="med" type="triangle"/>
            <a:tailEnd len="med" w="med" type="triangle"/>
          </a:ln>
        </p:spPr>
      </p:cxnSp>
      <p:sp>
        <p:nvSpPr>
          <p:cNvPr id="697" name="Google Shape;697;p187"/>
          <p:cNvSpPr txBox="1"/>
          <p:nvPr>
            <p:ph idx="2" type="body"/>
          </p:nvPr>
        </p:nvSpPr>
        <p:spPr>
          <a:xfrm>
            <a:off x="13093717" y="4720650"/>
            <a:ext cx="924051" cy="689420"/>
          </a:xfrm>
          <a:prstGeom prst="rect">
            <a:avLst/>
          </a:prstGeom>
          <a:noFill/>
          <a:ln>
            <a:noFill/>
          </a:ln>
        </p:spPr>
        <p:txBody>
          <a:bodyPr anchorCtr="0" anchor="t" bIns="45700" lIns="91425" spcFirstLastPara="1" rIns="91425" wrap="square" tIns="45700">
            <a:noAutofit/>
          </a:bodyPr>
          <a:lstStyle/>
          <a:p>
            <a:pPr indent="0" lvl="0" marL="76200" rtl="0" algn="just">
              <a:lnSpc>
                <a:spcPct val="100000"/>
              </a:lnSpc>
              <a:spcBef>
                <a:spcPts val="1333"/>
              </a:spcBef>
              <a:spcAft>
                <a:spcPts val="0"/>
              </a:spcAft>
              <a:buSzPts val="2400"/>
              <a:buNone/>
            </a:pPr>
            <a:r>
              <a:rPr lang="en-IN" sz="2200"/>
              <a:t>100</a:t>
            </a:r>
            <a:endParaRPr sz="2200"/>
          </a:p>
        </p:txBody>
      </p:sp>
      <p:sp>
        <p:nvSpPr>
          <p:cNvPr id="698" name="Google Shape;698;p187"/>
          <p:cNvSpPr txBox="1"/>
          <p:nvPr>
            <p:ph idx="2" type="body"/>
          </p:nvPr>
        </p:nvSpPr>
        <p:spPr>
          <a:xfrm>
            <a:off x="8959125" y="4720650"/>
            <a:ext cx="422540" cy="689420"/>
          </a:xfrm>
          <a:prstGeom prst="rect">
            <a:avLst/>
          </a:prstGeom>
          <a:noFill/>
          <a:ln>
            <a:noFill/>
          </a:ln>
        </p:spPr>
        <p:txBody>
          <a:bodyPr anchorCtr="0" anchor="t" bIns="45700" lIns="91425" spcFirstLastPara="1" rIns="91425" wrap="square" tIns="45700">
            <a:noAutofit/>
          </a:bodyPr>
          <a:lstStyle/>
          <a:p>
            <a:pPr indent="0" lvl="0" marL="76200" rtl="0" algn="just">
              <a:lnSpc>
                <a:spcPct val="100000"/>
              </a:lnSpc>
              <a:spcBef>
                <a:spcPts val="1333"/>
              </a:spcBef>
              <a:spcAft>
                <a:spcPts val="0"/>
              </a:spcAft>
              <a:buSzPts val="2400"/>
              <a:buNone/>
            </a:pPr>
            <a:r>
              <a:rPr lang="en-IN" sz="2200"/>
              <a:t>1</a:t>
            </a:r>
            <a:endParaRPr b="1" sz="2200"/>
          </a:p>
          <a:p>
            <a:pPr indent="0" lvl="0" marL="76200" rtl="0" algn="ctr">
              <a:lnSpc>
                <a:spcPct val="100000"/>
              </a:lnSpc>
              <a:spcBef>
                <a:spcPts val="1333"/>
              </a:spcBef>
              <a:spcAft>
                <a:spcPts val="0"/>
              </a:spcAft>
              <a:buSzPts val="2400"/>
              <a:buNone/>
            </a:pPr>
            <a:r>
              <a:t/>
            </a:r>
            <a:endParaRPr sz="2200"/>
          </a:p>
        </p:txBody>
      </p:sp>
      <p:sp>
        <p:nvSpPr>
          <p:cNvPr id="699" name="Google Shape;699;p187"/>
          <p:cNvSpPr txBox="1"/>
          <p:nvPr>
            <p:ph idx="2" type="body"/>
          </p:nvPr>
        </p:nvSpPr>
        <p:spPr>
          <a:xfrm>
            <a:off x="10790752" y="4512514"/>
            <a:ext cx="1739072" cy="689420"/>
          </a:xfrm>
          <a:prstGeom prst="rect">
            <a:avLst/>
          </a:prstGeom>
          <a:noFill/>
          <a:ln>
            <a:noFill/>
          </a:ln>
        </p:spPr>
        <p:txBody>
          <a:bodyPr anchorCtr="0" anchor="t" bIns="45700" lIns="91425" spcFirstLastPara="1" rIns="91425" wrap="square" tIns="45700">
            <a:noAutofit/>
          </a:bodyPr>
          <a:lstStyle/>
          <a:p>
            <a:pPr indent="0" lvl="0" marL="76200" rtl="0" algn="just">
              <a:lnSpc>
                <a:spcPct val="100000"/>
              </a:lnSpc>
              <a:spcBef>
                <a:spcPts val="1333"/>
              </a:spcBef>
              <a:spcAft>
                <a:spcPts val="0"/>
              </a:spcAft>
              <a:buSzPts val="2400"/>
              <a:buNone/>
            </a:pPr>
            <a:r>
              <a:rPr lang="en-IN" sz="2200"/>
              <a:t>Age (Year)</a:t>
            </a:r>
            <a:endParaRPr b="1" sz="2200"/>
          </a:p>
          <a:p>
            <a:pPr indent="0" lvl="0" marL="76200" rtl="0" algn="ctr">
              <a:lnSpc>
                <a:spcPct val="100000"/>
              </a:lnSpc>
              <a:spcBef>
                <a:spcPts val="1333"/>
              </a:spcBef>
              <a:spcAft>
                <a:spcPts val="0"/>
              </a:spcAft>
              <a:buSzPts val="2400"/>
              <a:buNone/>
            </a:pPr>
            <a:r>
              <a:t/>
            </a:r>
            <a:endParaRPr sz="2200"/>
          </a:p>
        </p:txBody>
      </p:sp>
      <p:cxnSp>
        <p:nvCxnSpPr>
          <p:cNvPr id="700" name="Google Shape;700;p187"/>
          <p:cNvCxnSpPr/>
          <p:nvPr/>
        </p:nvCxnSpPr>
        <p:spPr>
          <a:xfrm flipH="1" rot="10800000">
            <a:off x="2312637" y="4490990"/>
            <a:ext cx="4623455" cy="17254"/>
          </a:xfrm>
          <a:prstGeom prst="straightConnector1">
            <a:avLst/>
          </a:prstGeom>
          <a:noFill/>
          <a:ln cap="flat" cmpd="sng" w="57150">
            <a:solidFill>
              <a:srgbClr val="1E4E79"/>
            </a:solidFill>
            <a:prstDash val="solid"/>
            <a:round/>
            <a:headEnd len="med" w="med" type="triangle"/>
            <a:tailEnd len="med" w="med" type="triangle"/>
          </a:ln>
        </p:spPr>
      </p:cxnSp>
      <p:sp>
        <p:nvSpPr>
          <p:cNvPr id="701" name="Google Shape;701;p187"/>
          <p:cNvSpPr txBox="1"/>
          <p:nvPr>
            <p:ph idx="2" type="body"/>
          </p:nvPr>
        </p:nvSpPr>
        <p:spPr>
          <a:xfrm>
            <a:off x="6019122" y="4456832"/>
            <a:ext cx="1740463" cy="689420"/>
          </a:xfrm>
          <a:prstGeom prst="rect">
            <a:avLst/>
          </a:prstGeom>
          <a:noFill/>
          <a:ln>
            <a:noFill/>
          </a:ln>
        </p:spPr>
        <p:txBody>
          <a:bodyPr anchorCtr="0" anchor="t" bIns="45700" lIns="91425" spcFirstLastPara="1" rIns="91425" wrap="square" tIns="45700">
            <a:noAutofit/>
          </a:bodyPr>
          <a:lstStyle/>
          <a:p>
            <a:pPr indent="0" lvl="0" marL="76200" rtl="0" algn="just">
              <a:lnSpc>
                <a:spcPct val="100000"/>
              </a:lnSpc>
              <a:spcBef>
                <a:spcPts val="1333"/>
              </a:spcBef>
              <a:spcAft>
                <a:spcPts val="0"/>
              </a:spcAft>
              <a:buSzPts val="2400"/>
              <a:buNone/>
            </a:pPr>
            <a:r>
              <a:rPr lang="en-IN" sz="2200"/>
              <a:t>10000000</a:t>
            </a:r>
            <a:endParaRPr b="1" sz="2200"/>
          </a:p>
          <a:p>
            <a:pPr indent="0" lvl="0" marL="76200" rtl="0" algn="ctr">
              <a:lnSpc>
                <a:spcPct val="100000"/>
              </a:lnSpc>
              <a:spcBef>
                <a:spcPts val="1333"/>
              </a:spcBef>
              <a:spcAft>
                <a:spcPts val="0"/>
              </a:spcAft>
              <a:buSzPts val="2400"/>
              <a:buNone/>
            </a:pPr>
            <a:r>
              <a:t/>
            </a:r>
            <a:endParaRPr sz="2200"/>
          </a:p>
        </p:txBody>
      </p:sp>
      <p:sp>
        <p:nvSpPr>
          <p:cNvPr id="702" name="Google Shape;702;p187"/>
          <p:cNvSpPr txBox="1"/>
          <p:nvPr>
            <p:ph idx="2" type="body"/>
          </p:nvPr>
        </p:nvSpPr>
        <p:spPr>
          <a:xfrm>
            <a:off x="2207943" y="4405073"/>
            <a:ext cx="518338" cy="689420"/>
          </a:xfrm>
          <a:prstGeom prst="rect">
            <a:avLst/>
          </a:prstGeom>
          <a:noFill/>
          <a:ln>
            <a:noFill/>
          </a:ln>
        </p:spPr>
        <p:txBody>
          <a:bodyPr anchorCtr="0" anchor="t" bIns="45700" lIns="91425" spcFirstLastPara="1" rIns="91425" wrap="square" tIns="45700">
            <a:noAutofit/>
          </a:bodyPr>
          <a:lstStyle/>
          <a:p>
            <a:pPr indent="0" lvl="0" marL="76200" rtl="0" algn="just">
              <a:lnSpc>
                <a:spcPct val="100000"/>
              </a:lnSpc>
              <a:spcBef>
                <a:spcPts val="1333"/>
              </a:spcBef>
              <a:spcAft>
                <a:spcPts val="0"/>
              </a:spcAft>
              <a:buSzPts val="2400"/>
              <a:buNone/>
            </a:pPr>
            <a:r>
              <a:rPr lang="en-IN" sz="2200"/>
              <a:t>1</a:t>
            </a:r>
            <a:endParaRPr b="1" sz="2200"/>
          </a:p>
          <a:p>
            <a:pPr indent="0" lvl="0" marL="76200" rtl="0" algn="ctr">
              <a:lnSpc>
                <a:spcPct val="100000"/>
              </a:lnSpc>
              <a:spcBef>
                <a:spcPts val="1333"/>
              </a:spcBef>
              <a:spcAft>
                <a:spcPts val="0"/>
              </a:spcAft>
              <a:buSzPts val="2400"/>
              <a:buNone/>
            </a:pPr>
            <a:r>
              <a:t/>
            </a:r>
            <a:endParaRPr sz="2200"/>
          </a:p>
        </p:txBody>
      </p:sp>
      <p:sp>
        <p:nvSpPr>
          <p:cNvPr id="703" name="Google Shape;703;p187"/>
          <p:cNvSpPr txBox="1"/>
          <p:nvPr>
            <p:ph idx="2" type="body"/>
          </p:nvPr>
        </p:nvSpPr>
        <p:spPr>
          <a:xfrm>
            <a:off x="2951085" y="4473736"/>
            <a:ext cx="2900855" cy="689420"/>
          </a:xfrm>
          <a:prstGeom prst="rect">
            <a:avLst/>
          </a:prstGeom>
          <a:noFill/>
          <a:ln>
            <a:noFill/>
          </a:ln>
        </p:spPr>
        <p:txBody>
          <a:bodyPr anchorCtr="0" anchor="t" bIns="45700" lIns="91425" spcFirstLastPara="1" rIns="91425" wrap="square" tIns="45700">
            <a:noAutofit/>
          </a:bodyPr>
          <a:lstStyle/>
          <a:p>
            <a:pPr indent="0" lvl="0" marL="76200" rtl="0" algn="just">
              <a:lnSpc>
                <a:spcPct val="100000"/>
              </a:lnSpc>
              <a:spcBef>
                <a:spcPts val="1333"/>
              </a:spcBef>
              <a:spcAft>
                <a:spcPts val="0"/>
              </a:spcAft>
              <a:buSzPts val="2400"/>
              <a:buNone/>
            </a:pPr>
            <a:r>
              <a:rPr lang="en-IN" sz="2200"/>
              <a:t>           Net Worth ($)</a:t>
            </a:r>
            <a:endParaRPr b="1" sz="2200"/>
          </a:p>
          <a:p>
            <a:pPr indent="0" lvl="0" marL="76200" rtl="0" algn="ctr">
              <a:lnSpc>
                <a:spcPct val="100000"/>
              </a:lnSpc>
              <a:spcBef>
                <a:spcPts val="1333"/>
              </a:spcBef>
              <a:spcAft>
                <a:spcPts val="0"/>
              </a:spcAft>
              <a:buSzPts val="2400"/>
              <a:buNone/>
            </a:pPr>
            <a:r>
              <a:t/>
            </a:r>
            <a:endParaRPr sz="2200"/>
          </a:p>
        </p:txBody>
      </p:sp>
      <p:cxnSp>
        <p:nvCxnSpPr>
          <p:cNvPr id="704" name="Google Shape;704;p187"/>
          <p:cNvCxnSpPr/>
          <p:nvPr/>
        </p:nvCxnSpPr>
        <p:spPr>
          <a:xfrm>
            <a:off x="4852804" y="5144338"/>
            <a:ext cx="0" cy="781747"/>
          </a:xfrm>
          <a:prstGeom prst="straightConnector1">
            <a:avLst/>
          </a:prstGeom>
          <a:noFill/>
          <a:ln cap="flat" cmpd="sng" w="57150">
            <a:solidFill>
              <a:srgbClr val="C55A11"/>
            </a:solidFill>
            <a:prstDash val="dash"/>
            <a:round/>
            <a:headEnd len="sm" w="sm" type="none"/>
            <a:tailEnd len="med" w="med" type="triangle"/>
          </a:ln>
        </p:spPr>
      </p:cxnSp>
      <p:cxnSp>
        <p:nvCxnSpPr>
          <p:cNvPr id="705" name="Google Shape;705;p187"/>
          <p:cNvCxnSpPr/>
          <p:nvPr/>
        </p:nvCxnSpPr>
        <p:spPr>
          <a:xfrm>
            <a:off x="9097147" y="4512514"/>
            <a:ext cx="4684847" cy="0"/>
          </a:xfrm>
          <a:prstGeom prst="straightConnector1">
            <a:avLst/>
          </a:prstGeom>
          <a:noFill/>
          <a:ln cap="flat" cmpd="sng" w="57150">
            <a:solidFill>
              <a:srgbClr val="1E4E79"/>
            </a:solidFill>
            <a:prstDash val="solid"/>
            <a:round/>
            <a:headEnd len="med" w="med" type="triangle"/>
            <a:tailEnd len="med" w="med" type="triangle"/>
          </a:ln>
        </p:spPr>
      </p:cxnSp>
      <p:cxnSp>
        <p:nvCxnSpPr>
          <p:cNvPr id="706" name="Google Shape;706;p187"/>
          <p:cNvCxnSpPr/>
          <p:nvPr/>
        </p:nvCxnSpPr>
        <p:spPr>
          <a:xfrm>
            <a:off x="11484285" y="5243204"/>
            <a:ext cx="0" cy="781747"/>
          </a:xfrm>
          <a:prstGeom prst="straightConnector1">
            <a:avLst/>
          </a:prstGeom>
          <a:noFill/>
          <a:ln cap="flat" cmpd="sng" w="57150">
            <a:solidFill>
              <a:srgbClr val="C55A11"/>
            </a:solidFill>
            <a:prstDash val="dash"/>
            <a:round/>
            <a:headEnd len="sm" w="sm" type="none"/>
            <a:tailEnd len="med" w="med" type="triangle"/>
          </a:ln>
        </p:spPr>
      </p:cxnSp>
      <p:cxnSp>
        <p:nvCxnSpPr>
          <p:cNvPr id="707" name="Google Shape;707;p187"/>
          <p:cNvCxnSpPr/>
          <p:nvPr/>
        </p:nvCxnSpPr>
        <p:spPr>
          <a:xfrm flipH="1" rot="10800000">
            <a:off x="2270186" y="6190463"/>
            <a:ext cx="4623455" cy="17254"/>
          </a:xfrm>
          <a:prstGeom prst="straightConnector1">
            <a:avLst/>
          </a:prstGeom>
          <a:noFill/>
          <a:ln cap="flat" cmpd="sng" w="57150">
            <a:solidFill>
              <a:srgbClr val="1E4E79"/>
            </a:solidFill>
            <a:prstDash val="solid"/>
            <a:round/>
            <a:headEnd len="med" w="med" type="triangle"/>
            <a:tailEnd len="med" w="med" type="triangle"/>
          </a:ln>
        </p:spPr>
      </p:cxnSp>
      <p:sp>
        <p:nvSpPr>
          <p:cNvPr id="708" name="Google Shape;708;p187"/>
          <p:cNvSpPr txBox="1"/>
          <p:nvPr>
            <p:ph idx="2" type="body"/>
          </p:nvPr>
        </p:nvSpPr>
        <p:spPr>
          <a:xfrm>
            <a:off x="6418106" y="6173209"/>
            <a:ext cx="707908" cy="689420"/>
          </a:xfrm>
          <a:prstGeom prst="rect">
            <a:avLst/>
          </a:prstGeom>
          <a:noFill/>
          <a:ln>
            <a:noFill/>
          </a:ln>
        </p:spPr>
        <p:txBody>
          <a:bodyPr anchorCtr="0" anchor="t" bIns="45700" lIns="91425" spcFirstLastPara="1" rIns="91425" wrap="square" tIns="45700">
            <a:noAutofit/>
          </a:bodyPr>
          <a:lstStyle/>
          <a:p>
            <a:pPr indent="0" lvl="0" marL="76200" rtl="0" algn="just">
              <a:lnSpc>
                <a:spcPct val="100000"/>
              </a:lnSpc>
              <a:spcBef>
                <a:spcPts val="1333"/>
              </a:spcBef>
              <a:spcAft>
                <a:spcPts val="0"/>
              </a:spcAft>
              <a:buSzPts val="2400"/>
              <a:buNone/>
            </a:pPr>
            <a:r>
              <a:rPr lang="en-IN" sz="2200"/>
              <a:t>1</a:t>
            </a:r>
            <a:endParaRPr b="1" sz="2200"/>
          </a:p>
          <a:p>
            <a:pPr indent="0" lvl="0" marL="76200" rtl="0" algn="ctr">
              <a:lnSpc>
                <a:spcPct val="100000"/>
              </a:lnSpc>
              <a:spcBef>
                <a:spcPts val="1333"/>
              </a:spcBef>
              <a:spcAft>
                <a:spcPts val="0"/>
              </a:spcAft>
              <a:buSzPts val="2400"/>
              <a:buNone/>
            </a:pPr>
            <a:r>
              <a:t/>
            </a:r>
            <a:endParaRPr sz="2200"/>
          </a:p>
        </p:txBody>
      </p:sp>
      <p:sp>
        <p:nvSpPr>
          <p:cNvPr id="709" name="Google Shape;709;p187"/>
          <p:cNvSpPr txBox="1"/>
          <p:nvPr>
            <p:ph idx="2" type="body"/>
          </p:nvPr>
        </p:nvSpPr>
        <p:spPr>
          <a:xfrm>
            <a:off x="2165492" y="6104546"/>
            <a:ext cx="518338" cy="689420"/>
          </a:xfrm>
          <a:prstGeom prst="rect">
            <a:avLst/>
          </a:prstGeom>
          <a:noFill/>
          <a:ln>
            <a:noFill/>
          </a:ln>
        </p:spPr>
        <p:txBody>
          <a:bodyPr anchorCtr="0" anchor="t" bIns="45700" lIns="91425" spcFirstLastPara="1" rIns="91425" wrap="square" tIns="45700">
            <a:noAutofit/>
          </a:bodyPr>
          <a:lstStyle/>
          <a:p>
            <a:pPr indent="0" lvl="0" marL="76200" rtl="0" algn="just">
              <a:lnSpc>
                <a:spcPct val="100000"/>
              </a:lnSpc>
              <a:spcBef>
                <a:spcPts val="1333"/>
              </a:spcBef>
              <a:spcAft>
                <a:spcPts val="0"/>
              </a:spcAft>
              <a:buSzPts val="2400"/>
              <a:buNone/>
            </a:pPr>
            <a:r>
              <a:rPr lang="en-IN" sz="2200"/>
              <a:t>0</a:t>
            </a:r>
            <a:endParaRPr b="1" sz="2200"/>
          </a:p>
          <a:p>
            <a:pPr indent="0" lvl="0" marL="76200" rtl="0" algn="ctr">
              <a:lnSpc>
                <a:spcPct val="100000"/>
              </a:lnSpc>
              <a:spcBef>
                <a:spcPts val="1333"/>
              </a:spcBef>
              <a:spcAft>
                <a:spcPts val="0"/>
              </a:spcAft>
              <a:buSzPts val="2400"/>
              <a:buNone/>
            </a:pPr>
            <a:r>
              <a:t/>
            </a:r>
            <a:endParaRPr sz="2200"/>
          </a:p>
        </p:txBody>
      </p:sp>
      <p:sp>
        <p:nvSpPr>
          <p:cNvPr id="710" name="Google Shape;710;p187"/>
          <p:cNvSpPr txBox="1"/>
          <p:nvPr>
            <p:ph idx="2" type="body"/>
          </p:nvPr>
        </p:nvSpPr>
        <p:spPr>
          <a:xfrm>
            <a:off x="2908634" y="6173209"/>
            <a:ext cx="2900855" cy="689420"/>
          </a:xfrm>
          <a:prstGeom prst="rect">
            <a:avLst/>
          </a:prstGeom>
          <a:noFill/>
          <a:ln>
            <a:noFill/>
          </a:ln>
        </p:spPr>
        <p:txBody>
          <a:bodyPr anchorCtr="0" anchor="t" bIns="45700" lIns="91425" spcFirstLastPara="1" rIns="91425" wrap="square" tIns="45700">
            <a:noAutofit/>
          </a:bodyPr>
          <a:lstStyle/>
          <a:p>
            <a:pPr indent="0" lvl="0" marL="76200" rtl="0" algn="just">
              <a:lnSpc>
                <a:spcPct val="100000"/>
              </a:lnSpc>
              <a:spcBef>
                <a:spcPts val="1333"/>
              </a:spcBef>
              <a:spcAft>
                <a:spcPts val="0"/>
              </a:spcAft>
              <a:buSzPts val="2400"/>
              <a:buNone/>
            </a:pPr>
            <a:r>
              <a:rPr lang="en-IN" sz="2200"/>
              <a:t>           Net Worth ($)</a:t>
            </a:r>
            <a:endParaRPr b="1" sz="2200"/>
          </a:p>
          <a:p>
            <a:pPr indent="0" lvl="0" marL="76200" rtl="0" algn="ctr">
              <a:lnSpc>
                <a:spcPct val="100000"/>
              </a:lnSpc>
              <a:spcBef>
                <a:spcPts val="1333"/>
              </a:spcBef>
              <a:spcAft>
                <a:spcPts val="0"/>
              </a:spcAft>
              <a:buSzPts val="2400"/>
              <a:buNone/>
            </a:pPr>
            <a:r>
              <a:t/>
            </a:r>
            <a:endParaRPr sz="2200"/>
          </a:p>
        </p:txBody>
      </p:sp>
      <p:sp>
        <p:nvSpPr>
          <p:cNvPr id="711" name="Google Shape;711;p187"/>
          <p:cNvSpPr txBox="1"/>
          <p:nvPr>
            <p:ph idx="2" type="body"/>
          </p:nvPr>
        </p:nvSpPr>
        <p:spPr>
          <a:xfrm>
            <a:off x="10997631" y="6207717"/>
            <a:ext cx="1739072" cy="689420"/>
          </a:xfrm>
          <a:prstGeom prst="rect">
            <a:avLst/>
          </a:prstGeom>
          <a:noFill/>
          <a:ln>
            <a:noFill/>
          </a:ln>
        </p:spPr>
        <p:txBody>
          <a:bodyPr anchorCtr="0" anchor="t" bIns="45700" lIns="91425" spcFirstLastPara="1" rIns="91425" wrap="square" tIns="45700">
            <a:noAutofit/>
          </a:bodyPr>
          <a:lstStyle/>
          <a:p>
            <a:pPr indent="0" lvl="0" marL="76200" rtl="0" algn="just">
              <a:lnSpc>
                <a:spcPct val="100000"/>
              </a:lnSpc>
              <a:spcBef>
                <a:spcPts val="1333"/>
              </a:spcBef>
              <a:spcAft>
                <a:spcPts val="0"/>
              </a:spcAft>
              <a:buSzPts val="2400"/>
              <a:buNone/>
            </a:pPr>
            <a:r>
              <a:rPr lang="en-IN" sz="2200"/>
              <a:t>Age (Year)</a:t>
            </a:r>
            <a:endParaRPr b="1" sz="2200"/>
          </a:p>
          <a:p>
            <a:pPr indent="0" lvl="0" marL="76200" rtl="0" algn="ctr">
              <a:lnSpc>
                <a:spcPct val="100000"/>
              </a:lnSpc>
              <a:spcBef>
                <a:spcPts val="1333"/>
              </a:spcBef>
              <a:spcAft>
                <a:spcPts val="0"/>
              </a:spcAft>
              <a:buSzPts val="2400"/>
              <a:buNone/>
            </a:pPr>
            <a:r>
              <a:t/>
            </a:r>
            <a:endParaRPr sz="2200"/>
          </a:p>
        </p:txBody>
      </p:sp>
      <p:sp>
        <p:nvSpPr>
          <p:cNvPr id="712" name="Google Shape;712;p187"/>
          <p:cNvSpPr txBox="1"/>
          <p:nvPr>
            <p:ph idx="2" type="body"/>
          </p:nvPr>
        </p:nvSpPr>
        <p:spPr>
          <a:xfrm>
            <a:off x="13691406" y="6344498"/>
            <a:ext cx="622612" cy="689420"/>
          </a:xfrm>
          <a:prstGeom prst="rect">
            <a:avLst/>
          </a:prstGeom>
          <a:noFill/>
          <a:ln>
            <a:noFill/>
          </a:ln>
        </p:spPr>
        <p:txBody>
          <a:bodyPr anchorCtr="0" anchor="t" bIns="45700" lIns="91425" spcFirstLastPara="1" rIns="91425" wrap="square" tIns="45700">
            <a:noAutofit/>
          </a:bodyPr>
          <a:lstStyle/>
          <a:p>
            <a:pPr indent="0" lvl="0" marL="76200" rtl="0" algn="just">
              <a:lnSpc>
                <a:spcPct val="100000"/>
              </a:lnSpc>
              <a:spcBef>
                <a:spcPts val="1333"/>
              </a:spcBef>
              <a:spcAft>
                <a:spcPts val="0"/>
              </a:spcAft>
              <a:buSzPts val="2400"/>
              <a:buNone/>
            </a:pPr>
            <a:r>
              <a:rPr lang="en-IN" sz="2200"/>
              <a:t>1</a:t>
            </a:r>
            <a:endParaRPr sz="2200"/>
          </a:p>
        </p:txBody>
      </p:sp>
      <p:sp>
        <p:nvSpPr>
          <p:cNvPr id="713" name="Google Shape;713;p187"/>
          <p:cNvSpPr txBox="1"/>
          <p:nvPr>
            <p:ph idx="2" type="body"/>
          </p:nvPr>
        </p:nvSpPr>
        <p:spPr>
          <a:xfrm>
            <a:off x="9207952" y="6385034"/>
            <a:ext cx="472076" cy="536029"/>
          </a:xfrm>
          <a:prstGeom prst="rect">
            <a:avLst/>
          </a:prstGeom>
          <a:noFill/>
          <a:ln>
            <a:noFill/>
          </a:ln>
        </p:spPr>
        <p:txBody>
          <a:bodyPr anchorCtr="0" anchor="t" bIns="45700" lIns="91425" spcFirstLastPara="1" rIns="91425" wrap="square" tIns="45700">
            <a:noAutofit/>
          </a:bodyPr>
          <a:lstStyle/>
          <a:p>
            <a:pPr indent="0" lvl="0" marL="76200" rtl="0" algn="just">
              <a:lnSpc>
                <a:spcPct val="100000"/>
              </a:lnSpc>
              <a:spcBef>
                <a:spcPts val="1333"/>
              </a:spcBef>
              <a:spcAft>
                <a:spcPts val="0"/>
              </a:spcAft>
              <a:buSzPts val="2400"/>
              <a:buNone/>
            </a:pPr>
            <a:r>
              <a:rPr lang="en-IN" sz="2200"/>
              <a:t>0</a:t>
            </a:r>
            <a:endParaRPr b="1" sz="2200"/>
          </a:p>
          <a:p>
            <a:pPr indent="0" lvl="0" marL="76200" rtl="0" algn="ctr">
              <a:lnSpc>
                <a:spcPct val="100000"/>
              </a:lnSpc>
              <a:spcBef>
                <a:spcPts val="1333"/>
              </a:spcBef>
              <a:spcAft>
                <a:spcPts val="0"/>
              </a:spcAft>
              <a:buSzPts val="2400"/>
              <a:buNone/>
            </a:pPr>
            <a:r>
              <a:t/>
            </a:r>
            <a:endParaRPr sz="2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188"/>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Batch Normalization</a:t>
            </a:r>
            <a:endParaRPr/>
          </a:p>
        </p:txBody>
      </p:sp>
      <p:pic>
        <p:nvPicPr>
          <p:cNvPr id="720" name="Google Shape;720;p188"/>
          <p:cNvPicPr preferRelativeResize="0"/>
          <p:nvPr/>
        </p:nvPicPr>
        <p:blipFill rotWithShape="1">
          <a:blip r:embed="rId3">
            <a:alphaModFix/>
          </a:blip>
          <a:srcRect b="0" l="0" r="0" t="0"/>
          <a:stretch/>
        </p:blipFill>
        <p:spPr>
          <a:xfrm>
            <a:off x="5051594" y="751273"/>
            <a:ext cx="6491022" cy="341591"/>
          </a:xfrm>
          <a:prstGeom prst="rect">
            <a:avLst/>
          </a:prstGeom>
          <a:noFill/>
          <a:ln>
            <a:noFill/>
          </a:ln>
        </p:spPr>
      </p:pic>
      <p:sp>
        <p:nvSpPr>
          <p:cNvPr id="721" name="Google Shape;721;p188"/>
          <p:cNvSpPr txBox="1"/>
          <p:nvPr>
            <p:ph idx="2" type="body"/>
          </p:nvPr>
        </p:nvSpPr>
        <p:spPr>
          <a:xfrm>
            <a:off x="1213658" y="2543696"/>
            <a:ext cx="13908008" cy="2676698"/>
          </a:xfrm>
          <a:prstGeom prst="rect">
            <a:avLst/>
          </a:prstGeom>
          <a:noFill/>
          <a:ln>
            <a:noFill/>
          </a:ln>
        </p:spPr>
        <p:txBody>
          <a:bodyPr anchorCtr="0" anchor="t" bIns="45700" lIns="91425" spcFirstLastPara="1" rIns="91425" wrap="square" tIns="45700">
            <a:noAutofit/>
          </a:bodyPr>
          <a:lstStyle/>
          <a:p>
            <a:pPr indent="0" lvl="0" marL="76200" rtl="0" algn="l">
              <a:lnSpc>
                <a:spcPct val="100000"/>
              </a:lnSpc>
              <a:spcBef>
                <a:spcPts val="1333"/>
              </a:spcBef>
              <a:spcAft>
                <a:spcPts val="0"/>
              </a:spcAft>
              <a:buSzPts val="2400"/>
              <a:buNone/>
            </a:pPr>
            <a:r>
              <a:rPr lang="en-IN" sz="2200"/>
              <a:t>Weights of the neural network get updated during the training period, in each epoch. Suppose, weight assigned to a neuron suddenly become large, it cascades through all the layers which further causes instability.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rPr lang="en-IN" sz="2200"/>
              <a:t>Normalization of data before feeding into network is not enough, the outputs from the neurons should also be normalized. This is where batch normalization comes into the picture.</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ctr">
              <a:lnSpc>
                <a:spcPct val="100000"/>
              </a:lnSpc>
              <a:spcBef>
                <a:spcPts val="1333"/>
              </a:spcBef>
              <a:spcAft>
                <a:spcPts val="0"/>
              </a:spcAft>
              <a:buSzPts val="2400"/>
              <a:buNone/>
            </a:pPr>
            <a:r>
              <a:t/>
            </a:r>
            <a:endParaRPr sz="2200"/>
          </a:p>
          <a:p>
            <a:pPr indent="0" lvl="0" marL="76200" rtl="0" algn="ctr">
              <a:lnSpc>
                <a:spcPct val="100000"/>
              </a:lnSpc>
              <a:spcBef>
                <a:spcPts val="1333"/>
              </a:spcBef>
              <a:spcAft>
                <a:spcPts val="0"/>
              </a:spcAft>
              <a:buSzPts val="2400"/>
              <a:buNone/>
            </a:pPr>
            <a:r>
              <a:rPr lang="en-IN" sz="2200"/>
              <a:t>                                                                  </a:t>
            </a:r>
            <a:endParaRPr sz="2200"/>
          </a:p>
          <a:p>
            <a:pPr indent="0" lvl="0" marL="76200" rtl="0" algn="ctr">
              <a:lnSpc>
                <a:spcPct val="100000"/>
              </a:lnSpc>
              <a:spcBef>
                <a:spcPts val="1333"/>
              </a:spcBef>
              <a:spcAft>
                <a:spcPts val="0"/>
              </a:spcAft>
              <a:buSzPts val="2400"/>
              <a:buNone/>
            </a:pPr>
            <a:r>
              <a:rPr lang="en-IN" sz="2200"/>
              <a:t>                                   </a:t>
            </a:r>
            <a:endParaRPr b="1" sz="2200"/>
          </a:p>
          <a:p>
            <a:pPr indent="0" lvl="0" marL="76200" rtl="0" algn="ctr">
              <a:lnSpc>
                <a:spcPct val="100000"/>
              </a:lnSpc>
              <a:spcBef>
                <a:spcPts val="1333"/>
              </a:spcBef>
              <a:spcAft>
                <a:spcPts val="0"/>
              </a:spcAft>
              <a:buSzPts val="2400"/>
              <a:buNone/>
            </a:pPr>
            <a:r>
              <a:rPr lang="en-IN" sz="2200"/>
              <a:t>                                                                  </a:t>
            </a:r>
            <a:endParaRPr sz="2200"/>
          </a:p>
          <a:p>
            <a:pPr indent="0" lvl="0" marL="76200" rtl="0" algn="ctr">
              <a:lnSpc>
                <a:spcPct val="100000"/>
              </a:lnSpc>
              <a:spcBef>
                <a:spcPts val="1333"/>
              </a:spcBef>
              <a:spcAft>
                <a:spcPts val="0"/>
              </a:spcAft>
              <a:buSzPts val="2400"/>
              <a:buNone/>
            </a:pPr>
            <a:r>
              <a:t/>
            </a:r>
            <a:endParaRPr sz="2200"/>
          </a:p>
        </p:txBody>
      </p:sp>
      <p:pic>
        <p:nvPicPr>
          <p:cNvPr id="722" name="Google Shape;722;p188"/>
          <p:cNvPicPr preferRelativeResize="0"/>
          <p:nvPr/>
        </p:nvPicPr>
        <p:blipFill rotWithShape="1">
          <a:blip r:embed="rId4">
            <a:alphaModFix/>
          </a:blip>
          <a:srcRect b="0" l="0" r="0" t="0"/>
          <a:stretch/>
        </p:blipFill>
        <p:spPr>
          <a:xfrm>
            <a:off x="868505" y="2706668"/>
            <a:ext cx="489335" cy="489335"/>
          </a:xfrm>
          <a:prstGeom prst="rect">
            <a:avLst/>
          </a:prstGeom>
          <a:noFill/>
          <a:ln>
            <a:noFill/>
          </a:ln>
        </p:spPr>
      </p:pic>
      <p:pic>
        <p:nvPicPr>
          <p:cNvPr id="723" name="Google Shape;723;p188"/>
          <p:cNvPicPr preferRelativeResize="0"/>
          <p:nvPr/>
        </p:nvPicPr>
        <p:blipFill rotWithShape="1">
          <a:blip r:embed="rId4">
            <a:alphaModFix/>
          </a:blip>
          <a:srcRect b="0" l="0" r="0" t="0"/>
          <a:stretch/>
        </p:blipFill>
        <p:spPr>
          <a:xfrm>
            <a:off x="868504" y="4329309"/>
            <a:ext cx="489335" cy="48933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p189"/>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Batch Normalization</a:t>
            </a:r>
            <a:endParaRPr/>
          </a:p>
        </p:txBody>
      </p:sp>
      <p:pic>
        <p:nvPicPr>
          <p:cNvPr id="730" name="Google Shape;730;p189"/>
          <p:cNvPicPr preferRelativeResize="0"/>
          <p:nvPr/>
        </p:nvPicPr>
        <p:blipFill rotWithShape="1">
          <a:blip r:embed="rId3">
            <a:alphaModFix/>
          </a:blip>
          <a:srcRect b="0" l="0" r="0" t="0"/>
          <a:stretch/>
        </p:blipFill>
        <p:spPr>
          <a:xfrm>
            <a:off x="4727043" y="751273"/>
            <a:ext cx="7140124" cy="341591"/>
          </a:xfrm>
          <a:prstGeom prst="rect">
            <a:avLst/>
          </a:prstGeom>
          <a:noFill/>
          <a:ln>
            <a:noFill/>
          </a:ln>
        </p:spPr>
      </p:pic>
      <p:sp>
        <p:nvSpPr>
          <p:cNvPr id="731" name="Google Shape;731;p189"/>
          <p:cNvSpPr txBox="1"/>
          <p:nvPr>
            <p:ph idx="2" type="body"/>
          </p:nvPr>
        </p:nvSpPr>
        <p:spPr>
          <a:xfrm>
            <a:off x="709375" y="1153138"/>
            <a:ext cx="15042777" cy="5739573"/>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t/>
            </a:r>
            <a:endParaRPr/>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ctr">
              <a:lnSpc>
                <a:spcPct val="100000"/>
              </a:lnSpc>
              <a:spcBef>
                <a:spcPts val="1333"/>
              </a:spcBef>
              <a:spcAft>
                <a:spcPts val="0"/>
              </a:spcAft>
              <a:buSzPts val="2400"/>
              <a:buNone/>
            </a:pPr>
            <a:r>
              <a:t/>
            </a:r>
            <a:endParaRPr sz="2200"/>
          </a:p>
          <a:p>
            <a:pPr indent="0" lvl="0" marL="76200" rtl="0" algn="ctr">
              <a:lnSpc>
                <a:spcPct val="100000"/>
              </a:lnSpc>
              <a:spcBef>
                <a:spcPts val="1333"/>
              </a:spcBef>
              <a:spcAft>
                <a:spcPts val="0"/>
              </a:spcAft>
              <a:buSzPts val="2400"/>
              <a:buNone/>
            </a:pPr>
            <a:r>
              <a:rPr lang="en-IN" sz="2200"/>
              <a:t>                                                                  </a:t>
            </a:r>
            <a:endParaRPr sz="2200"/>
          </a:p>
          <a:p>
            <a:pPr indent="0" lvl="0" marL="76200" rtl="0" algn="ctr">
              <a:lnSpc>
                <a:spcPct val="100000"/>
              </a:lnSpc>
              <a:spcBef>
                <a:spcPts val="1333"/>
              </a:spcBef>
              <a:spcAft>
                <a:spcPts val="0"/>
              </a:spcAft>
              <a:buSzPts val="2400"/>
              <a:buNone/>
            </a:pPr>
            <a:r>
              <a:rPr lang="en-IN" sz="2200"/>
              <a:t>                                   </a:t>
            </a:r>
            <a:endParaRPr b="1" sz="2200"/>
          </a:p>
          <a:p>
            <a:pPr indent="0" lvl="0" marL="76200" rtl="0" algn="ctr">
              <a:lnSpc>
                <a:spcPct val="100000"/>
              </a:lnSpc>
              <a:spcBef>
                <a:spcPts val="1333"/>
              </a:spcBef>
              <a:spcAft>
                <a:spcPts val="0"/>
              </a:spcAft>
              <a:buSzPts val="2400"/>
              <a:buNone/>
            </a:pPr>
            <a:r>
              <a:rPr lang="en-IN" sz="2200"/>
              <a:t>                                                                  </a:t>
            </a:r>
            <a:endParaRPr sz="2200"/>
          </a:p>
          <a:p>
            <a:pPr indent="0" lvl="0" marL="76200" rtl="0" algn="ctr">
              <a:lnSpc>
                <a:spcPct val="100000"/>
              </a:lnSpc>
              <a:spcBef>
                <a:spcPts val="1333"/>
              </a:spcBef>
              <a:spcAft>
                <a:spcPts val="0"/>
              </a:spcAft>
              <a:buSzPts val="2400"/>
              <a:buNone/>
            </a:pPr>
            <a:r>
              <a:t/>
            </a:r>
            <a:endParaRPr sz="2200"/>
          </a:p>
        </p:txBody>
      </p:sp>
      <p:sp>
        <p:nvSpPr>
          <p:cNvPr id="732" name="Google Shape;732;p189"/>
          <p:cNvSpPr/>
          <p:nvPr/>
        </p:nvSpPr>
        <p:spPr>
          <a:xfrm rot="5400000">
            <a:off x="6721211" y="2578316"/>
            <a:ext cx="517435" cy="526667"/>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733" name="Google Shape;733;p189"/>
          <p:cNvCxnSpPr/>
          <p:nvPr/>
        </p:nvCxnSpPr>
        <p:spPr>
          <a:xfrm flipH="1" rot="-5400000">
            <a:off x="7886514" y="2198399"/>
            <a:ext cx="688500" cy="1975002"/>
          </a:xfrm>
          <a:prstGeom prst="straightConnector1">
            <a:avLst/>
          </a:prstGeom>
          <a:noFill/>
          <a:ln cap="flat" cmpd="sng" w="12700">
            <a:solidFill>
              <a:schemeClr val="dk1"/>
            </a:solidFill>
            <a:prstDash val="solid"/>
            <a:round/>
            <a:headEnd len="sm" w="sm" type="none"/>
            <a:tailEnd len="sm" w="sm" type="triangle"/>
          </a:ln>
        </p:spPr>
      </p:cxnSp>
      <p:sp>
        <p:nvSpPr>
          <p:cNvPr id="734" name="Google Shape;734;p189"/>
          <p:cNvSpPr/>
          <p:nvPr/>
        </p:nvSpPr>
        <p:spPr>
          <a:xfrm rot="5400000">
            <a:off x="6721211" y="3613186"/>
            <a:ext cx="517435" cy="526667"/>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35" name="Google Shape;735;p189"/>
          <p:cNvSpPr/>
          <p:nvPr/>
        </p:nvSpPr>
        <p:spPr>
          <a:xfrm rot="5400000">
            <a:off x="6721210" y="4777416"/>
            <a:ext cx="517435" cy="526667"/>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736" name="Google Shape;736;p189"/>
          <p:cNvCxnSpPr/>
          <p:nvPr/>
        </p:nvCxnSpPr>
        <p:spPr>
          <a:xfrm rot="-5400000">
            <a:off x="8057575" y="2715836"/>
            <a:ext cx="346371" cy="1974999"/>
          </a:xfrm>
          <a:prstGeom prst="straightConnector1">
            <a:avLst/>
          </a:prstGeom>
          <a:noFill/>
          <a:ln cap="flat" cmpd="sng" w="12700">
            <a:solidFill>
              <a:schemeClr val="dk1"/>
            </a:solidFill>
            <a:prstDash val="solid"/>
            <a:round/>
            <a:headEnd len="sm" w="sm" type="none"/>
            <a:tailEnd len="sm" w="sm" type="triangle"/>
          </a:ln>
        </p:spPr>
      </p:cxnSp>
      <p:cxnSp>
        <p:nvCxnSpPr>
          <p:cNvPr id="737" name="Google Shape;737;p189"/>
          <p:cNvCxnSpPr/>
          <p:nvPr/>
        </p:nvCxnSpPr>
        <p:spPr>
          <a:xfrm flipH="1" rot="-5400000">
            <a:off x="7857814" y="3261968"/>
            <a:ext cx="745891" cy="1974995"/>
          </a:xfrm>
          <a:prstGeom prst="straightConnector1">
            <a:avLst/>
          </a:prstGeom>
          <a:noFill/>
          <a:ln cap="flat" cmpd="sng" w="12700">
            <a:solidFill>
              <a:schemeClr val="dk1"/>
            </a:solidFill>
            <a:prstDash val="solid"/>
            <a:round/>
            <a:headEnd len="sm" w="sm" type="none"/>
            <a:tailEnd len="sm" w="sm" type="triangle"/>
          </a:ln>
        </p:spPr>
      </p:cxnSp>
      <p:cxnSp>
        <p:nvCxnSpPr>
          <p:cNvPr id="738" name="Google Shape;738;p189"/>
          <p:cNvCxnSpPr/>
          <p:nvPr/>
        </p:nvCxnSpPr>
        <p:spPr>
          <a:xfrm rot="-5400000">
            <a:off x="8040093" y="3862586"/>
            <a:ext cx="381332" cy="1974995"/>
          </a:xfrm>
          <a:prstGeom prst="straightConnector1">
            <a:avLst/>
          </a:prstGeom>
          <a:noFill/>
          <a:ln cap="flat" cmpd="sng" w="12700">
            <a:solidFill>
              <a:schemeClr val="dk1"/>
            </a:solidFill>
            <a:prstDash val="solid"/>
            <a:round/>
            <a:headEnd len="sm" w="sm" type="none"/>
            <a:tailEnd len="sm" w="sm" type="triangle"/>
          </a:ln>
        </p:spPr>
      </p:cxnSp>
      <p:cxnSp>
        <p:nvCxnSpPr>
          <p:cNvPr id="739" name="Google Shape;739;p189"/>
          <p:cNvCxnSpPr/>
          <p:nvPr/>
        </p:nvCxnSpPr>
        <p:spPr>
          <a:xfrm rot="-5400000">
            <a:off x="7540138" y="3362631"/>
            <a:ext cx="1381242" cy="1974995"/>
          </a:xfrm>
          <a:prstGeom prst="straightConnector1">
            <a:avLst/>
          </a:prstGeom>
          <a:noFill/>
          <a:ln cap="flat" cmpd="sng" w="12700">
            <a:solidFill>
              <a:schemeClr val="dk1"/>
            </a:solidFill>
            <a:prstDash val="solid"/>
            <a:round/>
            <a:headEnd len="sm" w="sm" type="none"/>
            <a:tailEnd len="sm" w="sm" type="triangle"/>
          </a:ln>
        </p:spPr>
      </p:cxnSp>
      <p:cxnSp>
        <p:nvCxnSpPr>
          <p:cNvPr id="740" name="Google Shape;740;p189"/>
          <p:cNvCxnSpPr/>
          <p:nvPr/>
        </p:nvCxnSpPr>
        <p:spPr>
          <a:xfrm flipH="1" rot="-5400000">
            <a:off x="7325248" y="2759664"/>
            <a:ext cx="1811024" cy="1974995"/>
          </a:xfrm>
          <a:prstGeom prst="straightConnector1">
            <a:avLst/>
          </a:prstGeom>
          <a:noFill/>
          <a:ln cap="flat" cmpd="sng" w="12700">
            <a:solidFill>
              <a:schemeClr val="dk1"/>
            </a:solidFill>
            <a:prstDash val="solid"/>
            <a:round/>
            <a:headEnd len="sm" w="sm" type="none"/>
            <a:tailEnd len="sm" w="sm" type="triangle"/>
          </a:ln>
        </p:spPr>
      </p:cxnSp>
      <p:sp>
        <p:nvSpPr>
          <p:cNvPr id="741" name="Google Shape;741;p189"/>
          <p:cNvSpPr/>
          <p:nvPr/>
        </p:nvSpPr>
        <p:spPr>
          <a:xfrm rot="5400000">
            <a:off x="6771875" y="5819032"/>
            <a:ext cx="517435" cy="526667"/>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2" name="Google Shape;742;p189"/>
          <p:cNvSpPr/>
          <p:nvPr/>
        </p:nvSpPr>
        <p:spPr>
          <a:xfrm rot="5400000">
            <a:off x="9222882" y="3354469"/>
            <a:ext cx="517435" cy="526667"/>
          </a:xfrm>
          <a:prstGeom prst="ellipse">
            <a:avLst/>
          </a:prstGeom>
          <a:solidFill>
            <a:srgbClr val="D8D8D8"/>
          </a:solidFill>
          <a:ln cap="flat" cmpd="sng" w="12700">
            <a:solidFill>
              <a:srgbClr val="AEAB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200" u="none" cap="none" strike="noStrike">
              <a:solidFill>
                <a:schemeClr val="dk1"/>
              </a:solidFill>
              <a:latin typeface="Open Sans"/>
              <a:ea typeface="Open Sans"/>
              <a:cs typeface="Open Sans"/>
              <a:sym typeface="Open Sans"/>
            </a:endParaRPr>
          </a:p>
        </p:txBody>
      </p:sp>
      <p:cxnSp>
        <p:nvCxnSpPr>
          <p:cNvPr id="743" name="Google Shape;743;p189"/>
          <p:cNvCxnSpPr/>
          <p:nvPr/>
        </p:nvCxnSpPr>
        <p:spPr>
          <a:xfrm rot="-5400000">
            <a:off x="7177340" y="3916869"/>
            <a:ext cx="2230998" cy="1974997"/>
          </a:xfrm>
          <a:prstGeom prst="straightConnector1">
            <a:avLst/>
          </a:prstGeom>
          <a:noFill/>
          <a:ln cap="flat" cmpd="sng" w="12700">
            <a:solidFill>
              <a:schemeClr val="dk1"/>
            </a:solidFill>
            <a:prstDash val="solid"/>
            <a:round/>
            <a:headEnd len="sm" w="sm" type="none"/>
            <a:tailEnd len="sm" w="sm" type="triangle"/>
          </a:ln>
        </p:spPr>
      </p:cxnSp>
      <p:sp>
        <p:nvSpPr>
          <p:cNvPr id="744" name="Google Shape;744;p189"/>
          <p:cNvSpPr/>
          <p:nvPr/>
        </p:nvSpPr>
        <p:spPr>
          <a:xfrm rot="5400000">
            <a:off x="9231690" y="4389341"/>
            <a:ext cx="517435" cy="526667"/>
          </a:xfrm>
          <a:prstGeom prst="ellipse">
            <a:avLst/>
          </a:prstGeom>
          <a:solidFill>
            <a:srgbClr val="D8D8D8"/>
          </a:solidFill>
          <a:ln cap="flat" cmpd="sng" w="12700">
            <a:solidFill>
              <a:srgbClr val="AEAB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200" u="none" cap="none" strike="noStrike">
              <a:solidFill>
                <a:schemeClr val="dk1"/>
              </a:solidFill>
              <a:latin typeface="Open Sans"/>
              <a:ea typeface="Open Sans"/>
              <a:cs typeface="Open Sans"/>
              <a:sym typeface="Open Sans"/>
            </a:endParaRPr>
          </a:p>
        </p:txBody>
      </p:sp>
      <p:sp>
        <p:nvSpPr>
          <p:cNvPr id="745" name="Google Shape;745;p189"/>
          <p:cNvSpPr/>
          <p:nvPr/>
        </p:nvSpPr>
        <p:spPr>
          <a:xfrm rot="5400000">
            <a:off x="9273109" y="5424212"/>
            <a:ext cx="517435" cy="526667"/>
          </a:xfrm>
          <a:prstGeom prst="ellipse">
            <a:avLst/>
          </a:prstGeom>
          <a:solidFill>
            <a:srgbClr val="BFBFBF"/>
          </a:solidFill>
          <a:ln cap="flat" cmpd="sng" w="127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200" u="none" cap="none" strike="noStrike">
              <a:solidFill>
                <a:schemeClr val="dk1"/>
              </a:solidFill>
              <a:latin typeface="Open Sans"/>
              <a:ea typeface="Open Sans"/>
              <a:cs typeface="Open Sans"/>
              <a:sym typeface="Open Sans"/>
            </a:endParaRPr>
          </a:p>
        </p:txBody>
      </p:sp>
      <p:cxnSp>
        <p:nvCxnSpPr>
          <p:cNvPr id="746" name="Google Shape;746;p189"/>
          <p:cNvCxnSpPr/>
          <p:nvPr/>
        </p:nvCxnSpPr>
        <p:spPr>
          <a:xfrm rot="-5400000">
            <a:off x="7585078" y="4398527"/>
            <a:ext cx="1330188" cy="1912489"/>
          </a:xfrm>
          <a:prstGeom prst="straightConnector1">
            <a:avLst/>
          </a:prstGeom>
          <a:noFill/>
          <a:ln cap="flat" cmpd="sng" w="12700">
            <a:solidFill>
              <a:schemeClr val="dk1"/>
            </a:solidFill>
            <a:prstDash val="solid"/>
            <a:round/>
            <a:headEnd len="sm" w="sm" type="none"/>
            <a:tailEnd len="sm" w="sm" type="triangle"/>
          </a:ln>
        </p:spPr>
      </p:cxnSp>
      <p:cxnSp>
        <p:nvCxnSpPr>
          <p:cNvPr id="747" name="Google Shape;747;p189"/>
          <p:cNvCxnSpPr/>
          <p:nvPr/>
        </p:nvCxnSpPr>
        <p:spPr>
          <a:xfrm flipH="1" rot="-5400000">
            <a:off x="7015659" y="3175673"/>
            <a:ext cx="2605029" cy="2048488"/>
          </a:xfrm>
          <a:prstGeom prst="straightConnector1">
            <a:avLst/>
          </a:prstGeom>
          <a:noFill/>
          <a:ln cap="flat" cmpd="sng" w="12700">
            <a:solidFill>
              <a:schemeClr val="dk1"/>
            </a:solidFill>
            <a:prstDash val="solid"/>
            <a:round/>
            <a:headEnd len="sm" w="sm" type="none"/>
            <a:tailEnd len="sm" w="sm" type="triangle"/>
          </a:ln>
        </p:spPr>
      </p:cxnSp>
      <p:cxnSp>
        <p:nvCxnSpPr>
          <p:cNvPr id="748" name="Google Shape;748;p189"/>
          <p:cNvCxnSpPr/>
          <p:nvPr/>
        </p:nvCxnSpPr>
        <p:spPr>
          <a:xfrm flipH="1" rot="-5400000">
            <a:off x="7493303" y="3653314"/>
            <a:ext cx="1599079" cy="2099154"/>
          </a:xfrm>
          <a:prstGeom prst="straightConnector1">
            <a:avLst/>
          </a:prstGeom>
          <a:noFill/>
          <a:ln cap="flat" cmpd="sng" w="12700">
            <a:solidFill>
              <a:schemeClr val="dk1"/>
            </a:solidFill>
            <a:prstDash val="solid"/>
            <a:round/>
            <a:headEnd len="sm" w="sm" type="none"/>
            <a:tailEnd len="sm" w="sm" type="triangle"/>
          </a:ln>
        </p:spPr>
      </p:cxnSp>
      <p:cxnSp>
        <p:nvCxnSpPr>
          <p:cNvPr id="749" name="Google Shape;749;p189"/>
          <p:cNvCxnSpPr/>
          <p:nvPr/>
        </p:nvCxnSpPr>
        <p:spPr>
          <a:xfrm flipH="1" rot="-5400000">
            <a:off x="8045485" y="4247347"/>
            <a:ext cx="461680" cy="2048487"/>
          </a:xfrm>
          <a:prstGeom prst="straightConnector1">
            <a:avLst/>
          </a:prstGeom>
          <a:noFill/>
          <a:ln cap="flat" cmpd="sng" w="12700">
            <a:solidFill>
              <a:schemeClr val="dk1"/>
            </a:solidFill>
            <a:prstDash val="solid"/>
            <a:round/>
            <a:headEnd len="sm" w="sm" type="none"/>
            <a:tailEnd len="sm" w="sm" type="triangle"/>
          </a:ln>
        </p:spPr>
      </p:cxnSp>
      <p:cxnSp>
        <p:nvCxnSpPr>
          <p:cNvPr id="750" name="Google Shape;750;p189"/>
          <p:cNvCxnSpPr/>
          <p:nvPr/>
        </p:nvCxnSpPr>
        <p:spPr>
          <a:xfrm rot="-5400000">
            <a:off x="8030356" y="4786656"/>
            <a:ext cx="491943" cy="2048488"/>
          </a:xfrm>
          <a:prstGeom prst="straightConnector1">
            <a:avLst/>
          </a:prstGeom>
          <a:noFill/>
          <a:ln cap="flat" cmpd="sng" w="12700">
            <a:solidFill>
              <a:schemeClr val="dk1"/>
            </a:solidFill>
            <a:prstDash val="solid"/>
            <a:round/>
            <a:headEnd len="sm" w="sm" type="none"/>
            <a:tailEnd len="sm" w="sm" type="triangle"/>
          </a:ln>
        </p:spPr>
      </p:cxnSp>
      <p:sp>
        <p:nvSpPr>
          <p:cNvPr id="751" name="Google Shape;751;p189"/>
          <p:cNvSpPr/>
          <p:nvPr/>
        </p:nvSpPr>
        <p:spPr>
          <a:xfrm rot="5400000">
            <a:off x="11119808" y="4234177"/>
            <a:ext cx="517435" cy="526667"/>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752" name="Google Shape;752;p189"/>
          <p:cNvCxnSpPr/>
          <p:nvPr/>
        </p:nvCxnSpPr>
        <p:spPr>
          <a:xfrm flipH="1" rot="-5400000">
            <a:off x="10005356" y="3416367"/>
            <a:ext cx="849413" cy="1370253"/>
          </a:xfrm>
          <a:prstGeom prst="straightConnector1">
            <a:avLst/>
          </a:prstGeom>
          <a:noFill/>
          <a:ln cap="flat" cmpd="sng" w="12700">
            <a:solidFill>
              <a:schemeClr val="dk1"/>
            </a:solidFill>
            <a:prstDash val="solid"/>
            <a:round/>
            <a:headEnd len="sm" w="sm" type="none"/>
            <a:tailEnd len="sm" w="sm" type="triangle"/>
          </a:ln>
        </p:spPr>
      </p:cxnSp>
      <p:cxnSp>
        <p:nvCxnSpPr>
          <p:cNvPr id="753" name="Google Shape;753;p189"/>
          <p:cNvCxnSpPr/>
          <p:nvPr/>
        </p:nvCxnSpPr>
        <p:spPr>
          <a:xfrm rot="-5400000">
            <a:off x="10396490" y="3892272"/>
            <a:ext cx="84768" cy="1352630"/>
          </a:xfrm>
          <a:prstGeom prst="straightConnector1">
            <a:avLst/>
          </a:prstGeom>
          <a:noFill/>
          <a:ln cap="flat" cmpd="sng" w="12700">
            <a:solidFill>
              <a:schemeClr val="dk1"/>
            </a:solidFill>
            <a:prstDash val="solid"/>
            <a:round/>
            <a:headEnd len="sm" w="sm" type="none"/>
            <a:tailEnd len="sm" w="sm" type="triangle"/>
          </a:ln>
        </p:spPr>
      </p:cxnSp>
      <p:cxnSp>
        <p:nvCxnSpPr>
          <p:cNvPr id="754" name="Google Shape;754;p189"/>
          <p:cNvCxnSpPr/>
          <p:nvPr/>
        </p:nvCxnSpPr>
        <p:spPr>
          <a:xfrm rot="-5400000">
            <a:off x="9879341" y="4454448"/>
            <a:ext cx="1155281" cy="1298783"/>
          </a:xfrm>
          <a:prstGeom prst="straightConnector1">
            <a:avLst/>
          </a:prstGeom>
          <a:noFill/>
          <a:ln cap="flat" cmpd="sng" w="12700">
            <a:solidFill>
              <a:schemeClr val="dk1"/>
            </a:solidFill>
            <a:prstDash val="solid"/>
            <a:round/>
            <a:headEnd len="sm" w="sm" type="none"/>
            <a:tailEnd len="sm" w="sm" type="triangle"/>
          </a:ln>
        </p:spPr>
      </p:cxnSp>
      <p:sp>
        <p:nvSpPr>
          <p:cNvPr id="755" name="Google Shape;755;p189"/>
          <p:cNvSpPr/>
          <p:nvPr/>
        </p:nvSpPr>
        <p:spPr>
          <a:xfrm rot="5400000">
            <a:off x="4942352" y="2471126"/>
            <a:ext cx="517435" cy="660339"/>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6" name="Google Shape;756;p189"/>
          <p:cNvSpPr/>
          <p:nvPr/>
        </p:nvSpPr>
        <p:spPr>
          <a:xfrm rot="5400000">
            <a:off x="4942352" y="3505996"/>
            <a:ext cx="517435" cy="660339"/>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7" name="Google Shape;757;p189"/>
          <p:cNvSpPr/>
          <p:nvPr/>
        </p:nvSpPr>
        <p:spPr>
          <a:xfrm rot="5400000">
            <a:off x="4942352" y="4670226"/>
            <a:ext cx="517435" cy="660339"/>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8" name="Google Shape;758;p189"/>
          <p:cNvSpPr/>
          <p:nvPr/>
        </p:nvSpPr>
        <p:spPr>
          <a:xfrm rot="5400000">
            <a:off x="5005875" y="5711842"/>
            <a:ext cx="517435" cy="660339"/>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759" name="Google Shape;759;p189"/>
          <p:cNvCxnSpPr/>
          <p:nvPr/>
        </p:nvCxnSpPr>
        <p:spPr>
          <a:xfrm>
            <a:off x="5530341" y="2817062"/>
            <a:ext cx="1174614" cy="0"/>
          </a:xfrm>
          <a:prstGeom prst="straightConnector1">
            <a:avLst/>
          </a:prstGeom>
          <a:noFill/>
          <a:ln cap="flat" cmpd="sng" w="12700">
            <a:solidFill>
              <a:schemeClr val="dk1"/>
            </a:solidFill>
            <a:prstDash val="solid"/>
            <a:round/>
            <a:headEnd len="sm" w="sm" type="none"/>
            <a:tailEnd len="sm" w="sm" type="triangle"/>
          </a:ln>
        </p:spPr>
      </p:cxnSp>
      <p:cxnSp>
        <p:nvCxnSpPr>
          <p:cNvPr id="760" name="Google Shape;760;p189"/>
          <p:cNvCxnSpPr/>
          <p:nvPr/>
        </p:nvCxnSpPr>
        <p:spPr>
          <a:xfrm>
            <a:off x="5530341" y="3862997"/>
            <a:ext cx="1174614" cy="0"/>
          </a:xfrm>
          <a:prstGeom prst="straightConnector1">
            <a:avLst/>
          </a:prstGeom>
          <a:noFill/>
          <a:ln cap="flat" cmpd="sng" w="12700">
            <a:solidFill>
              <a:schemeClr val="dk1"/>
            </a:solidFill>
            <a:prstDash val="solid"/>
            <a:round/>
            <a:headEnd len="sm" w="sm" type="none"/>
            <a:tailEnd len="sm" w="sm" type="triangle"/>
          </a:ln>
        </p:spPr>
      </p:cxnSp>
      <p:cxnSp>
        <p:nvCxnSpPr>
          <p:cNvPr id="761" name="Google Shape;761;p189"/>
          <p:cNvCxnSpPr/>
          <p:nvPr/>
        </p:nvCxnSpPr>
        <p:spPr>
          <a:xfrm>
            <a:off x="5573944" y="5000395"/>
            <a:ext cx="1174614" cy="0"/>
          </a:xfrm>
          <a:prstGeom prst="straightConnector1">
            <a:avLst/>
          </a:prstGeom>
          <a:noFill/>
          <a:ln cap="flat" cmpd="sng" w="12700">
            <a:solidFill>
              <a:schemeClr val="dk1"/>
            </a:solidFill>
            <a:prstDash val="solid"/>
            <a:round/>
            <a:headEnd len="sm" w="sm" type="none"/>
            <a:tailEnd len="sm" w="sm" type="triangle"/>
          </a:ln>
        </p:spPr>
      </p:cxnSp>
      <p:cxnSp>
        <p:nvCxnSpPr>
          <p:cNvPr id="762" name="Google Shape;762;p189"/>
          <p:cNvCxnSpPr/>
          <p:nvPr/>
        </p:nvCxnSpPr>
        <p:spPr>
          <a:xfrm>
            <a:off x="5594762" y="6056872"/>
            <a:ext cx="1174614" cy="0"/>
          </a:xfrm>
          <a:prstGeom prst="straightConnector1">
            <a:avLst/>
          </a:prstGeom>
          <a:noFill/>
          <a:ln cap="flat" cmpd="sng" w="12700">
            <a:solidFill>
              <a:schemeClr val="dk1"/>
            </a:solidFill>
            <a:prstDash val="solid"/>
            <a:round/>
            <a:headEnd len="sm" w="sm" type="none"/>
            <a:tailEnd len="sm" w="sm" type="triangle"/>
          </a:ln>
        </p:spPr>
      </p:cxnSp>
      <p:cxnSp>
        <p:nvCxnSpPr>
          <p:cNvPr id="763" name="Google Shape;763;p189"/>
          <p:cNvCxnSpPr/>
          <p:nvPr/>
        </p:nvCxnSpPr>
        <p:spPr>
          <a:xfrm>
            <a:off x="5531239" y="2801296"/>
            <a:ext cx="1174614" cy="1075335"/>
          </a:xfrm>
          <a:prstGeom prst="straightConnector1">
            <a:avLst/>
          </a:prstGeom>
          <a:noFill/>
          <a:ln cap="flat" cmpd="sng" w="12700">
            <a:solidFill>
              <a:schemeClr val="dk1"/>
            </a:solidFill>
            <a:prstDash val="solid"/>
            <a:round/>
            <a:headEnd len="sm" w="sm" type="none"/>
            <a:tailEnd len="sm" w="sm" type="triangle"/>
          </a:ln>
        </p:spPr>
      </p:cxnSp>
      <p:cxnSp>
        <p:nvCxnSpPr>
          <p:cNvPr id="764" name="Google Shape;764;p189"/>
          <p:cNvCxnSpPr/>
          <p:nvPr/>
        </p:nvCxnSpPr>
        <p:spPr>
          <a:xfrm>
            <a:off x="5530341" y="3919487"/>
            <a:ext cx="1174614" cy="1075335"/>
          </a:xfrm>
          <a:prstGeom prst="straightConnector1">
            <a:avLst/>
          </a:prstGeom>
          <a:noFill/>
          <a:ln cap="flat" cmpd="sng" w="12700">
            <a:solidFill>
              <a:schemeClr val="dk1"/>
            </a:solidFill>
            <a:prstDash val="solid"/>
            <a:round/>
            <a:headEnd len="sm" w="sm" type="none"/>
            <a:tailEnd len="sm" w="sm" type="triangle"/>
          </a:ln>
        </p:spPr>
      </p:cxnSp>
      <p:cxnSp>
        <p:nvCxnSpPr>
          <p:cNvPr id="765" name="Google Shape;765;p189"/>
          <p:cNvCxnSpPr/>
          <p:nvPr/>
        </p:nvCxnSpPr>
        <p:spPr>
          <a:xfrm>
            <a:off x="5531239" y="4967018"/>
            <a:ext cx="1174614" cy="1075335"/>
          </a:xfrm>
          <a:prstGeom prst="straightConnector1">
            <a:avLst/>
          </a:prstGeom>
          <a:noFill/>
          <a:ln cap="flat" cmpd="sng" w="12700">
            <a:solidFill>
              <a:schemeClr val="dk1"/>
            </a:solidFill>
            <a:prstDash val="solid"/>
            <a:round/>
            <a:headEnd len="sm" w="sm" type="none"/>
            <a:tailEnd len="sm" w="sm" type="triangle"/>
          </a:ln>
        </p:spPr>
      </p:cxnSp>
      <p:cxnSp>
        <p:nvCxnSpPr>
          <p:cNvPr id="766" name="Google Shape;766;p189"/>
          <p:cNvCxnSpPr/>
          <p:nvPr/>
        </p:nvCxnSpPr>
        <p:spPr>
          <a:xfrm flipH="1" rot="10800000">
            <a:off x="5531239" y="2826631"/>
            <a:ext cx="1150930" cy="1009534"/>
          </a:xfrm>
          <a:prstGeom prst="straightConnector1">
            <a:avLst/>
          </a:prstGeom>
          <a:noFill/>
          <a:ln cap="flat" cmpd="sng" w="12700">
            <a:solidFill>
              <a:schemeClr val="dk1"/>
            </a:solidFill>
            <a:prstDash val="solid"/>
            <a:round/>
            <a:headEnd len="sm" w="sm" type="none"/>
            <a:tailEnd len="sm" w="sm" type="triangle"/>
          </a:ln>
        </p:spPr>
      </p:cxnSp>
      <p:cxnSp>
        <p:nvCxnSpPr>
          <p:cNvPr id="767" name="Google Shape;767;p189"/>
          <p:cNvCxnSpPr>
            <a:stCxn id="757" idx="0"/>
          </p:cNvCxnSpPr>
          <p:nvPr/>
        </p:nvCxnSpPr>
        <p:spPr>
          <a:xfrm flipH="1" rot="10800000">
            <a:off x="5531239" y="3877196"/>
            <a:ext cx="1150800" cy="1123200"/>
          </a:xfrm>
          <a:prstGeom prst="straightConnector1">
            <a:avLst/>
          </a:prstGeom>
          <a:noFill/>
          <a:ln cap="flat" cmpd="sng" w="12700">
            <a:solidFill>
              <a:schemeClr val="dk1"/>
            </a:solidFill>
            <a:prstDash val="solid"/>
            <a:round/>
            <a:headEnd len="sm" w="sm" type="none"/>
            <a:tailEnd len="sm" w="sm" type="triangle"/>
          </a:ln>
        </p:spPr>
      </p:cxnSp>
      <p:cxnSp>
        <p:nvCxnSpPr>
          <p:cNvPr id="768" name="Google Shape;768;p189"/>
          <p:cNvCxnSpPr/>
          <p:nvPr/>
        </p:nvCxnSpPr>
        <p:spPr>
          <a:xfrm flipH="1" rot="10800000">
            <a:off x="5610528" y="5025607"/>
            <a:ext cx="1087407" cy="1089741"/>
          </a:xfrm>
          <a:prstGeom prst="straightConnector1">
            <a:avLst/>
          </a:prstGeom>
          <a:noFill/>
          <a:ln cap="flat" cmpd="sng" w="12700">
            <a:solidFill>
              <a:schemeClr val="dk1"/>
            </a:solidFill>
            <a:prstDash val="solid"/>
            <a:round/>
            <a:headEnd len="sm" w="sm" type="none"/>
            <a:tailEnd len="sm" w="sm" type="triangle"/>
          </a:ln>
        </p:spPr>
      </p:cxnSp>
      <p:cxnSp>
        <p:nvCxnSpPr>
          <p:cNvPr id="769" name="Google Shape;769;p189"/>
          <p:cNvCxnSpPr/>
          <p:nvPr/>
        </p:nvCxnSpPr>
        <p:spPr>
          <a:xfrm flipH="1" rot="10800000">
            <a:off x="5573944" y="2826631"/>
            <a:ext cx="1087407" cy="2114755"/>
          </a:xfrm>
          <a:prstGeom prst="straightConnector1">
            <a:avLst/>
          </a:prstGeom>
          <a:noFill/>
          <a:ln cap="flat" cmpd="sng" w="12700">
            <a:solidFill>
              <a:schemeClr val="dk1"/>
            </a:solidFill>
            <a:prstDash val="solid"/>
            <a:round/>
            <a:headEnd len="sm" w="sm" type="none"/>
            <a:tailEnd len="sm" w="sm" type="triangle"/>
          </a:ln>
        </p:spPr>
      </p:cxnSp>
      <p:cxnSp>
        <p:nvCxnSpPr>
          <p:cNvPr id="770" name="Google Shape;770;p189"/>
          <p:cNvCxnSpPr/>
          <p:nvPr/>
        </p:nvCxnSpPr>
        <p:spPr>
          <a:xfrm flipH="1" rot="10800000">
            <a:off x="5593864" y="2826631"/>
            <a:ext cx="1067487" cy="3242813"/>
          </a:xfrm>
          <a:prstGeom prst="straightConnector1">
            <a:avLst/>
          </a:prstGeom>
          <a:noFill/>
          <a:ln cap="flat" cmpd="sng" w="12700">
            <a:solidFill>
              <a:schemeClr val="dk1"/>
            </a:solidFill>
            <a:prstDash val="solid"/>
            <a:round/>
            <a:headEnd len="sm" w="sm" type="none"/>
            <a:tailEnd len="sm" w="sm" type="triangle"/>
          </a:ln>
        </p:spPr>
      </p:cxnSp>
      <p:cxnSp>
        <p:nvCxnSpPr>
          <p:cNvPr id="771" name="Google Shape;771;p189"/>
          <p:cNvCxnSpPr>
            <a:stCxn id="755" idx="0"/>
          </p:cNvCxnSpPr>
          <p:nvPr/>
        </p:nvCxnSpPr>
        <p:spPr>
          <a:xfrm>
            <a:off x="5531239" y="2801295"/>
            <a:ext cx="1150800" cy="2193600"/>
          </a:xfrm>
          <a:prstGeom prst="straightConnector1">
            <a:avLst/>
          </a:prstGeom>
          <a:noFill/>
          <a:ln cap="flat" cmpd="sng" w="12700">
            <a:solidFill>
              <a:schemeClr val="dk1"/>
            </a:solidFill>
            <a:prstDash val="solid"/>
            <a:round/>
            <a:headEnd len="sm" w="sm" type="none"/>
            <a:tailEnd len="sm" w="sm" type="triangle"/>
          </a:ln>
        </p:spPr>
      </p:cxnSp>
      <p:cxnSp>
        <p:nvCxnSpPr>
          <p:cNvPr id="772" name="Google Shape;772;p189"/>
          <p:cNvCxnSpPr>
            <a:stCxn id="755" idx="0"/>
          </p:cNvCxnSpPr>
          <p:nvPr/>
        </p:nvCxnSpPr>
        <p:spPr>
          <a:xfrm>
            <a:off x="5531239" y="2801295"/>
            <a:ext cx="1193700" cy="3240600"/>
          </a:xfrm>
          <a:prstGeom prst="straightConnector1">
            <a:avLst/>
          </a:prstGeom>
          <a:noFill/>
          <a:ln cap="flat" cmpd="sng" w="12700">
            <a:solidFill>
              <a:schemeClr val="dk1"/>
            </a:solidFill>
            <a:prstDash val="solid"/>
            <a:round/>
            <a:headEnd len="sm" w="sm" type="none"/>
            <a:tailEnd len="sm" w="sm" type="triangle"/>
          </a:ln>
        </p:spPr>
      </p:cxnSp>
      <p:cxnSp>
        <p:nvCxnSpPr>
          <p:cNvPr id="773" name="Google Shape;773;p189"/>
          <p:cNvCxnSpPr/>
          <p:nvPr/>
        </p:nvCxnSpPr>
        <p:spPr>
          <a:xfrm>
            <a:off x="3816221" y="2841649"/>
            <a:ext cx="901609" cy="0"/>
          </a:xfrm>
          <a:prstGeom prst="straightConnector1">
            <a:avLst/>
          </a:prstGeom>
          <a:noFill/>
          <a:ln cap="flat" cmpd="sng" w="57150">
            <a:solidFill>
              <a:srgbClr val="C55A11"/>
            </a:solidFill>
            <a:prstDash val="dash"/>
            <a:round/>
            <a:headEnd len="sm" w="sm" type="none"/>
            <a:tailEnd len="med" w="med" type="triangle"/>
          </a:ln>
        </p:spPr>
      </p:cxnSp>
      <p:cxnSp>
        <p:nvCxnSpPr>
          <p:cNvPr id="774" name="Google Shape;774;p189"/>
          <p:cNvCxnSpPr/>
          <p:nvPr/>
        </p:nvCxnSpPr>
        <p:spPr>
          <a:xfrm rot="10800000">
            <a:off x="7030592" y="6541290"/>
            <a:ext cx="0" cy="702842"/>
          </a:xfrm>
          <a:prstGeom prst="straightConnector1">
            <a:avLst/>
          </a:prstGeom>
          <a:noFill/>
          <a:ln cap="flat" cmpd="sng" w="57150">
            <a:solidFill>
              <a:srgbClr val="C55A11"/>
            </a:solidFill>
            <a:prstDash val="dash"/>
            <a:round/>
            <a:headEnd len="sm" w="sm" type="none"/>
            <a:tailEnd len="med" w="med" type="triangle"/>
          </a:ln>
        </p:spPr>
      </p:cxnSp>
      <p:cxnSp>
        <p:nvCxnSpPr>
          <p:cNvPr id="775" name="Google Shape;775;p189"/>
          <p:cNvCxnSpPr/>
          <p:nvPr/>
        </p:nvCxnSpPr>
        <p:spPr>
          <a:xfrm>
            <a:off x="3872365" y="3838062"/>
            <a:ext cx="901609" cy="0"/>
          </a:xfrm>
          <a:prstGeom prst="straightConnector1">
            <a:avLst/>
          </a:prstGeom>
          <a:noFill/>
          <a:ln cap="flat" cmpd="sng" w="57150">
            <a:solidFill>
              <a:srgbClr val="C55A11"/>
            </a:solidFill>
            <a:prstDash val="dash"/>
            <a:round/>
            <a:headEnd len="sm" w="sm" type="none"/>
            <a:tailEnd len="med" w="med" type="triangle"/>
          </a:ln>
        </p:spPr>
      </p:cxnSp>
      <p:cxnSp>
        <p:nvCxnSpPr>
          <p:cNvPr id="776" name="Google Shape;776;p189"/>
          <p:cNvCxnSpPr/>
          <p:nvPr/>
        </p:nvCxnSpPr>
        <p:spPr>
          <a:xfrm>
            <a:off x="3860716" y="6115348"/>
            <a:ext cx="901609" cy="0"/>
          </a:xfrm>
          <a:prstGeom prst="straightConnector1">
            <a:avLst/>
          </a:prstGeom>
          <a:noFill/>
          <a:ln cap="flat" cmpd="sng" w="57150">
            <a:solidFill>
              <a:srgbClr val="C55A11"/>
            </a:solidFill>
            <a:prstDash val="dash"/>
            <a:round/>
            <a:headEnd len="sm" w="sm" type="none"/>
            <a:tailEnd len="med" w="med" type="triangle"/>
          </a:ln>
        </p:spPr>
      </p:cxnSp>
      <p:cxnSp>
        <p:nvCxnSpPr>
          <p:cNvPr id="777" name="Google Shape;777;p189"/>
          <p:cNvCxnSpPr/>
          <p:nvPr/>
        </p:nvCxnSpPr>
        <p:spPr>
          <a:xfrm>
            <a:off x="3860716" y="5218422"/>
            <a:ext cx="901609" cy="0"/>
          </a:xfrm>
          <a:prstGeom prst="straightConnector1">
            <a:avLst/>
          </a:prstGeom>
          <a:noFill/>
          <a:ln cap="flat" cmpd="sng" w="57150">
            <a:solidFill>
              <a:srgbClr val="C55A11"/>
            </a:solidFill>
            <a:prstDash val="dash"/>
            <a:round/>
            <a:headEnd len="sm" w="sm" type="none"/>
            <a:tailEnd len="med" w="med" type="triangle"/>
          </a:ln>
        </p:spPr>
      </p:cxnSp>
      <p:cxnSp>
        <p:nvCxnSpPr>
          <p:cNvPr id="778" name="Google Shape;778;p189"/>
          <p:cNvCxnSpPr/>
          <p:nvPr/>
        </p:nvCxnSpPr>
        <p:spPr>
          <a:xfrm rot="10800000">
            <a:off x="9557273" y="6082365"/>
            <a:ext cx="0" cy="702842"/>
          </a:xfrm>
          <a:prstGeom prst="straightConnector1">
            <a:avLst/>
          </a:prstGeom>
          <a:noFill/>
          <a:ln cap="flat" cmpd="sng" w="57150">
            <a:solidFill>
              <a:srgbClr val="C55A11"/>
            </a:solidFill>
            <a:prstDash val="dash"/>
            <a:round/>
            <a:headEnd len="sm" w="sm" type="none"/>
            <a:tailEnd len="med" w="med" type="triangle"/>
          </a:ln>
        </p:spPr>
      </p:cxnSp>
      <p:sp>
        <p:nvSpPr>
          <p:cNvPr id="779" name="Google Shape;779;p189"/>
          <p:cNvSpPr txBox="1"/>
          <p:nvPr/>
        </p:nvSpPr>
        <p:spPr>
          <a:xfrm>
            <a:off x="5847366" y="7414662"/>
            <a:ext cx="2383393" cy="687244"/>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3F3F3F"/>
              </a:buClr>
              <a:buSzPts val="3200"/>
              <a:buFont typeface="Open Sans ExtraBold"/>
              <a:buNone/>
            </a:pPr>
            <a:r>
              <a:rPr b="0" i="0" lang="en-IN" sz="2200" u="none" cap="none" strike="noStrike">
                <a:solidFill>
                  <a:srgbClr val="3F3F3F"/>
                </a:solidFill>
                <a:latin typeface="Open Sans"/>
                <a:ea typeface="Open Sans"/>
                <a:cs typeface="Open Sans"/>
                <a:sym typeface="Open Sans"/>
              </a:rPr>
              <a:t>Batch Normalization</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3F3F3F"/>
              </a:buClr>
              <a:buSzPts val="3200"/>
              <a:buFont typeface="Open Sans ExtraBold"/>
              <a:buNone/>
            </a:pPr>
            <a:r>
              <a:t/>
            </a:r>
            <a:endParaRPr b="0" i="0" sz="2200" u="none" cap="none" strike="noStrike">
              <a:solidFill>
                <a:srgbClr val="3F3F3F"/>
              </a:solidFill>
              <a:latin typeface="Open Sans"/>
              <a:ea typeface="Open Sans"/>
              <a:cs typeface="Open Sans"/>
              <a:sym typeface="Open Sans"/>
            </a:endParaRPr>
          </a:p>
        </p:txBody>
      </p:sp>
      <p:sp>
        <p:nvSpPr>
          <p:cNvPr id="780" name="Google Shape;780;p189"/>
          <p:cNvSpPr txBox="1"/>
          <p:nvPr/>
        </p:nvSpPr>
        <p:spPr>
          <a:xfrm>
            <a:off x="8346555" y="6975790"/>
            <a:ext cx="2451007" cy="687244"/>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3F3F3F"/>
              </a:buClr>
              <a:buSzPts val="3200"/>
              <a:buFont typeface="Open Sans ExtraBold"/>
              <a:buNone/>
            </a:pPr>
            <a:r>
              <a:rPr b="0" i="0" lang="en-IN" sz="2200" u="none" cap="none" strike="noStrike">
                <a:solidFill>
                  <a:srgbClr val="3F3F3F"/>
                </a:solidFill>
                <a:latin typeface="Open Sans"/>
                <a:ea typeface="Open Sans"/>
                <a:cs typeface="Open Sans"/>
                <a:sym typeface="Open Sans"/>
              </a:rPr>
              <a:t>Batch Normalization</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3F3F3F"/>
              </a:buClr>
              <a:buSzPts val="3200"/>
              <a:buFont typeface="Open Sans ExtraBold"/>
              <a:buNone/>
            </a:pPr>
            <a:r>
              <a:t/>
            </a:r>
            <a:endParaRPr b="0" i="0" sz="2200" u="none" cap="none" strike="noStrike">
              <a:solidFill>
                <a:srgbClr val="3F3F3F"/>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190"/>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Batch Normalization</a:t>
            </a:r>
            <a:endParaRPr/>
          </a:p>
        </p:txBody>
      </p:sp>
      <p:pic>
        <p:nvPicPr>
          <p:cNvPr id="787" name="Google Shape;787;p190"/>
          <p:cNvPicPr preferRelativeResize="0"/>
          <p:nvPr/>
        </p:nvPicPr>
        <p:blipFill rotWithShape="1">
          <a:blip r:embed="rId3">
            <a:alphaModFix/>
          </a:blip>
          <a:srcRect b="0" l="0" r="0" t="0"/>
          <a:stretch/>
        </p:blipFill>
        <p:spPr>
          <a:xfrm>
            <a:off x="4727043" y="751273"/>
            <a:ext cx="7140124" cy="341591"/>
          </a:xfrm>
          <a:prstGeom prst="rect">
            <a:avLst/>
          </a:prstGeom>
          <a:noFill/>
          <a:ln>
            <a:noFill/>
          </a:ln>
        </p:spPr>
      </p:pic>
      <p:sp>
        <p:nvSpPr>
          <p:cNvPr id="788" name="Google Shape;788;p190"/>
          <p:cNvSpPr txBox="1"/>
          <p:nvPr>
            <p:ph idx="2" type="body"/>
          </p:nvPr>
        </p:nvSpPr>
        <p:spPr>
          <a:xfrm>
            <a:off x="1308846" y="1044737"/>
            <a:ext cx="13883027" cy="7537789"/>
          </a:xfrm>
          <a:prstGeom prst="rect">
            <a:avLst/>
          </a:prstGeom>
          <a:blipFill rotWithShape="1">
            <a:blip r:embed="rId4">
              <a:alphaModFix/>
            </a:blip>
            <a:stretch>
              <a:fillRect b="0" l="0" r="-1268" t="0"/>
            </a:stretch>
          </a:blipFill>
          <a:ln>
            <a:noFill/>
          </a:ln>
        </p:spPr>
        <p:txBody>
          <a:bodyPr anchorCtr="0" anchor="t" bIns="45700" lIns="91425" spcFirstLastPara="1" rIns="91425" wrap="square" tIns="45700">
            <a:noAutofit/>
          </a:bodyPr>
          <a:lstStyle/>
          <a:p>
            <a:pPr indent="0" lvl="0" marL="76200" rtl="0" algn="l">
              <a:lnSpc>
                <a:spcPct val="100000"/>
              </a:lnSpc>
              <a:spcBef>
                <a:spcPts val="1333"/>
              </a:spcBef>
              <a:spcAft>
                <a:spcPts val="0"/>
              </a:spcAft>
              <a:buClr>
                <a:srgbClr val="3F3F3F"/>
              </a:buClr>
              <a:buSzPts val="2400"/>
              <a:buNone/>
            </a:pPr>
            <a:r>
              <a:rPr lang="en-IN"/>
              <a:t> </a:t>
            </a:r>
            <a:endParaRPr/>
          </a:p>
        </p:txBody>
      </p:sp>
      <p:sp>
        <p:nvSpPr>
          <p:cNvPr id="789" name="Google Shape;789;p190"/>
          <p:cNvSpPr/>
          <p:nvPr/>
        </p:nvSpPr>
        <p:spPr>
          <a:xfrm>
            <a:off x="7199265" y="2383050"/>
            <a:ext cx="1799210" cy="879151"/>
          </a:xfrm>
          <a:prstGeom prst="rect">
            <a:avLst/>
          </a:prstGeom>
          <a:blipFill rotWithShape="1">
            <a:blip r:embed="rId5">
              <a:alphaModFix/>
            </a:blip>
            <a:stretch>
              <a:fillRect b="-11104" l="-10504"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790" name="Google Shape;790;p190"/>
          <p:cNvPicPr preferRelativeResize="0"/>
          <p:nvPr/>
        </p:nvPicPr>
        <p:blipFill rotWithShape="1">
          <a:blip r:embed="rId6">
            <a:alphaModFix/>
          </a:blip>
          <a:srcRect b="0" l="0" r="0" t="0"/>
          <a:stretch/>
        </p:blipFill>
        <p:spPr>
          <a:xfrm>
            <a:off x="913063" y="3676947"/>
            <a:ext cx="489335" cy="489335"/>
          </a:xfrm>
          <a:prstGeom prst="rect">
            <a:avLst/>
          </a:prstGeom>
          <a:noFill/>
          <a:ln>
            <a:noFill/>
          </a:ln>
        </p:spPr>
      </p:pic>
      <p:pic>
        <p:nvPicPr>
          <p:cNvPr id="791" name="Google Shape;791;p190"/>
          <p:cNvPicPr preferRelativeResize="0"/>
          <p:nvPr/>
        </p:nvPicPr>
        <p:blipFill rotWithShape="1">
          <a:blip r:embed="rId6">
            <a:alphaModFix/>
          </a:blip>
          <a:srcRect b="0" l="0" r="0" t="0"/>
          <a:stretch/>
        </p:blipFill>
        <p:spPr>
          <a:xfrm>
            <a:off x="973195" y="1193753"/>
            <a:ext cx="489335" cy="489335"/>
          </a:xfrm>
          <a:prstGeom prst="rect">
            <a:avLst/>
          </a:prstGeom>
          <a:noFill/>
          <a:ln>
            <a:noFill/>
          </a:ln>
        </p:spPr>
      </p:pic>
      <p:pic>
        <p:nvPicPr>
          <p:cNvPr id="792" name="Google Shape;792;p190"/>
          <p:cNvPicPr preferRelativeResize="0"/>
          <p:nvPr/>
        </p:nvPicPr>
        <p:blipFill rotWithShape="1">
          <a:blip r:embed="rId6">
            <a:alphaModFix/>
          </a:blip>
          <a:srcRect b="0" l="0" r="0" t="0"/>
          <a:stretch/>
        </p:blipFill>
        <p:spPr>
          <a:xfrm>
            <a:off x="973195" y="6114070"/>
            <a:ext cx="489335" cy="48933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191"/>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Batch Normalization</a:t>
            </a:r>
            <a:endParaRPr/>
          </a:p>
        </p:txBody>
      </p:sp>
      <p:pic>
        <p:nvPicPr>
          <p:cNvPr id="799" name="Google Shape;799;p191"/>
          <p:cNvPicPr preferRelativeResize="0"/>
          <p:nvPr/>
        </p:nvPicPr>
        <p:blipFill rotWithShape="1">
          <a:blip r:embed="rId3">
            <a:alphaModFix/>
          </a:blip>
          <a:srcRect b="0" l="0" r="0" t="0"/>
          <a:stretch/>
        </p:blipFill>
        <p:spPr>
          <a:xfrm>
            <a:off x="4727043" y="751273"/>
            <a:ext cx="7140124" cy="341591"/>
          </a:xfrm>
          <a:prstGeom prst="rect">
            <a:avLst/>
          </a:prstGeom>
          <a:noFill/>
          <a:ln>
            <a:noFill/>
          </a:ln>
        </p:spPr>
      </p:pic>
      <p:sp>
        <p:nvSpPr>
          <p:cNvPr id="800" name="Google Shape;800;p191"/>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1333"/>
              </a:spcBef>
              <a:spcAft>
                <a:spcPts val="0"/>
              </a:spcAft>
              <a:buSzPts val="2400"/>
              <a:buFont typeface="Noto Sans Symbols"/>
              <a:buChar char="⮚"/>
            </a:pPr>
            <a:r>
              <a:rPr lang="en-IN" sz="2200"/>
              <a:t>m, s, g, b are all trainable values i.e. the mean, standard deviation along with arbitrary values are optimized in the training process.</a:t>
            </a:r>
            <a:endParaRPr/>
          </a:p>
          <a:p>
            <a:pPr indent="-228600" lvl="0" marL="457200" rtl="0" algn="l">
              <a:lnSpc>
                <a:spcPct val="100000"/>
              </a:lnSpc>
              <a:spcBef>
                <a:spcPts val="1333"/>
              </a:spcBef>
              <a:spcAft>
                <a:spcPts val="0"/>
              </a:spcAft>
              <a:buSzPts val="2400"/>
              <a:buFont typeface="Noto Sans Symbols"/>
              <a:buNone/>
            </a:pPr>
            <a:r>
              <a:t/>
            </a:r>
            <a:endParaRPr sz="2200"/>
          </a:p>
          <a:p>
            <a:pPr indent="-381000" lvl="0" marL="457200" rtl="0" algn="l">
              <a:lnSpc>
                <a:spcPct val="100000"/>
              </a:lnSpc>
              <a:spcBef>
                <a:spcPts val="1333"/>
              </a:spcBef>
              <a:spcAft>
                <a:spcPts val="0"/>
              </a:spcAft>
              <a:buSzPts val="2400"/>
              <a:buFont typeface="Noto Sans Symbols"/>
              <a:buChar char="⮚"/>
            </a:pPr>
            <a:r>
              <a:rPr lang="en-IN" sz="2200"/>
              <a:t>Large weights are no more a concern, as normalization is applied for every layer’s output per batch, that is why it is called batch normalization.</a:t>
            </a:r>
            <a:endParaRPr/>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ctr">
              <a:lnSpc>
                <a:spcPct val="100000"/>
              </a:lnSpc>
              <a:spcBef>
                <a:spcPts val="1333"/>
              </a:spcBef>
              <a:spcAft>
                <a:spcPts val="0"/>
              </a:spcAft>
              <a:buSzPts val="2400"/>
              <a:buNone/>
            </a:pPr>
            <a:r>
              <a:t/>
            </a:r>
            <a:endParaRPr sz="2200"/>
          </a:p>
          <a:p>
            <a:pPr indent="0" lvl="0" marL="76200" rtl="0" algn="ctr">
              <a:lnSpc>
                <a:spcPct val="100000"/>
              </a:lnSpc>
              <a:spcBef>
                <a:spcPts val="1333"/>
              </a:spcBef>
              <a:spcAft>
                <a:spcPts val="0"/>
              </a:spcAft>
              <a:buSzPts val="2400"/>
              <a:buNone/>
            </a:pPr>
            <a:r>
              <a:t/>
            </a:r>
            <a:endParaRPr sz="2200"/>
          </a:p>
        </p:txBody>
      </p:sp>
      <p:sp>
        <p:nvSpPr>
          <p:cNvPr id="801" name="Google Shape;801;p191"/>
          <p:cNvSpPr/>
          <p:nvPr/>
        </p:nvSpPr>
        <p:spPr>
          <a:xfrm rot="5400000">
            <a:off x="6721211" y="3700064"/>
            <a:ext cx="517435" cy="526667"/>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802" name="Google Shape;802;p191"/>
          <p:cNvCxnSpPr/>
          <p:nvPr/>
        </p:nvCxnSpPr>
        <p:spPr>
          <a:xfrm flipH="1" rot="-5400000">
            <a:off x="7886514" y="3320147"/>
            <a:ext cx="688500" cy="1975002"/>
          </a:xfrm>
          <a:prstGeom prst="straightConnector1">
            <a:avLst/>
          </a:prstGeom>
          <a:noFill/>
          <a:ln cap="flat" cmpd="sng" w="12700">
            <a:solidFill>
              <a:schemeClr val="dk1"/>
            </a:solidFill>
            <a:prstDash val="solid"/>
            <a:round/>
            <a:headEnd len="sm" w="sm" type="none"/>
            <a:tailEnd len="sm" w="sm" type="triangle"/>
          </a:ln>
        </p:spPr>
      </p:cxnSp>
      <p:sp>
        <p:nvSpPr>
          <p:cNvPr id="803" name="Google Shape;803;p191"/>
          <p:cNvSpPr/>
          <p:nvPr/>
        </p:nvSpPr>
        <p:spPr>
          <a:xfrm rot="5400000">
            <a:off x="6721211" y="4734934"/>
            <a:ext cx="517435" cy="526667"/>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04" name="Google Shape;804;p191"/>
          <p:cNvSpPr/>
          <p:nvPr/>
        </p:nvSpPr>
        <p:spPr>
          <a:xfrm rot="5400000">
            <a:off x="6721210" y="5899164"/>
            <a:ext cx="517435" cy="526667"/>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805" name="Google Shape;805;p191"/>
          <p:cNvCxnSpPr/>
          <p:nvPr/>
        </p:nvCxnSpPr>
        <p:spPr>
          <a:xfrm rot="-5400000">
            <a:off x="8057575" y="3837584"/>
            <a:ext cx="346371" cy="1974999"/>
          </a:xfrm>
          <a:prstGeom prst="straightConnector1">
            <a:avLst/>
          </a:prstGeom>
          <a:noFill/>
          <a:ln cap="flat" cmpd="sng" w="12700">
            <a:solidFill>
              <a:schemeClr val="dk1"/>
            </a:solidFill>
            <a:prstDash val="solid"/>
            <a:round/>
            <a:headEnd len="sm" w="sm" type="none"/>
            <a:tailEnd len="sm" w="sm" type="triangle"/>
          </a:ln>
        </p:spPr>
      </p:cxnSp>
      <p:cxnSp>
        <p:nvCxnSpPr>
          <p:cNvPr id="806" name="Google Shape;806;p191"/>
          <p:cNvCxnSpPr/>
          <p:nvPr/>
        </p:nvCxnSpPr>
        <p:spPr>
          <a:xfrm flipH="1" rot="-5400000">
            <a:off x="7857814" y="4383716"/>
            <a:ext cx="745891" cy="1974995"/>
          </a:xfrm>
          <a:prstGeom prst="straightConnector1">
            <a:avLst/>
          </a:prstGeom>
          <a:noFill/>
          <a:ln cap="flat" cmpd="sng" w="12700">
            <a:solidFill>
              <a:schemeClr val="dk1"/>
            </a:solidFill>
            <a:prstDash val="solid"/>
            <a:round/>
            <a:headEnd len="sm" w="sm" type="none"/>
            <a:tailEnd len="sm" w="sm" type="triangle"/>
          </a:ln>
        </p:spPr>
      </p:cxnSp>
      <p:cxnSp>
        <p:nvCxnSpPr>
          <p:cNvPr id="807" name="Google Shape;807;p191"/>
          <p:cNvCxnSpPr/>
          <p:nvPr/>
        </p:nvCxnSpPr>
        <p:spPr>
          <a:xfrm rot="-5400000">
            <a:off x="8040093" y="4984334"/>
            <a:ext cx="381332" cy="1974995"/>
          </a:xfrm>
          <a:prstGeom prst="straightConnector1">
            <a:avLst/>
          </a:prstGeom>
          <a:noFill/>
          <a:ln cap="flat" cmpd="sng" w="12700">
            <a:solidFill>
              <a:schemeClr val="dk1"/>
            </a:solidFill>
            <a:prstDash val="solid"/>
            <a:round/>
            <a:headEnd len="sm" w="sm" type="none"/>
            <a:tailEnd len="sm" w="sm" type="triangle"/>
          </a:ln>
        </p:spPr>
      </p:cxnSp>
      <p:cxnSp>
        <p:nvCxnSpPr>
          <p:cNvPr id="808" name="Google Shape;808;p191"/>
          <p:cNvCxnSpPr/>
          <p:nvPr/>
        </p:nvCxnSpPr>
        <p:spPr>
          <a:xfrm rot="-5400000">
            <a:off x="7540138" y="4484379"/>
            <a:ext cx="1381242" cy="1974995"/>
          </a:xfrm>
          <a:prstGeom prst="straightConnector1">
            <a:avLst/>
          </a:prstGeom>
          <a:noFill/>
          <a:ln cap="flat" cmpd="sng" w="12700">
            <a:solidFill>
              <a:schemeClr val="dk1"/>
            </a:solidFill>
            <a:prstDash val="solid"/>
            <a:round/>
            <a:headEnd len="sm" w="sm" type="none"/>
            <a:tailEnd len="sm" w="sm" type="triangle"/>
          </a:ln>
        </p:spPr>
      </p:cxnSp>
      <p:cxnSp>
        <p:nvCxnSpPr>
          <p:cNvPr id="809" name="Google Shape;809;p191"/>
          <p:cNvCxnSpPr/>
          <p:nvPr/>
        </p:nvCxnSpPr>
        <p:spPr>
          <a:xfrm flipH="1" rot="-5400000">
            <a:off x="7325248" y="3881412"/>
            <a:ext cx="1811024" cy="1974995"/>
          </a:xfrm>
          <a:prstGeom prst="straightConnector1">
            <a:avLst/>
          </a:prstGeom>
          <a:noFill/>
          <a:ln cap="flat" cmpd="sng" w="12700">
            <a:solidFill>
              <a:schemeClr val="dk1"/>
            </a:solidFill>
            <a:prstDash val="solid"/>
            <a:round/>
            <a:headEnd len="sm" w="sm" type="none"/>
            <a:tailEnd len="sm" w="sm" type="triangle"/>
          </a:ln>
        </p:spPr>
      </p:cxnSp>
      <p:sp>
        <p:nvSpPr>
          <p:cNvPr id="810" name="Google Shape;810;p191"/>
          <p:cNvSpPr/>
          <p:nvPr/>
        </p:nvSpPr>
        <p:spPr>
          <a:xfrm rot="5400000">
            <a:off x="6771875" y="6940780"/>
            <a:ext cx="517435" cy="526667"/>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11" name="Google Shape;811;p191"/>
          <p:cNvSpPr/>
          <p:nvPr/>
        </p:nvSpPr>
        <p:spPr>
          <a:xfrm rot="5400000">
            <a:off x="9222882" y="4476217"/>
            <a:ext cx="517435" cy="526667"/>
          </a:xfrm>
          <a:prstGeom prst="ellipse">
            <a:avLst/>
          </a:prstGeom>
          <a:solidFill>
            <a:srgbClr val="D8D8D8"/>
          </a:solidFill>
          <a:ln cap="flat" cmpd="sng" w="12700">
            <a:solidFill>
              <a:srgbClr val="AEAB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200" u="none" cap="none" strike="noStrike">
              <a:solidFill>
                <a:schemeClr val="dk1"/>
              </a:solidFill>
              <a:latin typeface="Open Sans"/>
              <a:ea typeface="Open Sans"/>
              <a:cs typeface="Open Sans"/>
              <a:sym typeface="Open Sans"/>
            </a:endParaRPr>
          </a:p>
        </p:txBody>
      </p:sp>
      <p:cxnSp>
        <p:nvCxnSpPr>
          <p:cNvPr id="812" name="Google Shape;812;p191"/>
          <p:cNvCxnSpPr/>
          <p:nvPr/>
        </p:nvCxnSpPr>
        <p:spPr>
          <a:xfrm rot="-5400000">
            <a:off x="7177340" y="5038617"/>
            <a:ext cx="2230998" cy="1974997"/>
          </a:xfrm>
          <a:prstGeom prst="straightConnector1">
            <a:avLst/>
          </a:prstGeom>
          <a:noFill/>
          <a:ln cap="flat" cmpd="sng" w="12700">
            <a:solidFill>
              <a:schemeClr val="dk1"/>
            </a:solidFill>
            <a:prstDash val="solid"/>
            <a:round/>
            <a:headEnd len="sm" w="sm" type="none"/>
            <a:tailEnd len="sm" w="sm" type="triangle"/>
          </a:ln>
        </p:spPr>
      </p:cxnSp>
      <p:sp>
        <p:nvSpPr>
          <p:cNvPr id="813" name="Google Shape;813;p191"/>
          <p:cNvSpPr/>
          <p:nvPr/>
        </p:nvSpPr>
        <p:spPr>
          <a:xfrm rot="5400000">
            <a:off x="9231690" y="5511089"/>
            <a:ext cx="517435" cy="526667"/>
          </a:xfrm>
          <a:prstGeom prst="ellipse">
            <a:avLst/>
          </a:prstGeom>
          <a:solidFill>
            <a:srgbClr val="D8D8D8"/>
          </a:solidFill>
          <a:ln cap="flat" cmpd="sng" w="12700">
            <a:solidFill>
              <a:srgbClr val="AEAB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200" u="none" cap="none" strike="noStrike">
              <a:solidFill>
                <a:schemeClr val="dk1"/>
              </a:solidFill>
              <a:latin typeface="Open Sans"/>
              <a:ea typeface="Open Sans"/>
              <a:cs typeface="Open Sans"/>
              <a:sym typeface="Open Sans"/>
            </a:endParaRPr>
          </a:p>
        </p:txBody>
      </p:sp>
      <p:sp>
        <p:nvSpPr>
          <p:cNvPr id="814" name="Google Shape;814;p191"/>
          <p:cNvSpPr/>
          <p:nvPr/>
        </p:nvSpPr>
        <p:spPr>
          <a:xfrm rot="5400000">
            <a:off x="9273109" y="6545960"/>
            <a:ext cx="517435" cy="526667"/>
          </a:xfrm>
          <a:prstGeom prst="ellipse">
            <a:avLst/>
          </a:prstGeom>
          <a:solidFill>
            <a:srgbClr val="BFBFBF"/>
          </a:solidFill>
          <a:ln cap="flat" cmpd="sng" w="127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200" u="none" cap="none" strike="noStrike">
              <a:solidFill>
                <a:schemeClr val="dk1"/>
              </a:solidFill>
              <a:latin typeface="Open Sans"/>
              <a:ea typeface="Open Sans"/>
              <a:cs typeface="Open Sans"/>
              <a:sym typeface="Open Sans"/>
            </a:endParaRPr>
          </a:p>
        </p:txBody>
      </p:sp>
      <p:cxnSp>
        <p:nvCxnSpPr>
          <p:cNvPr id="815" name="Google Shape;815;p191"/>
          <p:cNvCxnSpPr/>
          <p:nvPr/>
        </p:nvCxnSpPr>
        <p:spPr>
          <a:xfrm rot="-5400000">
            <a:off x="7585078" y="5520275"/>
            <a:ext cx="1330188" cy="1912489"/>
          </a:xfrm>
          <a:prstGeom prst="straightConnector1">
            <a:avLst/>
          </a:prstGeom>
          <a:noFill/>
          <a:ln cap="flat" cmpd="sng" w="12700">
            <a:solidFill>
              <a:schemeClr val="dk1"/>
            </a:solidFill>
            <a:prstDash val="solid"/>
            <a:round/>
            <a:headEnd len="sm" w="sm" type="none"/>
            <a:tailEnd len="sm" w="sm" type="triangle"/>
          </a:ln>
        </p:spPr>
      </p:cxnSp>
      <p:cxnSp>
        <p:nvCxnSpPr>
          <p:cNvPr id="816" name="Google Shape;816;p191"/>
          <p:cNvCxnSpPr/>
          <p:nvPr/>
        </p:nvCxnSpPr>
        <p:spPr>
          <a:xfrm flipH="1" rot="-5400000">
            <a:off x="7015659" y="4297421"/>
            <a:ext cx="2605029" cy="2048488"/>
          </a:xfrm>
          <a:prstGeom prst="straightConnector1">
            <a:avLst/>
          </a:prstGeom>
          <a:noFill/>
          <a:ln cap="flat" cmpd="sng" w="12700">
            <a:solidFill>
              <a:schemeClr val="dk1"/>
            </a:solidFill>
            <a:prstDash val="solid"/>
            <a:round/>
            <a:headEnd len="sm" w="sm" type="none"/>
            <a:tailEnd len="sm" w="sm" type="triangle"/>
          </a:ln>
        </p:spPr>
      </p:cxnSp>
      <p:cxnSp>
        <p:nvCxnSpPr>
          <p:cNvPr id="817" name="Google Shape;817;p191"/>
          <p:cNvCxnSpPr/>
          <p:nvPr/>
        </p:nvCxnSpPr>
        <p:spPr>
          <a:xfrm flipH="1" rot="-5400000">
            <a:off x="7493303" y="4775062"/>
            <a:ext cx="1599079" cy="2099154"/>
          </a:xfrm>
          <a:prstGeom prst="straightConnector1">
            <a:avLst/>
          </a:prstGeom>
          <a:noFill/>
          <a:ln cap="flat" cmpd="sng" w="12700">
            <a:solidFill>
              <a:schemeClr val="dk1"/>
            </a:solidFill>
            <a:prstDash val="solid"/>
            <a:round/>
            <a:headEnd len="sm" w="sm" type="none"/>
            <a:tailEnd len="sm" w="sm" type="triangle"/>
          </a:ln>
        </p:spPr>
      </p:cxnSp>
      <p:cxnSp>
        <p:nvCxnSpPr>
          <p:cNvPr id="818" name="Google Shape;818;p191"/>
          <p:cNvCxnSpPr/>
          <p:nvPr/>
        </p:nvCxnSpPr>
        <p:spPr>
          <a:xfrm flipH="1" rot="-5400000">
            <a:off x="8045485" y="5369095"/>
            <a:ext cx="461680" cy="2048487"/>
          </a:xfrm>
          <a:prstGeom prst="straightConnector1">
            <a:avLst/>
          </a:prstGeom>
          <a:noFill/>
          <a:ln cap="flat" cmpd="sng" w="12700">
            <a:solidFill>
              <a:schemeClr val="dk1"/>
            </a:solidFill>
            <a:prstDash val="solid"/>
            <a:round/>
            <a:headEnd len="sm" w="sm" type="none"/>
            <a:tailEnd len="sm" w="sm" type="triangle"/>
          </a:ln>
        </p:spPr>
      </p:cxnSp>
      <p:cxnSp>
        <p:nvCxnSpPr>
          <p:cNvPr id="819" name="Google Shape;819;p191"/>
          <p:cNvCxnSpPr/>
          <p:nvPr/>
        </p:nvCxnSpPr>
        <p:spPr>
          <a:xfrm rot="-5400000">
            <a:off x="8030356" y="5908404"/>
            <a:ext cx="491943" cy="2048488"/>
          </a:xfrm>
          <a:prstGeom prst="straightConnector1">
            <a:avLst/>
          </a:prstGeom>
          <a:noFill/>
          <a:ln cap="flat" cmpd="sng" w="12700">
            <a:solidFill>
              <a:schemeClr val="dk1"/>
            </a:solidFill>
            <a:prstDash val="solid"/>
            <a:round/>
            <a:headEnd len="sm" w="sm" type="none"/>
            <a:tailEnd len="sm" w="sm" type="triangle"/>
          </a:ln>
        </p:spPr>
      </p:cxnSp>
      <p:sp>
        <p:nvSpPr>
          <p:cNvPr id="820" name="Google Shape;820;p191"/>
          <p:cNvSpPr/>
          <p:nvPr/>
        </p:nvSpPr>
        <p:spPr>
          <a:xfrm rot="5400000">
            <a:off x="11119808" y="5355925"/>
            <a:ext cx="517435" cy="526667"/>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821" name="Google Shape;821;p191"/>
          <p:cNvCxnSpPr/>
          <p:nvPr/>
        </p:nvCxnSpPr>
        <p:spPr>
          <a:xfrm flipH="1" rot="-5400000">
            <a:off x="10005356" y="4538115"/>
            <a:ext cx="849413" cy="1370253"/>
          </a:xfrm>
          <a:prstGeom prst="straightConnector1">
            <a:avLst/>
          </a:prstGeom>
          <a:noFill/>
          <a:ln cap="flat" cmpd="sng" w="12700">
            <a:solidFill>
              <a:schemeClr val="dk1"/>
            </a:solidFill>
            <a:prstDash val="solid"/>
            <a:round/>
            <a:headEnd len="sm" w="sm" type="none"/>
            <a:tailEnd len="sm" w="sm" type="triangle"/>
          </a:ln>
        </p:spPr>
      </p:cxnSp>
      <p:cxnSp>
        <p:nvCxnSpPr>
          <p:cNvPr id="822" name="Google Shape;822;p191"/>
          <p:cNvCxnSpPr/>
          <p:nvPr/>
        </p:nvCxnSpPr>
        <p:spPr>
          <a:xfrm rot="-5400000">
            <a:off x="10396490" y="5014020"/>
            <a:ext cx="84768" cy="1352630"/>
          </a:xfrm>
          <a:prstGeom prst="straightConnector1">
            <a:avLst/>
          </a:prstGeom>
          <a:noFill/>
          <a:ln cap="flat" cmpd="sng" w="12700">
            <a:solidFill>
              <a:schemeClr val="dk1"/>
            </a:solidFill>
            <a:prstDash val="solid"/>
            <a:round/>
            <a:headEnd len="sm" w="sm" type="none"/>
            <a:tailEnd len="sm" w="sm" type="triangle"/>
          </a:ln>
        </p:spPr>
      </p:cxnSp>
      <p:cxnSp>
        <p:nvCxnSpPr>
          <p:cNvPr id="823" name="Google Shape;823;p191"/>
          <p:cNvCxnSpPr/>
          <p:nvPr/>
        </p:nvCxnSpPr>
        <p:spPr>
          <a:xfrm rot="-5400000">
            <a:off x="9879341" y="5576196"/>
            <a:ext cx="1155281" cy="1298783"/>
          </a:xfrm>
          <a:prstGeom prst="straightConnector1">
            <a:avLst/>
          </a:prstGeom>
          <a:noFill/>
          <a:ln cap="flat" cmpd="sng" w="12700">
            <a:solidFill>
              <a:schemeClr val="dk1"/>
            </a:solidFill>
            <a:prstDash val="solid"/>
            <a:round/>
            <a:headEnd len="sm" w="sm" type="none"/>
            <a:tailEnd len="sm" w="sm" type="triangle"/>
          </a:ln>
        </p:spPr>
      </p:cxnSp>
      <p:sp>
        <p:nvSpPr>
          <p:cNvPr id="824" name="Google Shape;824;p191"/>
          <p:cNvSpPr/>
          <p:nvPr/>
        </p:nvSpPr>
        <p:spPr>
          <a:xfrm rot="5400000">
            <a:off x="4942352" y="3592874"/>
            <a:ext cx="517435" cy="660339"/>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25" name="Google Shape;825;p191"/>
          <p:cNvSpPr/>
          <p:nvPr/>
        </p:nvSpPr>
        <p:spPr>
          <a:xfrm rot="5400000">
            <a:off x="4942352" y="4627744"/>
            <a:ext cx="517435" cy="660339"/>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26" name="Google Shape;826;p191"/>
          <p:cNvSpPr/>
          <p:nvPr/>
        </p:nvSpPr>
        <p:spPr>
          <a:xfrm rot="5400000">
            <a:off x="4942352" y="5791974"/>
            <a:ext cx="517435" cy="660339"/>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27" name="Google Shape;827;p191"/>
          <p:cNvSpPr/>
          <p:nvPr/>
        </p:nvSpPr>
        <p:spPr>
          <a:xfrm rot="5400000">
            <a:off x="5005875" y="6833590"/>
            <a:ext cx="517435" cy="660339"/>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828" name="Google Shape;828;p191"/>
          <p:cNvCxnSpPr/>
          <p:nvPr/>
        </p:nvCxnSpPr>
        <p:spPr>
          <a:xfrm>
            <a:off x="5531239" y="3923044"/>
            <a:ext cx="1174614" cy="1075335"/>
          </a:xfrm>
          <a:prstGeom prst="straightConnector1">
            <a:avLst/>
          </a:prstGeom>
          <a:noFill/>
          <a:ln cap="flat" cmpd="sng" w="12700">
            <a:solidFill>
              <a:schemeClr val="dk1"/>
            </a:solidFill>
            <a:prstDash val="solid"/>
            <a:round/>
            <a:headEnd len="sm" w="sm" type="none"/>
            <a:tailEnd len="sm" w="sm" type="triangle"/>
          </a:ln>
        </p:spPr>
      </p:cxnSp>
      <p:cxnSp>
        <p:nvCxnSpPr>
          <p:cNvPr id="829" name="Google Shape;829;p191"/>
          <p:cNvCxnSpPr/>
          <p:nvPr/>
        </p:nvCxnSpPr>
        <p:spPr>
          <a:xfrm>
            <a:off x="5531239" y="6088766"/>
            <a:ext cx="1174614" cy="1075335"/>
          </a:xfrm>
          <a:prstGeom prst="straightConnector1">
            <a:avLst/>
          </a:prstGeom>
          <a:noFill/>
          <a:ln cap="flat" cmpd="sng" w="12700">
            <a:solidFill>
              <a:schemeClr val="dk1"/>
            </a:solidFill>
            <a:prstDash val="solid"/>
            <a:round/>
            <a:headEnd len="sm" w="sm" type="none"/>
            <a:tailEnd len="sm" w="sm" type="triangle"/>
          </a:ln>
        </p:spPr>
      </p:cxnSp>
      <p:cxnSp>
        <p:nvCxnSpPr>
          <p:cNvPr id="830" name="Google Shape;830;p191"/>
          <p:cNvCxnSpPr/>
          <p:nvPr/>
        </p:nvCxnSpPr>
        <p:spPr>
          <a:xfrm flipH="1" rot="10800000">
            <a:off x="5531239" y="3948379"/>
            <a:ext cx="1150930" cy="1009534"/>
          </a:xfrm>
          <a:prstGeom prst="straightConnector1">
            <a:avLst/>
          </a:prstGeom>
          <a:noFill/>
          <a:ln cap="flat" cmpd="sng" w="12700">
            <a:solidFill>
              <a:schemeClr val="dk1"/>
            </a:solidFill>
            <a:prstDash val="solid"/>
            <a:round/>
            <a:headEnd len="sm" w="sm" type="none"/>
            <a:tailEnd len="sm" w="sm" type="triangle"/>
          </a:ln>
        </p:spPr>
      </p:cxnSp>
      <p:cxnSp>
        <p:nvCxnSpPr>
          <p:cNvPr id="831" name="Google Shape;831;p191"/>
          <p:cNvCxnSpPr>
            <a:stCxn id="826" idx="0"/>
          </p:cNvCxnSpPr>
          <p:nvPr/>
        </p:nvCxnSpPr>
        <p:spPr>
          <a:xfrm flipH="1" rot="10800000">
            <a:off x="5531239" y="4998944"/>
            <a:ext cx="1150800" cy="1123200"/>
          </a:xfrm>
          <a:prstGeom prst="straightConnector1">
            <a:avLst/>
          </a:prstGeom>
          <a:noFill/>
          <a:ln cap="flat" cmpd="sng" w="12700">
            <a:solidFill>
              <a:schemeClr val="dk1"/>
            </a:solidFill>
            <a:prstDash val="solid"/>
            <a:round/>
            <a:headEnd len="sm" w="sm" type="none"/>
            <a:tailEnd len="sm" w="sm" type="triangle"/>
          </a:ln>
        </p:spPr>
      </p:cxnSp>
      <p:cxnSp>
        <p:nvCxnSpPr>
          <p:cNvPr id="832" name="Google Shape;832;p191"/>
          <p:cNvCxnSpPr>
            <a:stCxn id="827" idx="0"/>
          </p:cNvCxnSpPr>
          <p:nvPr/>
        </p:nvCxnSpPr>
        <p:spPr>
          <a:xfrm flipH="1" rot="10800000">
            <a:off x="5594762" y="6147360"/>
            <a:ext cx="1103100" cy="1016400"/>
          </a:xfrm>
          <a:prstGeom prst="straightConnector1">
            <a:avLst/>
          </a:prstGeom>
          <a:noFill/>
          <a:ln cap="flat" cmpd="sng" w="12700">
            <a:solidFill>
              <a:schemeClr val="dk1"/>
            </a:solidFill>
            <a:prstDash val="solid"/>
            <a:round/>
            <a:headEnd len="sm" w="sm" type="none"/>
            <a:tailEnd len="sm" w="sm" type="triangle"/>
          </a:ln>
        </p:spPr>
      </p:cxnSp>
      <p:cxnSp>
        <p:nvCxnSpPr>
          <p:cNvPr id="833" name="Google Shape;833;p191"/>
          <p:cNvCxnSpPr/>
          <p:nvPr/>
        </p:nvCxnSpPr>
        <p:spPr>
          <a:xfrm flipH="1" rot="10800000">
            <a:off x="5593864" y="3948379"/>
            <a:ext cx="1067487" cy="3242813"/>
          </a:xfrm>
          <a:prstGeom prst="straightConnector1">
            <a:avLst/>
          </a:prstGeom>
          <a:noFill/>
          <a:ln cap="flat" cmpd="sng" w="12700">
            <a:solidFill>
              <a:schemeClr val="dk1"/>
            </a:solidFill>
            <a:prstDash val="solid"/>
            <a:round/>
            <a:headEnd len="sm" w="sm" type="none"/>
            <a:tailEnd len="sm" w="sm" type="triangle"/>
          </a:ln>
        </p:spPr>
      </p:cxnSp>
      <p:cxnSp>
        <p:nvCxnSpPr>
          <p:cNvPr id="834" name="Google Shape;834;p191"/>
          <p:cNvCxnSpPr>
            <a:stCxn id="824" idx="0"/>
          </p:cNvCxnSpPr>
          <p:nvPr/>
        </p:nvCxnSpPr>
        <p:spPr>
          <a:xfrm>
            <a:off x="5531239" y="3923044"/>
            <a:ext cx="1193700" cy="3240600"/>
          </a:xfrm>
          <a:prstGeom prst="straightConnector1">
            <a:avLst/>
          </a:prstGeom>
          <a:noFill/>
          <a:ln cap="flat" cmpd="sng" w="12700">
            <a:solidFill>
              <a:schemeClr val="dk1"/>
            </a:solidFill>
            <a:prstDash val="solid"/>
            <a:round/>
            <a:headEnd len="sm" w="sm" type="none"/>
            <a:tailEnd len="sm" w="sm" type="triangle"/>
          </a:ln>
        </p:spPr>
      </p:cxnSp>
      <p:cxnSp>
        <p:nvCxnSpPr>
          <p:cNvPr id="835" name="Google Shape;835;p191"/>
          <p:cNvCxnSpPr/>
          <p:nvPr/>
        </p:nvCxnSpPr>
        <p:spPr>
          <a:xfrm>
            <a:off x="3816221" y="3963397"/>
            <a:ext cx="901609" cy="0"/>
          </a:xfrm>
          <a:prstGeom prst="straightConnector1">
            <a:avLst/>
          </a:prstGeom>
          <a:noFill/>
          <a:ln cap="flat" cmpd="sng" w="57150">
            <a:solidFill>
              <a:srgbClr val="C55A11"/>
            </a:solidFill>
            <a:prstDash val="dash"/>
            <a:round/>
            <a:headEnd len="sm" w="sm" type="none"/>
            <a:tailEnd len="med" w="med" type="triangle"/>
          </a:ln>
        </p:spPr>
      </p:cxnSp>
      <p:cxnSp>
        <p:nvCxnSpPr>
          <p:cNvPr id="836" name="Google Shape;836;p191"/>
          <p:cNvCxnSpPr/>
          <p:nvPr/>
        </p:nvCxnSpPr>
        <p:spPr>
          <a:xfrm rot="10800000">
            <a:off x="7030592" y="7609729"/>
            <a:ext cx="0" cy="580861"/>
          </a:xfrm>
          <a:prstGeom prst="straightConnector1">
            <a:avLst/>
          </a:prstGeom>
          <a:noFill/>
          <a:ln cap="flat" cmpd="sng" w="57150">
            <a:solidFill>
              <a:srgbClr val="C55A11"/>
            </a:solidFill>
            <a:prstDash val="dash"/>
            <a:round/>
            <a:headEnd len="sm" w="sm" type="none"/>
            <a:tailEnd len="med" w="med" type="triangle"/>
          </a:ln>
        </p:spPr>
      </p:cxnSp>
      <p:cxnSp>
        <p:nvCxnSpPr>
          <p:cNvPr id="837" name="Google Shape;837;p191"/>
          <p:cNvCxnSpPr/>
          <p:nvPr/>
        </p:nvCxnSpPr>
        <p:spPr>
          <a:xfrm>
            <a:off x="3872365" y="4959810"/>
            <a:ext cx="901609" cy="0"/>
          </a:xfrm>
          <a:prstGeom prst="straightConnector1">
            <a:avLst/>
          </a:prstGeom>
          <a:noFill/>
          <a:ln cap="flat" cmpd="sng" w="57150">
            <a:solidFill>
              <a:srgbClr val="C55A11"/>
            </a:solidFill>
            <a:prstDash val="dash"/>
            <a:round/>
            <a:headEnd len="sm" w="sm" type="none"/>
            <a:tailEnd len="med" w="med" type="triangle"/>
          </a:ln>
        </p:spPr>
      </p:cxnSp>
      <p:cxnSp>
        <p:nvCxnSpPr>
          <p:cNvPr id="838" name="Google Shape;838;p191"/>
          <p:cNvCxnSpPr/>
          <p:nvPr/>
        </p:nvCxnSpPr>
        <p:spPr>
          <a:xfrm>
            <a:off x="3860716" y="7237096"/>
            <a:ext cx="901609" cy="0"/>
          </a:xfrm>
          <a:prstGeom prst="straightConnector1">
            <a:avLst/>
          </a:prstGeom>
          <a:noFill/>
          <a:ln cap="flat" cmpd="sng" w="57150">
            <a:solidFill>
              <a:srgbClr val="C55A11"/>
            </a:solidFill>
            <a:prstDash val="dash"/>
            <a:round/>
            <a:headEnd len="sm" w="sm" type="none"/>
            <a:tailEnd len="med" w="med" type="triangle"/>
          </a:ln>
        </p:spPr>
      </p:cxnSp>
      <p:cxnSp>
        <p:nvCxnSpPr>
          <p:cNvPr id="839" name="Google Shape;839;p191"/>
          <p:cNvCxnSpPr/>
          <p:nvPr/>
        </p:nvCxnSpPr>
        <p:spPr>
          <a:xfrm>
            <a:off x="3860716" y="6340170"/>
            <a:ext cx="901609" cy="0"/>
          </a:xfrm>
          <a:prstGeom prst="straightConnector1">
            <a:avLst/>
          </a:prstGeom>
          <a:noFill/>
          <a:ln cap="flat" cmpd="sng" w="57150">
            <a:solidFill>
              <a:srgbClr val="C55A11"/>
            </a:solidFill>
            <a:prstDash val="dash"/>
            <a:round/>
            <a:headEnd len="sm" w="sm" type="none"/>
            <a:tailEnd len="med" w="med" type="triangle"/>
          </a:ln>
        </p:spPr>
      </p:cxnSp>
      <p:cxnSp>
        <p:nvCxnSpPr>
          <p:cNvPr id="840" name="Google Shape;840;p191"/>
          <p:cNvCxnSpPr/>
          <p:nvPr/>
        </p:nvCxnSpPr>
        <p:spPr>
          <a:xfrm rot="10800000">
            <a:off x="9589546" y="7178620"/>
            <a:ext cx="0" cy="638947"/>
          </a:xfrm>
          <a:prstGeom prst="straightConnector1">
            <a:avLst/>
          </a:prstGeom>
          <a:noFill/>
          <a:ln cap="flat" cmpd="sng" w="57150">
            <a:solidFill>
              <a:srgbClr val="C55A11"/>
            </a:solidFill>
            <a:prstDash val="dash"/>
            <a:round/>
            <a:headEnd len="sm" w="sm" type="none"/>
            <a:tailEnd len="med" w="med" type="triangle"/>
          </a:ln>
        </p:spPr>
      </p:cxnSp>
      <p:sp>
        <p:nvSpPr>
          <p:cNvPr id="841" name="Google Shape;841;p191"/>
          <p:cNvSpPr txBox="1"/>
          <p:nvPr/>
        </p:nvSpPr>
        <p:spPr>
          <a:xfrm>
            <a:off x="5866779" y="8405070"/>
            <a:ext cx="2383393" cy="687244"/>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3F3F3F"/>
              </a:buClr>
              <a:buSzPts val="3200"/>
              <a:buFont typeface="Open Sans ExtraBold"/>
              <a:buNone/>
            </a:pPr>
            <a:r>
              <a:rPr b="0" i="0" lang="en-IN" sz="2200" u="none" cap="none" strike="noStrike">
                <a:solidFill>
                  <a:srgbClr val="3F3F3F"/>
                </a:solidFill>
                <a:latin typeface="Open Sans"/>
                <a:ea typeface="Open Sans"/>
                <a:cs typeface="Open Sans"/>
                <a:sym typeface="Open Sans"/>
              </a:rPr>
              <a:t>Batch Normalization</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3F3F3F"/>
              </a:buClr>
              <a:buSzPts val="3200"/>
              <a:buFont typeface="Open Sans ExtraBold"/>
              <a:buNone/>
            </a:pPr>
            <a:r>
              <a:t/>
            </a:r>
            <a:endParaRPr b="0" i="0" sz="2200" u="none" cap="none" strike="noStrike">
              <a:solidFill>
                <a:srgbClr val="3F3F3F"/>
              </a:solidFill>
              <a:latin typeface="Open Sans"/>
              <a:ea typeface="Open Sans"/>
              <a:cs typeface="Open Sans"/>
              <a:sym typeface="Open Sans"/>
            </a:endParaRPr>
          </a:p>
        </p:txBody>
      </p:sp>
      <p:sp>
        <p:nvSpPr>
          <p:cNvPr id="842" name="Google Shape;842;p191"/>
          <p:cNvSpPr txBox="1"/>
          <p:nvPr/>
        </p:nvSpPr>
        <p:spPr>
          <a:xfrm>
            <a:off x="8364042" y="8043686"/>
            <a:ext cx="2451007" cy="687244"/>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3F3F3F"/>
              </a:buClr>
              <a:buSzPts val="3200"/>
              <a:buFont typeface="Open Sans ExtraBold"/>
              <a:buNone/>
            </a:pPr>
            <a:r>
              <a:rPr b="0" i="0" lang="en-IN" sz="2200" u="none" cap="none" strike="noStrike">
                <a:solidFill>
                  <a:srgbClr val="3F3F3F"/>
                </a:solidFill>
                <a:latin typeface="Open Sans"/>
                <a:ea typeface="Open Sans"/>
                <a:cs typeface="Open Sans"/>
                <a:sym typeface="Open Sans"/>
              </a:rPr>
              <a:t>Batch Normalization</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3F3F3F"/>
              </a:buClr>
              <a:buSzPts val="3200"/>
              <a:buFont typeface="Open Sans ExtraBold"/>
              <a:buNone/>
            </a:pPr>
            <a:r>
              <a:t/>
            </a:r>
            <a:endParaRPr b="0" i="0" sz="2200" u="none" cap="none" strike="noStrike">
              <a:solidFill>
                <a:srgbClr val="3F3F3F"/>
              </a:solidFill>
              <a:latin typeface="Open Sans"/>
              <a:ea typeface="Open Sans"/>
              <a:cs typeface="Open Sans"/>
              <a:sym typeface="Open Sans"/>
            </a:endParaRPr>
          </a:p>
        </p:txBody>
      </p:sp>
      <p:cxnSp>
        <p:nvCxnSpPr>
          <p:cNvPr id="843" name="Google Shape;843;p191"/>
          <p:cNvCxnSpPr/>
          <p:nvPr/>
        </p:nvCxnSpPr>
        <p:spPr>
          <a:xfrm>
            <a:off x="5507555" y="4998267"/>
            <a:ext cx="1174614" cy="0"/>
          </a:xfrm>
          <a:prstGeom prst="straightConnector1">
            <a:avLst/>
          </a:prstGeom>
          <a:noFill/>
          <a:ln cap="flat" cmpd="sng" w="12700">
            <a:solidFill>
              <a:schemeClr val="dk1"/>
            </a:solidFill>
            <a:prstDash val="solid"/>
            <a:round/>
            <a:headEnd len="sm" w="sm" type="none"/>
            <a:tailEnd len="sm" w="sm" type="triangle"/>
          </a:ln>
        </p:spPr>
      </p:cxnSp>
      <p:cxnSp>
        <p:nvCxnSpPr>
          <p:cNvPr id="844" name="Google Shape;844;p191"/>
          <p:cNvCxnSpPr/>
          <p:nvPr/>
        </p:nvCxnSpPr>
        <p:spPr>
          <a:xfrm>
            <a:off x="5519397" y="6147355"/>
            <a:ext cx="1174614" cy="0"/>
          </a:xfrm>
          <a:prstGeom prst="straightConnector1">
            <a:avLst/>
          </a:prstGeom>
          <a:noFill/>
          <a:ln cap="flat" cmpd="sng" w="12700">
            <a:solidFill>
              <a:schemeClr val="dk1"/>
            </a:solidFill>
            <a:prstDash val="solid"/>
            <a:round/>
            <a:headEnd len="sm" w="sm" type="none"/>
            <a:tailEnd len="sm" w="sm" type="triangle"/>
          </a:ln>
        </p:spPr>
      </p:cxnSp>
      <p:cxnSp>
        <p:nvCxnSpPr>
          <p:cNvPr id="845" name="Google Shape;845;p191"/>
          <p:cNvCxnSpPr/>
          <p:nvPr/>
        </p:nvCxnSpPr>
        <p:spPr>
          <a:xfrm>
            <a:off x="5550260" y="3963397"/>
            <a:ext cx="1174614" cy="0"/>
          </a:xfrm>
          <a:prstGeom prst="straightConnector1">
            <a:avLst/>
          </a:prstGeom>
          <a:noFill/>
          <a:ln cap="flat" cmpd="sng" w="12700">
            <a:solidFill>
              <a:schemeClr val="dk1"/>
            </a:solidFill>
            <a:prstDash val="solid"/>
            <a:round/>
            <a:headEnd len="sm" w="sm" type="none"/>
            <a:tailEnd len="sm" w="sm" type="triangle"/>
          </a:ln>
        </p:spPr>
      </p:cxnSp>
      <p:cxnSp>
        <p:nvCxnSpPr>
          <p:cNvPr id="846" name="Google Shape;846;p191"/>
          <p:cNvCxnSpPr/>
          <p:nvPr/>
        </p:nvCxnSpPr>
        <p:spPr>
          <a:xfrm>
            <a:off x="5550260" y="7204113"/>
            <a:ext cx="1174614" cy="0"/>
          </a:xfrm>
          <a:prstGeom prst="straightConnector1">
            <a:avLst/>
          </a:prstGeom>
          <a:noFill/>
          <a:ln cap="flat" cmpd="sng" w="12700">
            <a:solidFill>
              <a:schemeClr val="dk1"/>
            </a:solidFill>
            <a:prstDash val="solid"/>
            <a:round/>
            <a:headEnd len="sm" w="sm" type="none"/>
            <a:tailEnd len="sm" w="sm" type="triangle"/>
          </a:ln>
        </p:spPr>
      </p:cxnSp>
      <p:cxnSp>
        <p:nvCxnSpPr>
          <p:cNvPr id="847" name="Google Shape;847;p191"/>
          <p:cNvCxnSpPr/>
          <p:nvPr/>
        </p:nvCxnSpPr>
        <p:spPr>
          <a:xfrm>
            <a:off x="5550260" y="5025099"/>
            <a:ext cx="1131909" cy="1137399"/>
          </a:xfrm>
          <a:prstGeom prst="straightConnector1">
            <a:avLst/>
          </a:prstGeom>
          <a:noFill/>
          <a:ln cap="flat" cmpd="sng" w="12700">
            <a:solidFill>
              <a:schemeClr val="dk1"/>
            </a:solidFill>
            <a:prstDash val="solid"/>
            <a:round/>
            <a:headEnd len="sm" w="sm" type="none"/>
            <a:tailEnd len="sm" w="sm" type="triangle"/>
          </a:ln>
        </p:spPr>
      </p:cxnSp>
      <p:pic>
        <p:nvPicPr>
          <p:cNvPr id="848" name="Google Shape;848;p191"/>
          <p:cNvPicPr preferRelativeResize="0"/>
          <p:nvPr/>
        </p:nvPicPr>
        <p:blipFill rotWithShape="1">
          <a:blip r:embed="rId4">
            <a:alphaModFix/>
          </a:blip>
          <a:srcRect b="0" l="0" r="0" t="0"/>
          <a:stretch/>
        </p:blipFill>
        <p:spPr>
          <a:xfrm>
            <a:off x="929833" y="1189498"/>
            <a:ext cx="489335" cy="489335"/>
          </a:xfrm>
          <a:prstGeom prst="rect">
            <a:avLst/>
          </a:prstGeom>
          <a:noFill/>
          <a:ln>
            <a:noFill/>
          </a:ln>
        </p:spPr>
      </p:pic>
      <p:pic>
        <p:nvPicPr>
          <p:cNvPr id="849" name="Google Shape;849;p191"/>
          <p:cNvPicPr preferRelativeResize="0"/>
          <p:nvPr/>
        </p:nvPicPr>
        <p:blipFill rotWithShape="1">
          <a:blip r:embed="rId4">
            <a:alphaModFix/>
          </a:blip>
          <a:srcRect b="0" l="0" r="0" t="0"/>
          <a:stretch/>
        </p:blipFill>
        <p:spPr>
          <a:xfrm>
            <a:off x="919770" y="2600166"/>
            <a:ext cx="489335" cy="48933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Google Shape;855;p192"/>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Implementing Batch Normalization Using Keras</a:t>
            </a:r>
            <a:endParaRPr/>
          </a:p>
        </p:txBody>
      </p:sp>
      <p:pic>
        <p:nvPicPr>
          <p:cNvPr id="856" name="Google Shape;856;p192"/>
          <p:cNvPicPr preferRelativeResize="0"/>
          <p:nvPr/>
        </p:nvPicPr>
        <p:blipFill rotWithShape="1">
          <a:blip r:embed="rId3">
            <a:alphaModFix/>
          </a:blip>
          <a:srcRect b="0" l="0" r="0" t="0"/>
          <a:stretch/>
        </p:blipFill>
        <p:spPr>
          <a:xfrm>
            <a:off x="1340064" y="751273"/>
            <a:ext cx="13914083" cy="341591"/>
          </a:xfrm>
          <a:prstGeom prst="rect">
            <a:avLst/>
          </a:prstGeom>
          <a:noFill/>
          <a:ln>
            <a:noFill/>
          </a:ln>
        </p:spPr>
      </p:pic>
      <p:sp>
        <p:nvSpPr>
          <p:cNvPr id="857" name="Google Shape;857;p192"/>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1333"/>
              </a:spcBef>
              <a:spcAft>
                <a:spcPts val="0"/>
              </a:spcAft>
              <a:buSzPts val="2400"/>
              <a:buFont typeface="Noto Sans Symbols"/>
              <a:buChar char="⮚"/>
            </a:pPr>
            <a:r>
              <a:rPr lang="en-IN" sz="2200"/>
              <a:t>Batch normalization is implemented using the deep learning framework, Keras.</a:t>
            </a:r>
            <a:endParaRPr/>
          </a:p>
          <a:p>
            <a:pPr indent="-228600" lvl="0" marL="457200" rtl="0" algn="l">
              <a:lnSpc>
                <a:spcPct val="100000"/>
              </a:lnSpc>
              <a:spcBef>
                <a:spcPts val="1333"/>
              </a:spcBef>
              <a:spcAft>
                <a:spcPts val="0"/>
              </a:spcAft>
              <a:buSzPts val="2400"/>
              <a:buFont typeface="Noto Sans Symbols"/>
              <a:buNone/>
            </a:pPr>
            <a:r>
              <a:t/>
            </a:r>
            <a:endParaRPr/>
          </a:p>
          <a:p>
            <a:pPr indent="-381000" lvl="0" marL="457200" rtl="0" algn="l">
              <a:lnSpc>
                <a:spcPct val="100000"/>
              </a:lnSpc>
              <a:spcBef>
                <a:spcPts val="1333"/>
              </a:spcBef>
              <a:spcAft>
                <a:spcPts val="0"/>
              </a:spcAft>
              <a:buSzPts val="2400"/>
              <a:buFont typeface="Noto Sans Symbols"/>
              <a:buChar char="⮚"/>
            </a:pPr>
            <a:r>
              <a:rPr lang="en-IN" sz="2200"/>
              <a:t>One additional library </a:t>
            </a:r>
            <a:r>
              <a:rPr b="1" lang="en-IN" sz="2200"/>
              <a:t>BatchNormalization</a:t>
            </a:r>
            <a:r>
              <a:rPr lang="en-IN" sz="2200"/>
              <a:t> is imported.</a:t>
            </a:r>
            <a:endParaRPr/>
          </a:p>
          <a:p>
            <a:pPr indent="-228600" lvl="0" marL="457200" rtl="0" algn="l">
              <a:lnSpc>
                <a:spcPct val="100000"/>
              </a:lnSpc>
              <a:spcBef>
                <a:spcPts val="1333"/>
              </a:spcBef>
              <a:spcAft>
                <a:spcPts val="0"/>
              </a:spcAft>
              <a:buSzPts val="2400"/>
              <a:buFont typeface="Noto Sans Symbols"/>
              <a:buNone/>
            </a:pPr>
            <a:r>
              <a:t/>
            </a:r>
            <a:endParaRPr/>
          </a:p>
          <a:p>
            <a:pPr indent="-381000" lvl="0" marL="457200" rtl="0" algn="l">
              <a:lnSpc>
                <a:spcPct val="100000"/>
              </a:lnSpc>
              <a:spcBef>
                <a:spcPts val="1333"/>
              </a:spcBef>
              <a:spcAft>
                <a:spcPts val="0"/>
              </a:spcAft>
              <a:buSzPts val="2400"/>
              <a:buFont typeface="Noto Sans Symbols"/>
              <a:buChar char="⮚"/>
            </a:pPr>
            <a:r>
              <a:rPr lang="en-IN" sz="2200"/>
              <a:t>The batch normalization is initialized after the ReLU activation function.</a:t>
            </a:r>
            <a:endParaRPr/>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rPr lang="en-IN" sz="2000"/>
              <a:t>                                                                                    </a:t>
            </a:r>
            <a:r>
              <a:rPr lang="en-IN" sz="3600"/>
              <a:t>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ctr">
              <a:lnSpc>
                <a:spcPct val="100000"/>
              </a:lnSpc>
              <a:spcBef>
                <a:spcPts val="1333"/>
              </a:spcBef>
              <a:spcAft>
                <a:spcPts val="0"/>
              </a:spcAft>
              <a:buSzPts val="2400"/>
              <a:buNone/>
            </a:pPr>
            <a:r>
              <a:t/>
            </a:r>
            <a:endParaRPr sz="2200"/>
          </a:p>
          <a:p>
            <a:pPr indent="0" lvl="0" marL="76200" rtl="0" algn="ctr">
              <a:lnSpc>
                <a:spcPct val="100000"/>
              </a:lnSpc>
              <a:spcBef>
                <a:spcPts val="1333"/>
              </a:spcBef>
              <a:spcAft>
                <a:spcPts val="0"/>
              </a:spcAft>
              <a:buSzPts val="2400"/>
              <a:buNone/>
            </a:pPr>
            <a:r>
              <a:t/>
            </a:r>
            <a:endParaRPr sz="2200"/>
          </a:p>
        </p:txBody>
      </p:sp>
      <p:pic>
        <p:nvPicPr>
          <p:cNvPr id="858" name="Google Shape;858;p192"/>
          <p:cNvPicPr preferRelativeResize="0"/>
          <p:nvPr/>
        </p:nvPicPr>
        <p:blipFill rotWithShape="1">
          <a:blip r:embed="rId4">
            <a:alphaModFix/>
          </a:blip>
          <a:srcRect b="0" l="0" r="0" t="0"/>
          <a:stretch/>
        </p:blipFill>
        <p:spPr>
          <a:xfrm>
            <a:off x="2366982" y="4481617"/>
            <a:ext cx="11860246" cy="3369390"/>
          </a:xfrm>
          <a:prstGeom prst="rect">
            <a:avLst/>
          </a:prstGeom>
          <a:noFill/>
          <a:ln cap="flat" cmpd="sng" w="9525">
            <a:solidFill>
              <a:srgbClr val="2E75B5"/>
            </a:solidFill>
            <a:prstDash val="solid"/>
            <a:round/>
            <a:headEnd len="sm" w="sm" type="none"/>
            <a:tailEnd len="sm" w="sm" type="none"/>
          </a:ln>
        </p:spPr>
      </p:pic>
      <p:pic>
        <p:nvPicPr>
          <p:cNvPr id="859" name="Google Shape;859;p192"/>
          <p:cNvPicPr preferRelativeResize="0"/>
          <p:nvPr/>
        </p:nvPicPr>
        <p:blipFill rotWithShape="1">
          <a:blip r:embed="rId5">
            <a:alphaModFix/>
          </a:blip>
          <a:srcRect b="0" l="0" r="0" t="0"/>
          <a:stretch/>
        </p:blipFill>
        <p:spPr>
          <a:xfrm>
            <a:off x="929831" y="1182731"/>
            <a:ext cx="489335" cy="489335"/>
          </a:xfrm>
          <a:prstGeom prst="rect">
            <a:avLst/>
          </a:prstGeom>
          <a:noFill/>
          <a:ln>
            <a:noFill/>
          </a:ln>
        </p:spPr>
      </p:pic>
      <p:pic>
        <p:nvPicPr>
          <p:cNvPr id="860" name="Google Shape;860;p192"/>
          <p:cNvPicPr preferRelativeResize="0"/>
          <p:nvPr/>
        </p:nvPicPr>
        <p:blipFill rotWithShape="1">
          <a:blip r:embed="rId5">
            <a:alphaModFix/>
          </a:blip>
          <a:srcRect b="0" l="0" r="0" t="0"/>
          <a:stretch/>
        </p:blipFill>
        <p:spPr>
          <a:xfrm>
            <a:off x="886329" y="2256678"/>
            <a:ext cx="489335" cy="489335"/>
          </a:xfrm>
          <a:prstGeom prst="rect">
            <a:avLst/>
          </a:prstGeom>
          <a:noFill/>
          <a:ln>
            <a:noFill/>
          </a:ln>
        </p:spPr>
      </p:pic>
      <p:pic>
        <p:nvPicPr>
          <p:cNvPr id="861" name="Google Shape;861;p192"/>
          <p:cNvPicPr preferRelativeResize="0"/>
          <p:nvPr/>
        </p:nvPicPr>
        <p:blipFill rotWithShape="1">
          <a:blip r:embed="rId5">
            <a:alphaModFix/>
          </a:blip>
          <a:srcRect b="0" l="0" r="0" t="0"/>
          <a:stretch/>
        </p:blipFill>
        <p:spPr>
          <a:xfrm>
            <a:off x="886330" y="3299151"/>
            <a:ext cx="489335" cy="48933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193"/>
          <p:cNvSpPr txBox="1"/>
          <p:nvPr>
            <p:ph type="title"/>
          </p:nvPr>
        </p:nvSpPr>
        <p:spPr>
          <a:xfrm>
            <a:off x="812800" y="436395"/>
            <a:ext cx="10666185" cy="66504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None/>
            </a:pPr>
            <a:r>
              <a:rPr lang="en-IN"/>
              <a:t>Batch Normalization with Keras</a:t>
            </a:r>
            <a:endParaRPr/>
          </a:p>
        </p:txBody>
      </p:sp>
      <p:sp>
        <p:nvSpPr>
          <p:cNvPr id="867" name="Google Shape;867;p193"/>
          <p:cNvSpPr txBox="1"/>
          <p:nvPr>
            <p:ph idx="1" type="body"/>
          </p:nvPr>
        </p:nvSpPr>
        <p:spPr>
          <a:xfrm>
            <a:off x="1902092" y="2841989"/>
            <a:ext cx="12451800" cy="5527500"/>
          </a:xfrm>
          <a:prstGeom prst="rect">
            <a:avLst/>
          </a:prstGeom>
          <a:noFill/>
          <a:ln>
            <a:noFill/>
          </a:ln>
        </p:spPr>
        <p:txBody>
          <a:bodyPr anchorCtr="0" anchor="t" bIns="0" lIns="91425" spcFirstLastPara="1" rIns="91425" wrap="square" tIns="0">
            <a:normAutofit/>
          </a:bodyPr>
          <a:lstStyle/>
          <a:p>
            <a:pPr indent="0" lvl="0" marL="0" rtl="0" algn="l">
              <a:lnSpc>
                <a:spcPct val="100000"/>
              </a:lnSpc>
              <a:spcBef>
                <a:spcPts val="0"/>
              </a:spcBef>
              <a:spcAft>
                <a:spcPts val="0"/>
              </a:spcAft>
              <a:buClr>
                <a:srgbClr val="000000"/>
              </a:buClr>
              <a:buSzPts val="2200"/>
              <a:buNone/>
            </a:pPr>
            <a:r>
              <a:rPr b="1" lang="en-IN"/>
              <a:t>Problem Statement : </a:t>
            </a:r>
            <a:r>
              <a:rPr lang="en-IN"/>
              <a:t>Batch normalization allows each layer of a network to learn by itself a little bit more independently of other layers. You are supposed to increase the model performance by implementing batch normalization optimization technique.</a:t>
            </a:r>
            <a:endParaRPr/>
          </a:p>
          <a:p>
            <a:pPr indent="0" lvl="0" marL="0" rtl="0" algn="l">
              <a:lnSpc>
                <a:spcPct val="100000"/>
              </a:lnSpc>
              <a:spcBef>
                <a:spcPts val="0"/>
              </a:spcBef>
              <a:spcAft>
                <a:spcPts val="0"/>
              </a:spcAft>
              <a:buClr>
                <a:srgbClr val="000000"/>
              </a:buClr>
              <a:buSzPts val="2200"/>
              <a:buNone/>
            </a:pPr>
            <a:r>
              <a:t/>
            </a:r>
            <a:endParaRPr/>
          </a:p>
          <a:p>
            <a:pPr indent="0" lvl="0" marL="0" rtl="0" algn="l">
              <a:lnSpc>
                <a:spcPct val="90000"/>
              </a:lnSpc>
              <a:spcBef>
                <a:spcPts val="1333"/>
              </a:spcBef>
              <a:spcAft>
                <a:spcPts val="0"/>
              </a:spcAft>
              <a:buClr>
                <a:srgbClr val="3F3F3F"/>
              </a:buClr>
              <a:buSzPts val="2200"/>
              <a:buNone/>
            </a:pPr>
            <a:r>
              <a:rPr b="1" lang="en-IN"/>
              <a:t>Objective:</a:t>
            </a:r>
            <a:r>
              <a:rPr lang="en-IN"/>
              <a:t> Build a MLP model to demonstrate the effect of Batch Normalization using Keras.</a:t>
            </a:r>
            <a:endParaRPr/>
          </a:p>
          <a:p>
            <a:pPr indent="0" lvl="0" marL="0" rtl="0" algn="l">
              <a:lnSpc>
                <a:spcPct val="90000"/>
              </a:lnSpc>
              <a:spcBef>
                <a:spcPts val="1333"/>
              </a:spcBef>
              <a:spcAft>
                <a:spcPts val="0"/>
              </a:spcAft>
              <a:buClr>
                <a:srgbClr val="3F3F3F"/>
              </a:buClr>
              <a:buSzPts val="2200"/>
              <a:buNone/>
            </a:pPr>
            <a:r>
              <a:t/>
            </a:r>
            <a:endParaRPr/>
          </a:p>
          <a:p>
            <a:pPr indent="0" lvl="0" marL="0" rtl="0" algn="l">
              <a:lnSpc>
                <a:spcPct val="90000"/>
              </a:lnSpc>
              <a:spcBef>
                <a:spcPts val="1000"/>
              </a:spcBef>
              <a:spcAft>
                <a:spcPts val="0"/>
              </a:spcAft>
              <a:buSzPts val="2800"/>
              <a:buNone/>
            </a:pPr>
            <a:r>
              <a:rPr b="1" lang="en-IN"/>
              <a:t>Access: </a:t>
            </a:r>
            <a:r>
              <a:rPr lang="en-IN"/>
              <a:t>Click the Practice Labs tab on the left panel. Now, click on the START LAB button and wait while the lab prepares itself. Then, click on the LAUNCH LAB button. A full-fledged Jupyter lab opens, which you can use for your hands-on practice and projects.</a:t>
            </a:r>
            <a:endParaRPr/>
          </a:p>
          <a:p>
            <a:pPr indent="0" lvl="0" marL="0" rtl="0" algn="l">
              <a:lnSpc>
                <a:spcPct val="90000"/>
              </a:lnSpc>
              <a:spcBef>
                <a:spcPts val="1333"/>
              </a:spcBef>
              <a:spcAft>
                <a:spcPts val="0"/>
              </a:spcAft>
              <a:buClr>
                <a:srgbClr val="3F3F3F"/>
              </a:buClr>
              <a:buSzPts val="22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p194"/>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2800"/>
              <a:buNone/>
            </a:pPr>
            <a:r>
              <a:rPr lang="en-IN"/>
              <a:t>Vanishing Gradient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Google Shape;878;p195"/>
          <p:cNvSpPr txBox="1"/>
          <p:nvPr>
            <p:ph type="title"/>
          </p:nvPr>
        </p:nvSpPr>
        <p:spPr>
          <a:xfrm>
            <a:off x="0" y="312006"/>
            <a:ext cx="16255999" cy="68690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What Is Gradient?</a:t>
            </a:r>
            <a:endParaRPr b="1"/>
          </a:p>
        </p:txBody>
      </p:sp>
      <p:pic>
        <p:nvPicPr>
          <p:cNvPr id="879" name="Google Shape;879;p195"/>
          <p:cNvPicPr preferRelativeResize="0"/>
          <p:nvPr/>
        </p:nvPicPr>
        <p:blipFill rotWithShape="1">
          <a:blip r:embed="rId3">
            <a:alphaModFix/>
          </a:blip>
          <a:srcRect b="0" l="0" r="0" t="0"/>
          <a:stretch/>
        </p:blipFill>
        <p:spPr>
          <a:xfrm>
            <a:off x="4629150" y="832382"/>
            <a:ext cx="7200900" cy="253468"/>
          </a:xfrm>
          <a:prstGeom prst="rect">
            <a:avLst/>
          </a:prstGeom>
          <a:noFill/>
          <a:ln>
            <a:noFill/>
          </a:ln>
        </p:spPr>
      </p:pic>
      <p:grpSp>
        <p:nvGrpSpPr>
          <p:cNvPr id="880" name="Google Shape;880;p195"/>
          <p:cNvGrpSpPr/>
          <p:nvPr/>
        </p:nvGrpSpPr>
        <p:grpSpPr>
          <a:xfrm>
            <a:off x="5903711" y="3155329"/>
            <a:ext cx="1096811" cy="432946"/>
            <a:chOff x="6756400" y="3057525"/>
            <a:chExt cx="1096811" cy="432946"/>
          </a:xfrm>
        </p:grpSpPr>
        <p:cxnSp>
          <p:nvCxnSpPr>
            <p:cNvPr id="881" name="Google Shape;881;p195"/>
            <p:cNvCxnSpPr/>
            <p:nvPr/>
          </p:nvCxnSpPr>
          <p:spPr>
            <a:xfrm>
              <a:off x="6756400" y="3057525"/>
              <a:ext cx="558795" cy="0"/>
            </a:xfrm>
            <a:prstGeom prst="straightConnector1">
              <a:avLst/>
            </a:prstGeom>
            <a:noFill/>
            <a:ln cap="flat" cmpd="sng" w="19050">
              <a:solidFill>
                <a:srgbClr val="3F3F3F"/>
              </a:solidFill>
              <a:prstDash val="dash"/>
              <a:round/>
              <a:headEnd len="sm" w="sm" type="none"/>
              <a:tailEnd len="sm" w="sm" type="none"/>
            </a:ln>
          </p:spPr>
        </p:cxnSp>
        <p:cxnSp>
          <p:nvCxnSpPr>
            <p:cNvPr id="882" name="Google Shape;882;p195"/>
            <p:cNvCxnSpPr/>
            <p:nvPr/>
          </p:nvCxnSpPr>
          <p:spPr>
            <a:xfrm>
              <a:off x="7327895" y="3070225"/>
              <a:ext cx="525316" cy="420246"/>
            </a:xfrm>
            <a:prstGeom prst="straightConnector1">
              <a:avLst/>
            </a:prstGeom>
            <a:noFill/>
            <a:ln cap="flat" cmpd="sng" w="19050">
              <a:solidFill>
                <a:srgbClr val="3F3F3F"/>
              </a:solidFill>
              <a:prstDash val="dash"/>
              <a:round/>
              <a:headEnd len="sm" w="sm" type="none"/>
              <a:tailEnd len="sm" w="sm" type="none"/>
            </a:ln>
          </p:spPr>
        </p:cxnSp>
      </p:grpSp>
      <p:grpSp>
        <p:nvGrpSpPr>
          <p:cNvPr id="883" name="Google Shape;883;p195"/>
          <p:cNvGrpSpPr/>
          <p:nvPr/>
        </p:nvGrpSpPr>
        <p:grpSpPr>
          <a:xfrm>
            <a:off x="5691648" y="5914864"/>
            <a:ext cx="5029200" cy="1247936"/>
            <a:chOff x="6243820" y="5278738"/>
            <a:chExt cx="5029200" cy="1097280"/>
          </a:xfrm>
        </p:grpSpPr>
        <p:sp>
          <p:nvSpPr>
            <p:cNvPr id="884" name="Google Shape;884;p195"/>
            <p:cNvSpPr/>
            <p:nvPr/>
          </p:nvSpPr>
          <p:spPr>
            <a:xfrm>
              <a:off x="6243820" y="5278738"/>
              <a:ext cx="5029200" cy="1097280"/>
            </a:xfrm>
            <a:prstGeom prst="rect">
              <a:avLst/>
            </a:prstGeom>
            <a:noFill/>
            <a:ln cap="flat" cmpd="sng" w="19050">
              <a:solidFill>
                <a:srgbClr val="3A38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885" name="Google Shape;885;p195"/>
            <p:cNvSpPr txBox="1"/>
            <p:nvPr/>
          </p:nvSpPr>
          <p:spPr>
            <a:xfrm>
              <a:off x="6260204" y="5442658"/>
              <a:ext cx="5012815" cy="73064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IN" sz="2400" u="none" cap="none" strike="noStrike">
                  <a:solidFill>
                    <a:srgbClr val="3F3F3F"/>
                  </a:solidFill>
                  <a:latin typeface="Open Sans"/>
                  <a:ea typeface="Open Sans"/>
                  <a:cs typeface="Open Sans"/>
                  <a:sym typeface="Open Sans"/>
                </a:rPr>
                <a:t>It is used to update weights of the neural networks.</a:t>
              </a:r>
              <a:endParaRPr b="0" i="0" sz="1400" u="none" cap="none" strike="noStrike">
                <a:solidFill>
                  <a:srgbClr val="000000"/>
                </a:solidFill>
                <a:latin typeface="Arial"/>
                <a:ea typeface="Arial"/>
                <a:cs typeface="Arial"/>
                <a:sym typeface="Arial"/>
              </a:endParaRPr>
            </a:p>
          </p:txBody>
        </p:sp>
      </p:grpSp>
      <p:cxnSp>
        <p:nvCxnSpPr>
          <p:cNvPr id="886" name="Google Shape;886;p195"/>
          <p:cNvCxnSpPr/>
          <p:nvPr/>
        </p:nvCxnSpPr>
        <p:spPr>
          <a:xfrm>
            <a:off x="8189623" y="5124455"/>
            <a:ext cx="0" cy="554986"/>
          </a:xfrm>
          <a:prstGeom prst="straightConnector1">
            <a:avLst/>
          </a:prstGeom>
          <a:noFill/>
          <a:ln cap="flat" cmpd="sng" w="19050">
            <a:solidFill>
              <a:srgbClr val="3F3F3F"/>
            </a:solidFill>
            <a:prstDash val="dash"/>
            <a:round/>
            <a:headEnd len="sm" w="sm" type="none"/>
            <a:tailEnd len="sm" w="sm" type="none"/>
          </a:ln>
        </p:spPr>
      </p:cxnSp>
      <p:grpSp>
        <p:nvGrpSpPr>
          <p:cNvPr id="887" name="Google Shape;887;p195"/>
          <p:cNvGrpSpPr/>
          <p:nvPr/>
        </p:nvGrpSpPr>
        <p:grpSpPr>
          <a:xfrm>
            <a:off x="9388440" y="3083580"/>
            <a:ext cx="978863" cy="420068"/>
            <a:chOff x="8515350" y="3057525"/>
            <a:chExt cx="978863" cy="420068"/>
          </a:xfrm>
        </p:grpSpPr>
        <p:cxnSp>
          <p:nvCxnSpPr>
            <p:cNvPr id="888" name="Google Shape;888;p195"/>
            <p:cNvCxnSpPr/>
            <p:nvPr/>
          </p:nvCxnSpPr>
          <p:spPr>
            <a:xfrm>
              <a:off x="8935418" y="3057525"/>
              <a:ext cx="558795" cy="0"/>
            </a:xfrm>
            <a:prstGeom prst="straightConnector1">
              <a:avLst/>
            </a:prstGeom>
            <a:noFill/>
            <a:ln cap="flat" cmpd="sng" w="19050">
              <a:solidFill>
                <a:srgbClr val="3F3F3F"/>
              </a:solidFill>
              <a:prstDash val="dash"/>
              <a:round/>
              <a:headEnd len="sm" w="sm" type="none"/>
              <a:tailEnd len="sm" w="sm" type="none"/>
            </a:ln>
          </p:spPr>
        </p:cxnSp>
        <p:cxnSp>
          <p:nvCxnSpPr>
            <p:cNvPr id="889" name="Google Shape;889;p195"/>
            <p:cNvCxnSpPr/>
            <p:nvPr/>
          </p:nvCxnSpPr>
          <p:spPr>
            <a:xfrm flipH="1">
              <a:off x="8515350" y="3067050"/>
              <a:ext cx="410543" cy="410543"/>
            </a:xfrm>
            <a:prstGeom prst="straightConnector1">
              <a:avLst/>
            </a:prstGeom>
            <a:noFill/>
            <a:ln cap="flat" cmpd="sng" w="19050">
              <a:solidFill>
                <a:srgbClr val="3F3F3F"/>
              </a:solidFill>
              <a:prstDash val="dash"/>
              <a:round/>
              <a:headEnd len="sm" w="sm" type="none"/>
              <a:tailEnd len="sm" w="sm" type="none"/>
            </a:ln>
          </p:spPr>
        </p:cxnSp>
      </p:grpSp>
      <p:grpSp>
        <p:nvGrpSpPr>
          <p:cNvPr id="890" name="Google Shape;890;p195"/>
          <p:cNvGrpSpPr/>
          <p:nvPr/>
        </p:nvGrpSpPr>
        <p:grpSpPr>
          <a:xfrm>
            <a:off x="882828" y="2600496"/>
            <a:ext cx="5029200" cy="1097280"/>
            <a:chOff x="1735517" y="2502692"/>
            <a:chExt cx="5029200" cy="1097280"/>
          </a:xfrm>
        </p:grpSpPr>
        <p:sp>
          <p:nvSpPr>
            <p:cNvPr id="891" name="Google Shape;891;p195"/>
            <p:cNvSpPr/>
            <p:nvPr/>
          </p:nvSpPr>
          <p:spPr>
            <a:xfrm>
              <a:off x="1735517" y="2502692"/>
              <a:ext cx="5029200" cy="1097280"/>
            </a:xfrm>
            <a:prstGeom prst="rect">
              <a:avLst/>
            </a:prstGeom>
            <a:noFill/>
            <a:ln cap="flat" cmpd="sng" w="190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892" name="Google Shape;892;p195"/>
            <p:cNvSpPr txBox="1"/>
            <p:nvPr/>
          </p:nvSpPr>
          <p:spPr>
            <a:xfrm>
              <a:off x="1751902" y="2666612"/>
              <a:ext cx="4996430"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IN" sz="2400" u="none" cap="none" strike="noStrike">
                  <a:solidFill>
                    <a:srgbClr val="3F3F3F"/>
                  </a:solidFill>
                  <a:latin typeface="Open Sans"/>
                  <a:ea typeface="Open Sans"/>
                  <a:cs typeface="Open Sans"/>
                  <a:sym typeface="Open Sans"/>
                </a:rPr>
                <a:t>Gradient refers to the derivative of loss with respect to weight.</a:t>
              </a:r>
              <a:endParaRPr b="0" i="0" sz="1400" u="none" cap="none" strike="noStrike">
                <a:solidFill>
                  <a:srgbClr val="000000"/>
                </a:solidFill>
                <a:latin typeface="Arial"/>
                <a:ea typeface="Arial"/>
                <a:cs typeface="Arial"/>
                <a:sym typeface="Arial"/>
              </a:endParaRPr>
            </a:p>
          </p:txBody>
        </p:sp>
      </p:grpSp>
      <p:grpSp>
        <p:nvGrpSpPr>
          <p:cNvPr id="893" name="Google Shape;893;p195"/>
          <p:cNvGrpSpPr/>
          <p:nvPr/>
        </p:nvGrpSpPr>
        <p:grpSpPr>
          <a:xfrm>
            <a:off x="10367303" y="2528747"/>
            <a:ext cx="5029200" cy="1190155"/>
            <a:chOff x="9494213" y="2502692"/>
            <a:chExt cx="5029200" cy="1097280"/>
          </a:xfrm>
        </p:grpSpPr>
        <p:sp>
          <p:nvSpPr>
            <p:cNvPr id="894" name="Google Shape;894;p195"/>
            <p:cNvSpPr/>
            <p:nvPr/>
          </p:nvSpPr>
          <p:spPr>
            <a:xfrm>
              <a:off x="9494213" y="2502692"/>
              <a:ext cx="5029200" cy="1097280"/>
            </a:xfrm>
            <a:prstGeom prst="rect">
              <a:avLst/>
            </a:prstGeom>
            <a:noFill/>
            <a:ln cap="flat" cmpd="sng" w="19050">
              <a:solidFill>
                <a:srgbClr val="3A38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895" name="Google Shape;895;p195"/>
            <p:cNvSpPr txBox="1"/>
            <p:nvPr/>
          </p:nvSpPr>
          <p:spPr>
            <a:xfrm>
              <a:off x="9510598" y="2631700"/>
              <a:ext cx="4996430" cy="76611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IN" sz="2400" u="none" cap="none" strike="noStrike">
                  <a:solidFill>
                    <a:srgbClr val="3F3F3F"/>
                  </a:solidFill>
                  <a:latin typeface="Open Sans"/>
                  <a:ea typeface="Open Sans"/>
                  <a:cs typeface="Open Sans"/>
                  <a:sym typeface="Open Sans"/>
                </a:rPr>
                <a:t>It is calculated during the process of back propagation.</a:t>
              </a:r>
              <a:endParaRPr b="0" i="0" sz="1400" u="none" cap="none" strike="noStrike">
                <a:solidFill>
                  <a:srgbClr val="000000"/>
                </a:solidFill>
                <a:latin typeface="Arial"/>
                <a:ea typeface="Arial"/>
                <a:cs typeface="Arial"/>
                <a:sym typeface="Arial"/>
              </a:endParaRPr>
            </a:p>
          </p:txBody>
        </p:sp>
      </p:grpSp>
      <p:sp>
        <p:nvSpPr>
          <p:cNvPr id="896" name="Google Shape;896;p195"/>
          <p:cNvSpPr/>
          <p:nvPr/>
        </p:nvSpPr>
        <p:spPr>
          <a:xfrm>
            <a:off x="7152678" y="2849470"/>
            <a:ext cx="2153844" cy="2026912"/>
          </a:xfrm>
          <a:prstGeom prst="ellipse">
            <a:avLst/>
          </a:prstGeom>
          <a:solidFill>
            <a:schemeClr val="lt1"/>
          </a:solidFill>
          <a:ln cap="flat" cmpd="sng" w="57150">
            <a:solidFill>
              <a:srgbClr val="2E75B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7" name="Google Shape;897;p195"/>
          <p:cNvSpPr txBox="1"/>
          <p:nvPr/>
        </p:nvSpPr>
        <p:spPr>
          <a:xfrm>
            <a:off x="7331825" y="3657890"/>
            <a:ext cx="1974697"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IN" sz="2400" u="none" cap="none" strike="noStrike">
                <a:solidFill>
                  <a:srgbClr val="3F3F3F"/>
                </a:solidFill>
                <a:latin typeface="Open Sans"/>
                <a:ea typeface="Open Sans"/>
                <a:cs typeface="Open Sans"/>
                <a:sym typeface="Open Sans"/>
              </a:rPr>
              <a:t>Gradient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160"/>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2800"/>
              <a:buNone/>
            </a:pPr>
            <a:r>
              <a:rPr lang="en-IN"/>
              <a:t>Optimization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96"/>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What Is Vanishing Gradient?</a:t>
            </a:r>
            <a:endParaRPr/>
          </a:p>
        </p:txBody>
      </p:sp>
      <p:pic>
        <p:nvPicPr>
          <p:cNvPr id="904" name="Google Shape;904;p196"/>
          <p:cNvPicPr preferRelativeResize="0"/>
          <p:nvPr/>
        </p:nvPicPr>
        <p:blipFill rotWithShape="1">
          <a:blip r:embed="rId3">
            <a:alphaModFix/>
          </a:blip>
          <a:srcRect b="0" l="0" r="0" t="0"/>
          <a:stretch/>
        </p:blipFill>
        <p:spPr>
          <a:xfrm>
            <a:off x="3977330" y="751273"/>
            <a:ext cx="8639550" cy="341591"/>
          </a:xfrm>
          <a:prstGeom prst="rect">
            <a:avLst/>
          </a:prstGeom>
          <a:noFill/>
          <a:ln>
            <a:noFill/>
          </a:ln>
        </p:spPr>
      </p:pic>
      <p:sp>
        <p:nvSpPr>
          <p:cNvPr id="905" name="Google Shape;905;p196"/>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When gradient becomes very small, subtracting it from the weight doesn't change the previous weight. Therefore, model stops learning. This problem of neural network is called vanishing gradient.</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ctr">
              <a:lnSpc>
                <a:spcPct val="100000"/>
              </a:lnSpc>
              <a:spcBef>
                <a:spcPts val="1333"/>
              </a:spcBef>
              <a:spcAft>
                <a:spcPts val="0"/>
              </a:spcAft>
              <a:buSzPts val="2400"/>
              <a:buNone/>
            </a:pPr>
            <a:r>
              <a:t/>
            </a:r>
            <a:endParaRPr sz="2200"/>
          </a:p>
          <a:p>
            <a:pPr indent="0" lvl="0" marL="76200" rtl="0" algn="ctr">
              <a:lnSpc>
                <a:spcPct val="100000"/>
              </a:lnSpc>
              <a:spcBef>
                <a:spcPts val="1333"/>
              </a:spcBef>
              <a:spcAft>
                <a:spcPts val="0"/>
              </a:spcAft>
              <a:buSzPts val="2400"/>
              <a:buNone/>
            </a:pPr>
            <a:r>
              <a:t/>
            </a:r>
            <a:endParaRPr sz="2200"/>
          </a:p>
        </p:txBody>
      </p:sp>
      <p:grpSp>
        <p:nvGrpSpPr>
          <p:cNvPr id="906" name="Google Shape;906;p196"/>
          <p:cNvGrpSpPr/>
          <p:nvPr/>
        </p:nvGrpSpPr>
        <p:grpSpPr>
          <a:xfrm>
            <a:off x="4235190" y="3975129"/>
            <a:ext cx="6934200" cy="4012247"/>
            <a:chOff x="4576820" y="3345481"/>
            <a:chExt cx="6934200" cy="4012247"/>
          </a:xfrm>
        </p:grpSpPr>
        <p:cxnSp>
          <p:nvCxnSpPr>
            <p:cNvPr id="907" name="Google Shape;907;p196"/>
            <p:cNvCxnSpPr/>
            <p:nvPr/>
          </p:nvCxnSpPr>
          <p:spPr>
            <a:xfrm>
              <a:off x="4576820" y="6850681"/>
              <a:ext cx="6934200" cy="0"/>
            </a:xfrm>
            <a:prstGeom prst="straightConnector1">
              <a:avLst/>
            </a:prstGeom>
            <a:noFill/>
            <a:ln cap="flat" cmpd="sng" w="28575">
              <a:solidFill>
                <a:srgbClr val="00BAF5"/>
              </a:solidFill>
              <a:prstDash val="solid"/>
              <a:round/>
              <a:headEnd len="sm" w="sm" type="none"/>
              <a:tailEnd len="med" w="med" type="triangle"/>
            </a:ln>
          </p:spPr>
        </p:cxnSp>
        <p:sp>
          <p:nvSpPr>
            <p:cNvPr id="908" name="Google Shape;908;p196"/>
            <p:cNvSpPr txBox="1"/>
            <p:nvPr/>
          </p:nvSpPr>
          <p:spPr>
            <a:xfrm>
              <a:off x="5872220" y="6926881"/>
              <a:ext cx="325730" cy="430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IN" sz="2200" u="none" cap="none" strike="noStrike">
                  <a:solidFill>
                    <a:srgbClr val="595959"/>
                  </a:solidFill>
                  <a:latin typeface="Open Sans"/>
                  <a:ea typeface="Open Sans"/>
                  <a:cs typeface="Open Sans"/>
                  <a:sym typeface="Open Sans"/>
                </a:rPr>
                <a:t>x</a:t>
              </a:r>
              <a:endParaRPr b="0" i="0" sz="2200" u="none" cap="none" strike="noStrike">
                <a:solidFill>
                  <a:srgbClr val="000000"/>
                </a:solidFill>
                <a:latin typeface="Arial"/>
                <a:ea typeface="Arial"/>
                <a:cs typeface="Arial"/>
                <a:sym typeface="Arial"/>
              </a:endParaRPr>
            </a:p>
          </p:txBody>
        </p:sp>
        <p:cxnSp>
          <p:nvCxnSpPr>
            <p:cNvPr id="909" name="Google Shape;909;p196"/>
            <p:cNvCxnSpPr/>
            <p:nvPr/>
          </p:nvCxnSpPr>
          <p:spPr>
            <a:xfrm rot="10800000">
              <a:off x="5338820" y="3345481"/>
              <a:ext cx="0" cy="3810000"/>
            </a:xfrm>
            <a:prstGeom prst="straightConnector1">
              <a:avLst/>
            </a:prstGeom>
            <a:noFill/>
            <a:ln cap="flat" cmpd="sng" w="28575">
              <a:solidFill>
                <a:srgbClr val="00BAF5"/>
              </a:solidFill>
              <a:prstDash val="solid"/>
              <a:round/>
              <a:headEnd len="sm" w="sm" type="none"/>
              <a:tailEnd len="med" w="med" type="triangle"/>
            </a:ln>
          </p:spPr>
        </p:cxnSp>
        <p:cxnSp>
          <p:nvCxnSpPr>
            <p:cNvPr id="910" name="Google Shape;910;p196"/>
            <p:cNvCxnSpPr/>
            <p:nvPr/>
          </p:nvCxnSpPr>
          <p:spPr>
            <a:xfrm rot="10800000">
              <a:off x="8854375" y="3632980"/>
              <a:ext cx="0" cy="1601365"/>
            </a:xfrm>
            <a:prstGeom prst="straightConnector1">
              <a:avLst/>
            </a:prstGeom>
            <a:noFill/>
            <a:ln cap="flat" cmpd="sng" w="28575">
              <a:solidFill>
                <a:schemeClr val="dk1"/>
              </a:solidFill>
              <a:prstDash val="solid"/>
              <a:round/>
              <a:headEnd len="sm" w="sm" type="none"/>
              <a:tailEnd len="med" w="med" type="triangle"/>
            </a:ln>
          </p:spPr>
        </p:cxnSp>
      </p:grpSp>
      <p:cxnSp>
        <p:nvCxnSpPr>
          <p:cNvPr id="911" name="Google Shape;911;p196"/>
          <p:cNvCxnSpPr/>
          <p:nvPr/>
        </p:nvCxnSpPr>
        <p:spPr>
          <a:xfrm rot="10800000">
            <a:off x="6878663" y="5761235"/>
            <a:ext cx="1617685" cy="0"/>
          </a:xfrm>
          <a:prstGeom prst="straightConnector1">
            <a:avLst/>
          </a:prstGeom>
          <a:noFill/>
          <a:ln cap="flat" cmpd="sng" w="28575">
            <a:solidFill>
              <a:schemeClr val="dk1"/>
            </a:solidFill>
            <a:prstDash val="solid"/>
            <a:round/>
            <a:headEnd len="sm" w="sm" type="none"/>
            <a:tailEnd len="med" w="med" type="stealth"/>
          </a:ln>
        </p:spPr>
      </p:cxnSp>
      <p:cxnSp>
        <p:nvCxnSpPr>
          <p:cNvPr id="912" name="Google Shape;912;p196"/>
          <p:cNvCxnSpPr/>
          <p:nvPr/>
        </p:nvCxnSpPr>
        <p:spPr>
          <a:xfrm flipH="1" rot="10800000">
            <a:off x="7078585" y="4364137"/>
            <a:ext cx="1376331" cy="1346396"/>
          </a:xfrm>
          <a:prstGeom prst="straightConnector1">
            <a:avLst/>
          </a:prstGeom>
          <a:noFill/>
          <a:ln cap="flat" cmpd="sng" w="28575">
            <a:solidFill>
              <a:schemeClr val="dk1"/>
            </a:solidFill>
            <a:prstDash val="solid"/>
            <a:round/>
            <a:headEnd len="sm" w="sm" type="none"/>
            <a:tailEnd len="sm" w="sm" type="none"/>
          </a:ln>
        </p:spPr>
      </p:cxnSp>
      <p:sp>
        <p:nvSpPr>
          <p:cNvPr id="913" name="Google Shape;913;p196"/>
          <p:cNvSpPr txBox="1"/>
          <p:nvPr/>
        </p:nvSpPr>
        <p:spPr>
          <a:xfrm>
            <a:off x="4406640" y="6749504"/>
            <a:ext cx="325730" cy="430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IN" sz="2200" u="none" cap="none" strike="noStrike">
                <a:solidFill>
                  <a:srgbClr val="595959"/>
                </a:solidFill>
                <a:latin typeface="Open Sans"/>
                <a:ea typeface="Open Sans"/>
                <a:cs typeface="Open Sans"/>
                <a:sym typeface="Open Sans"/>
              </a:rPr>
              <a:t>y</a:t>
            </a:r>
            <a:endParaRPr b="0" i="0" sz="2200" u="none" cap="none" strike="noStrike">
              <a:solidFill>
                <a:srgbClr val="000000"/>
              </a:solidFill>
              <a:latin typeface="Arial"/>
              <a:ea typeface="Arial"/>
              <a:cs typeface="Arial"/>
              <a:sym typeface="Arial"/>
            </a:endParaRPr>
          </a:p>
        </p:txBody>
      </p:sp>
      <p:sp>
        <p:nvSpPr>
          <p:cNvPr id="914" name="Google Shape;914;p196"/>
          <p:cNvSpPr txBox="1"/>
          <p:nvPr/>
        </p:nvSpPr>
        <p:spPr>
          <a:xfrm>
            <a:off x="8512745" y="4703226"/>
            <a:ext cx="2009573" cy="687244"/>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3F3F3F"/>
              </a:buClr>
              <a:buSzPts val="3200"/>
              <a:buFont typeface="Open Sans ExtraBold"/>
              <a:buNone/>
            </a:pPr>
            <a:r>
              <a:rPr b="0" i="0" lang="en-IN" sz="2200" u="none" cap="none" strike="noStrike">
                <a:solidFill>
                  <a:srgbClr val="3F3F3F"/>
                </a:solidFill>
                <a:latin typeface="Open Sans"/>
                <a:ea typeface="Open Sans"/>
                <a:cs typeface="Open Sans"/>
                <a:sym typeface="Open Sans"/>
              </a:rPr>
              <a:t>Change in y</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3F3F3F"/>
              </a:buClr>
              <a:buSzPts val="3200"/>
              <a:buFont typeface="Open Sans ExtraBold"/>
              <a:buNone/>
            </a:pPr>
            <a:r>
              <a:t/>
            </a:r>
            <a:endParaRPr b="0" i="0" sz="2200" u="none" cap="none" strike="noStrike">
              <a:solidFill>
                <a:srgbClr val="3F3F3F"/>
              </a:solidFill>
              <a:latin typeface="Open Sans"/>
              <a:ea typeface="Open Sans"/>
              <a:cs typeface="Open Sans"/>
              <a:sym typeface="Open Sans"/>
            </a:endParaRPr>
          </a:p>
        </p:txBody>
      </p:sp>
      <p:sp>
        <p:nvSpPr>
          <p:cNvPr id="915" name="Google Shape;915;p196"/>
          <p:cNvSpPr txBox="1"/>
          <p:nvPr/>
        </p:nvSpPr>
        <p:spPr>
          <a:xfrm>
            <a:off x="6687642" y="6062236"/>
            <a:ext cx="2451007" cy="687244"/>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3F3F3F"/>
              </a:buClr>
              <a:buSzPts val="3200"/>
              <a:buFont typeface="Open Sans ExtraBold"/>
              <a:buNone/>
            </a:pPr>
            <a:r>
              <a:rPr b="0" i="0" lang="en-IN" sz="2200" u="none" cap="none" strike="noStrike">
                <a:solidFill>
                  <a:srgbClr val="3F3F3F"/>
                </a:solidFill>
                <a:latin typeface="Open Sans"/>
                <a:ea typeface="Open Sans"/>
                <a:cs typeface="Open Sans"/>
                <a:sym typeface="Open Sans"/>
              </a:rPr>
              <a:t>Change in x</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3F3F3F"/>
              </a:buClr>
              <a:buSzPts val="3200"/>
              <a:buFont typeface="Open Sans ExtraBold"/>
              <a:buNone/>
            </a:pPr>
            <a:r>
              <a:t/>
            </a:r>
            <a:endParaRPr b="0" i="0" sz="2200" u="none" cap="none" strike="noStrike">
              <a:solidFill>
                <a:srgbClr val="3F3F3F"/>
              </a:solidFill>
              <a:latin typeface="Open Sans"/>
              <a:ea typeface="Open Sans"/>
              <a:cs typeface="Open Sans"/>
              <a:sym typeface="Open Sans"/>
            </a:endParaRPr>
          </a:p>
        </p:txBody>
      </p:sp>
      <p:sp>
        <p:nvSpPr>
          <p:cNvPr id="916" name="Google Shape;916;p196"/>
          <p:cNvSpPr txBox="1"/>
          <p:nvPr/>
        </p:nvSpPr>
        <p:spPr>
          <a:xfrm>
            <a:off x="10293610" y="3548382"/>
            <a:ext cx="4698740" cy="143180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3F3F3F"/>
              </a:buClr>
              <a:buSzPts val="3200"/>
              <a:buFont typeface="Open Sans ExtraBold"/>
              <a:buNone/>
            </a:pPr>
            <a:r>
              <a:rPr b="0" i="0" lang="en-IN" sz="2200" u="none" cap="none" strike="noStrike">
                <a:solidFill>
                  <a:srgbClr val="3F3F3F"/>
                </a:solidFill>
                <a:latin typeface="Open Sans"/>
                <a:ea typeface="Open Sans"/>
                <a:cs typeface="Open Sans"/>
                <a:sym typeface="Open Sans"/>
              </a:rPr>
              <a:t>Slope decreases gradually to a very small value (sometimes –ve ) and makes training difficult.</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3F3F3F"/>
              </a:buClr>
              <a:buSzPts val="3200"/>
              <a:buFont typeface="Open Sans ExtraBold"/>
              <a:buNone/>
            </a:pPr>
            <a:r>
              <a:t/>
            </a:r>
            <a:endParaRPr b="0" i="0" sz="2200" u="none" cap="none" strike="noStrike">
              <a:solidFill>
                <a:srgbClr val="3F3F3F"/>
              </a:solidFill>
              <a:latin typeface="Open Sans"/>
              <a:ea typeface="Open Sans"/>
              <a:cs typeface="Open Sans"/>
              <a:sym typeface="Open Sans"/>
            </a:endParaRPr>
          </a:p>
        </p:txBody>
      </p:sp>
      <p:sp>
        <p:nvSpPr>
          <p:cNvPr id="917" name="Google Shape;917;p196"/>
          <p:cNvSpPr/>
          <p:nvPr/>
        </p:nvSpPr>
        <p:spPr>
          <a:xfrm rot="-2125858">
            <a:off x="7400098" y="3550237"/>
            <a:ext cx="2832311" cy="1115885"/>
          </a:xfrm>
          <a:custGeom>
            <a:rect b="b" l="l" r="r" t="t"/>
            <a:pathLst>
              <a:path extrusionOk="0" h="587055" w="1986455">
                <a:moveTo>
                  <a:pt x="0" y="382103"/>
                </a:moveTo>
                <a:cubicBezTo>
                  <a:pt x="536027" y="175837"/>
                  <a:pt x="1072055" y="-30428"/>
                  <a:pt x="1403131" y="3731"/>
                </a:cubicBezTo>
                <a:cubicBezTo>
                  <a:pt x="1734207" y="37890"/>
                  <a:pt x="1986455" y="587055"/>
                  <a:pt x="1986455" y="587055"/>
                </a:cubicBezTo>
                <a:lnTo>
                  <a:pt x="1986455" y="587055"/>
                </a:lnTo>
              </a:path>
            </a:pathLst>
          </a:custGeom>
          <a:noFill/>
          <a:ln cap="flat" cmpd="sng" w="28575">
            <a:solidFill>
              <a:srgbClr val="1E4E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18" name="Google Shape;918;p196"/>
          <p:cNvSpPr/>
          <p:nvPr/>
        </p:nvSpPr>
        <p:spPr>
          <a:xfrm>
            <a:off x="10122268" y="3075788"/>
            <a:ext cx="5079632" cy="1904398"/>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197"/>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Why Does Vanishing Gradient Occur?</a:t>
            </a:r>
            <a:endParaRPr/>
          </a:p>
        </p:txBody>
      </p:sp>
      <p:pic>
        <p:nvPicPr>
          <p:cNvPr id="925" name="Google Shape;925;p197"/>
          <p:cNvPicPr preferRelativeResize="0"/>
          <p:nvPr/>
        </p:nvPicPr>
        <p:blipFill rotWithShape="1">
          <a:blip r:embed="rId3">
            <a:alphaModFix/>
          </a:blip>
          <a:srcRect b="0" l="0" r="0" t="0"/>
          <a:stretch/>
        </p:blipFill>
        <p:spPr>
          <a:xfrm>
            <a:off x="3070177" y="734193"/>
            <a:ext cx="10453856" cy="375750"/>
          </a:xfrm>
          <a:prstGeom prst="rect">
            <a:avLst/>
          </a:prstGeom>
          <a:noFill/>
          <a:ln>
            <a:noFill/>
          </a:ln>
        </p:spPr>
      </p:pic>
      <p:sp>
        <p:nvSpPr>
          <p:cNvPr id="926" name="Google Shape;926;p197"/>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ctr">
              <a:lnSpc>
                <a:spcPct val="100000"/>
              </a:lnSpc>
              <a:spcBef>
                <a:spcPts val="1333"/>
              </a:spcBef>
              <a:spcAft>
                <a:spcPts val="0"/>
              </a:spcAft>
              <a:buSzPts val="2400"/>
              <a:buNone/>
            </a:pPr>
            <a:r>
              <a:t/>
            </a:r>
            <a:endParaRPr sz="2200"/>
          </a:p>
          <a:p>
            <a:pPr indent="0" lvl="0" marL="76200" rtl="0" algn="ctr">
              <a:lnSpc>
                <a:spcPct val="100000"/>
              </a:lnSpc>
              <a:spcBef>
                <a:spcPts val="1333"/>
              </a:spcBef>
              <a:spcAft>
                <a:spcPts val="0"/>
              </a:spcAft>
              <a:buSzPts val="2400"/>
              <a:buNone/>
            </a:pPr>
            <a:r>
              <a:t/>
            </a:r>
            <a:endParaRPr sz="2200"/>
          </a:p>
        </p:txBody>
      </p:sp>
      <p:sp>
        <p:nvSpPr>
          <p:cNvPr id="927" name="Google Shape;927;p197"/>
          <p:cNvSpPr/>
          <p:nvPr/>
        </p:nvSpPr>
        <p:spPr>
          <a:xfrm>
            <a:off x="1779708" y="2578733"/>
            <a:ext cx="13034793" cy="364711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200"/>
              <a:buFont typeface="Arial"/>
              <a:buNone/>
            </a:pPr>
            <a:r>
              <a:rPr b="0" i="0" lang="en-IN" sz="2200" u="none" cap="none" strike="noStrike">
                <a:solidFill>
                  <a:srgbClr val="595959"/>
                </a:solidFill>
                <a:latin typeface="Open Sans"/>
                <a:ea typeface="Open Sans"/>
                <a:cs typeface="Open Sans"/>
                <a:sym typeface="Open Sans"/>
              </a:rPr>
              <a:t>Vanishing gradient occurs depending on the choice of activation function. </a:t>
            </a:r>
            <a:endParaRPr b="0" i="0" sz="2200" u="none" cap="none" strike="noStrike">
              <a:solidFill>
                <a:srgbClr val="595959"/>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200"/>
              <a:buFont typeface="Arial"/>
              <a:buNone/>
            </a:pPr>
            <a:r>
              <a:t/>
            </a:r>
            <a:endParaRPr b="0" i="0" sz="2200" u="none" cap="none" strike="noStrike">
              <a:solidFill>
                <a:srgbClr val="595959"/>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200"/>
              <a:buFont typeface="Arial"/>
              <a:buNone/>
            </a:pPr>
            <a:r>
              <a:rPr b="0" i="0" lang="en-IN" sz="2200" u="none" cap="none" strike="noStrike">
                <a:solidFill>
                  <a:srgbClr val="595959"/>
                </a:solidFill>
                <a:latin typeface="Open Sans"/>
                <a:ea typeface="Open Sans"/>
                <a:cs typeface="Open Sans"/>
                <a:sym typeface="Open Sans"/>
              </a:rPr>
              <a:t>Activation function like Sigmoid or Tanh crushes its output into a very small numerical range. </a:t>
            </a:r>
            <a:endParaRPr b="0" i="0" sz="2200" u="none" cap="none" strike="noStrike">
              <a:solidFill>
                <a:srgbClr val="595959"/>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200"/>
              <a:buFont typeface="Arial"/>
              <a:buNone/>
            </a:pPr>
            <a:r>
              <a:t/>
            </a:r>
            <a:endParaRPr b="0" i="0" sz="2200" u="none" cap="none" strike="noStrike">
              <a:solidFill>
                <a:srgbClr val="595959"/>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200"/>
              <a:buFont typeface="Arial"/>
              <a:buNone/>
            </a:pPr>
            <a:r>
              <a:rPr b="0" i="0" lang="en-IN" sz="2200" u="none" cap="none" strike="noStrike">
                <a:solidFill>
                  <a:srgbClr val="595959"/>
                </a:solidFill>
                <a:latin typeface="Open Sans"/>
                <a:ea typeface="Open Sans"/>
                <a:cs typeface="Open Sans"/>
                <a:sym typeface="Open Sans"/>
              </a:rPr>
              <a:t>For example, Sigmoid maps the output into 0 to 1 range. As a result, there are large regions of the input space, even a large change in input will only produce a small change in the output. Therefore, gradient becomes small or vanishing gradient occurs.</a:t>
            </a:r>
            <a:endParaRPr b="0" i="0" sz="1400" u="none" cap="none" strike="noStrike">
              <a:solidFill>
                <a:srgbClr val="000000"/>
              </a:solidFill>
              <a:latin typeface="Arial"/>
              <a:ea typeface="Arial"/>
              <a:cs typeface="Arial"/>
              <a:sym typeface="Arial"/>
            </a:endParaRPr>
          </a:p>
        </p:txBody>
      </p:sp>
      <p:pic>
        <p:nvPicPr>
          <p:cNvPr id="928" name="Google Shape;928;p197"/>
          <p:cNvPicPr preferRelativeResize="0"/>
          <p:nvPr/>
        </p:nvPicPr>
        <p:blipFill rotWithShape="1">
          <a:blip r:embed="rId4">
            <a:alphaModFix/>
          </a:blip>
          <a:srcRect b="0" l="0" r="0" t="0"/>
          <a:stretch/>
        </p:blipFill>
        <p:spPr>
          <a:xfrm>
            <a:off x="1274832" y="2721238"/>
            <a:ext cx="489335" cy="489335"/>
          </a:xfrm>
          <a:prstGeom prst="rect">
            <a:avLst/>
          </a:prstGeom>
          <a:noFill/>
          <a:ln>
            <a:noFill/>
          </a:ln>
        </p:spPr>
      </p:pic>
      <p:pic>
        <p:nvPicPr>
          <p:cNvPr id="929" name="Google Shape;929;p197"/>
          <p:cNvPicPr preferRelativeResize="0"/>
          <p:nvPr/>
        </p:nvPicPr>
        <p:blipFill rotWithShape="1">
          <a:blip r:embed="rId4">
            <a:alphaModFix/>
          </a:blip>
          <a:srcRect b="0" l="0" r="0" t="0"/>
          <a:stretch/>
        </p:blipFill>
        <p:spPr>
          <a:xfrm>
            <a:off x="1291458" y="3705365"/>
            <a:ext cx="489335" cy="489335"/>
          </a:xfrm>
          <a:prstGeom prst="rect">
            <a:avLst/>
          </a:prstGeom>
          <a:noFill/>
          <a:ln>
            <a:noFill/>
          </a:ln>
        </p:spPr>
      </p:pic>
      <p:pic>
        <p:nvPicPr>
          <p:cNvPr id="930" name="Google Shape;930;p197"/>
          <p:cNvPicPr preferRelativeResize="0"/>
          <p:nvPr/>
        </p:nvPicPr>
        <p:blipFill rotWithShape="1">
          <a:blip r:embed="rId4">
            <a:alphaModFix/>
          </a:blip>
          <a:srcRect b="0" l="0" r="0" t="0"/>
          <a:stretch/>
        </p:blipFill>
        <p:spPr>
          <a:xfrm>
            <a:off x="1290373" y="4681218"/>
            <a:ext cx="489335" cy="48933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198"/>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How to Prevent Vanishing Gradient?</a:t>
            </a:r>
            <a:endParaRPr/>
          </a:p>
        </p:txBody>
      </p:sp>
      <p:pic>
        <p:nvPicPr>
          <p:cNvPr id="937" name="Google Shape;937;p198"/>
          <p:cNvPicPr preferRelativeResize="0"/>
          <p:nvPr/>
        </p:nvPicPr>
        <p:blipFill rotWithShape="1">
          <a:blip r:embed="rId3">
            <a:alphaModFix/>
          </a:blip>
          <a:srcRect b="0" l="0" r="0" t="0"/>
          <a:stretch/>
        </p:blipFill>
        <p:spPr>
          <a:xfrm>
            <a:off x="2547484" y="734193"/>
            <a:ext cx="11499242" cy="375750"/>
          </a:xfrm>
          <a:prstGeom prst="rect">
            <a:avLst/>
          </a:prstGeom>
          <a:noFill/>
          <a:ln>
            <a:noFill/>
          </a:ln>
        </p:spPr>
      </p:pic>
      <p:sp>
        <p:nvSpPr>
          <p:cNvPr id="938" name="Google Shape;938;p198"/>
          <p:cNvSpPr txBox="1"/>
          <p:nvPr>
            <p:ph idx="2" type="body"/>
          </p:nvPr>
        </p:nvSpPr>
        <p:spPr>
          <a:xfrm>
            <a:off x="1426396" y="2233137"/>
            <a:ext cx="14359129" cy="7537800"/>
          </a:xfrm>
          <a:prstGeom prst="rect">
            <a:avLst/>
          </a:prstGeom>
          <a:noFill/>
          <a:ln>
            <a:noFill/>
          </a:ln>
        </p:spPr>
        <p:txBody>
          <a:bodyPr anchorCtr="0" anchor="t" bIns="45700" lIns="91425" spcFirstLastPara="1" rIns="91425" wrap="square" tIns="45700">
            <a:noAutofit/>
          </a:bodyPr>
          <a:lstStyle/>
          <a:p>
            <a:pPr indent="0" lvl="0" marL="76200" rtl="0" algn="l">
              <a:lnSpc>
                <a:spcPct val="100000"/>
              </a:lnSpc>
              <a:spcBef>
                <a:spcPts val="1333"/>
              </a:spcBef>
              <a:spcAft>
                <a:spcPts val="0"/>
              </a:spcAft>
              <a:buSzPts val="2400"/>
              <a:buNone/>
            </a:pPr>
            <a:r>
              <a:rPr lang="en-IN" sz="2200"/>
              <a:t>Vanishing gradient problem can be avoided by using activation function which doesn’t have the property of crushing input into very small number range. A popular choice is rectified linear which maps x to max (0, x).</a:t>
            </a:r>
            <a:endParaRPr/>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rPr lang="en-IN" sz="2200"/>
              <a:t>Switching from CPUs to GPUs with faster compilation time has made standard back propagation method feasible, where the cost of the model is very less.</a:t>
            </a:r>
            <a:endParaRPr/>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rPr lang="en-IN" sz="2200"/>
              <a:t>Use of residual network can avoid problem of vanishing gradient by grouping many short neural networks together.</a:t>
            </a:r>
            <a:endParaRPr/>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ctr">
              <a:lnSpc>
                <a:spcPct val="100000"/>
              </a:lnSpc>
              <a:spcBef>
                <a:spcPts val="1333"/>
              </a:spcBef>
              <a:spcAft>
                <a:spcPts val="0"/>
              </a:spcAft>
              <a:buSzPts val="2400"/>
              <a:buNone/>
            </a:pPr>
            <a:r>
              <a:t/>
            </a:r>
            <a:endParaRPr sz="2200"/>
          </a:p>
          <a:p>
            <a:pPr indent="0" lvl="0" marL="76200" rtl="0" algn="ctr">
              <a:lnSpc>
                <a:spcPct val="100000"/>
              </a:lnSpc>
              <a:spcBef>
                <a:spcPts val="1333"/>
              </a:spcBef>
              <a:spcAft>
                <a:spcPts val="0"/>
              </a:spcAft>
              <a:buSzPts val="2400"/>
              <a:buNone/>
            </a:pPr>
            <a:r>
              <a:t/>
            </a:r>
            <a:endParaRPr sz="2200"/>
          </a:p>
        </p:txBody>
      </p:sp>
      <p:pic>
        <p:nvPicPr>
          <p:cNvPr id="939" name="Google Shape;939;p198"/>
          <p:cNvPicPr preferRelativeResize="0"/>
          <p:nvPr/>
        </p:nvPicPr>
        <p:blipFill rotWithShape="1">
          <a:blip r:embed="rId4">
            <a:alphaModFix/>
          </a:blip>
          <a:srcRect b="0" l="0" r="0" t="0"/>
          <a:stretch/>
        </p:blipFill>
        <p:spPr>
          <a:xfrm>
            <a:off x="937062" y="5051194"/>
            <a:ext cx="489335" cy="489335"/>
          </a:xfrm>
          <a:prstGeom prst="rect">
            <a:avLst/>
          </a:prstGeom>
          <a:noFill/>
          <a:ln>
            <a:noFill/>
          </a:ln>
        </p:spPr>
      </p:pic>
      <p:pic>
        <p:nvPicPr>
          <p:cNvPr id="940" name="Google Shape;940;p198"/>
          <p:cNvPicPr preferRelativeResize="0"/>
          <p:nvPr/>
        </p:nvPicPr>
        <p:blipFill rotWithShape="1">
          <a:blip r:embed="rId4">
            <a:alphaModFix/>
          </a:blip>
          <a:srcRect b="0" l="0" r="0" t="0"/>
          <a:stretch/>
        </p:blipFill>
        <p:spPr>
          <a:xfrm>
            <a:off x="973261" y="3690374"/>
            <a:ext cx="489335" cy="489335"/>
          </a:xfrm>
          <a:prstGeom prst="rect">
            <a:avLst/>
          </a:prstGeom>
          <a:noFill/>
          <a:ln>
            <a:noFill/>
          </a:ln>
        </p:spPr>
      </p:pic>
      <p:pic>
        <p:nvPicPr>
          <p:cNvPr id="941" name="Google Shape;941;p198"/>
          <p:cNvPicPr preferRelativeResize="0"/>
          <p:nvPr/>
        </p:nvPicPr>
        <p:blipFill rotWithShape="1">
          <a:blip r:embed="rId4">
            <a:alphaModFix/>
          </a:blip>
          <a:srcRect b="0" l="0" r="0" t="0"/>
          <a:stretch/>
        </p:blipFill>
        <p:spPr>
          <a:xfrm>
            <a:off x="973261" y="2389184"/>
            <a:ext cx="489335" cy="48933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199"/>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2800"/>
              <a:buNone/>
            </a:pPr>
            <a:r>
              <a:rPr lang="en-IN"/>
              <a:t>Exploding Gradient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200"/>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What Is Exploding Gradient?</a:t>
            </a:r>
            <a:endParaRPr/>
          </a:p>
        </p:txBody>
      </p:sp>
      <p:pic>
        <p:nvPicPr>
          <p:cNvPr id="953" name="Google Shape;953;p200"/>
          <p:cNvPicPr preferRelativeResize="0"/>
          <p:nvPr/>
        </p:nvPicPr>
        <p:blipFill rotWithShape="1">
          <a:blip r:embed="rId3">
            <a:alphaModFix/>
          </a:blip>
          <a:srcRect b="0" l="0" r="0" t="0"/>
          <a:stretch/>
        </p:blipFill>
        <p:spPr>
          <a:xfrm>
            <a:off x="3905614" y="752122"/>
            <a:ext cx="8639550" cy="375750"/>
          </a:xfrm>
          <a:prstGeom prst="rect">
            <a:avLst/>
          </a:prstGeom>
          <a:noFill/>
          <a:ln>
            <a:noFill/>
          </a:ln>
        </p:spPr>
      </p:pic>
      <p:sp>
        <p:nvSpPr>
          <p:cNvPr id="954" name="Google Shape;954;p200"/>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ctr">
              <a:lnSpc>
                <a:spcPct val="100000"/>
              </a:lnSpc>
              <a:spcBef>
                <a:spcPts val="1333"/>
              </a:spcBef>
              <a:spcAft>
                <a:spcPts val="0"/>
              </a:spcAft>
              <a:buSzPts val="2400"/>
              <a:buNone/>
            </a:pPr>
            <a:r>
              <a:t/>
            </a:r>
            <a:endParaRPr sz="2200"/>
          </a:p>
          <a:p>
            <a:pPr indent="0" lvl="0" marL="76200" rtl="0" algn="ctr">
              <a:lnSpc>
                <a:spcPct val="100000"/>
              </a:lnSpc>
              <a:spcBef>
                <a:spcPts val="1333"/>
              </a:spcBef>
              <a:spcAft>
                <a:spcPts val="0"/>
              </a:spcAft>
              <a:buSzPts val="2400"/>
              <a:buNone/>
            </a:pPr>
            <a:r>
              <a:t/>
            </a:r>
            <a:endParaRPr sz="2200"/>
          </a:p>
        </p:txBody>
      </p:sp>
      <p:grpSp>
        <p:nvGrpSpPr>
          <p:cNvPr id="955" name="Google Shape;955;p200"/>
          <p:cNvGrpSpPr/>
          <p:nvPr/>
        </p:nvGrpSpPr>
        <p:grpSpPr>
          <a:xfrm>
            <a:off x="1063866" y="2598978"/>
            <a:ext cx="14801007" cy="2206108"/>
            <a:chOff x="934033" y="2791187"/>
            <a:chExt cx="14928492" cy="3835352"/>
          </a:xfrm>
        </p:grpSpPr>
        <p:sp>
          <p:nvSpPr>
            <p:cNvPr id="956" name="Google Shape;956;p200"/>
            <p:cNvSpPr/>
            <p:nvPr/>
          </p:nvSpPr>
          <p:spPr>
            <a:xfrm>
              <a:off x="1820840" y="3500826"/>
              <a:ext cx="13147067" cy="192619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200"/>
                <a:buFont typeface="Arial"/>
                <a:buNone/>
              </a:pPr>
              <a:r>
                <a:rPr b="0" i="0" lang="en-IN" sz="2200" u="none" cap="none" strike="noStrike">
                  <a:solidFill>
                    <a:srgbClr val="595959"/>
                  </a:solidFill>
                  <a:latin typeface="Open Sans"/>
                  <a:ea typeface="Open Sans"/>
                  <a:cs typeface="Open Sans"/>
                  <a:sym typeface="Open Sans"/>
                </a:rPr>
                <a:t>Exploding gradients are a problem, where large error gradients accumulate and result in very large updates to neural network model weights during training.</a:t>
              </a:r>
              <a:endParaRPr b="0" i="0" sz="2200" u="none" cap="none" strike="noStrike">
                <a:solidFill>
                  <a:srgbClr val="595959"/>
                </a:solidFill>
                <a:latin typeface="Open Sans"/>
                <a:ea typeface="Open Sans"/>
                <a:cs typeface="Open Sans"/>
                <a:sym typeface="Open Sans"/>
              </a:endParaRPr>
            </a:p>
          </p:txBody>
        </p:sp>
        <p:sp>
          <p:nvSpPr>
            <p:cNvPr id="957" name="Google Shape;957;p200"/>
            <p:cNvSpPr/>
            <p:nvPr/>
          </p:nvSpPr>
          <p:spPr>
            <a:xfrm>
              <a:off x="1684377" y="3346964"/>
              <a:ext cx="13597072" cy="2282111"/>
            </a:xfrm>
            <a:prstGeom prst="round2DiagRect">
              <a:avLst>
                <a:gd fmla="val 16667" name="adj1"/>
                <a:gd fmla="val 0" name="adj2"/>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Image result for quote icon" id="958" name="Google Shape;958;p200"/>
            <p:cNvPicPr preferRelativeResize="0"/>
            <p:nvPr/>
          </p:nvPicPr>
          <p:blipFill rotWithShape="1">
            <a:blip r:embed="rId4">
              <a:alphaModFix/>
            </a:blip>
            <a:srcRect b="53754" l="14811" r="54525" t="22222"/>
            <a:stretch/>
          </p:blipFill>
          <p:spPr>
            <a:xfrm>
              <a:off x="934033" y="2791187"/>
              <a:ext cx="1030132" cy="1111553"/>
            </a:xfrm>
            <a:prstGeom prst="rect">
              <a:avLst/>
            </a:prstGeom>
            <a:noFill/>
            <a:ln>
              <a:noFill/>
            </a:ln>
          </p:spPr>
        </p:pic>
        <p:pic>
          <p:nvPicPr>
            <p:cNvPr descr="Image result for quote icon" id="959" name="Google Shape;959;p200"/>
            <p:cNvPicPr preferRelativeResize="0"/>
            <p:nvPr/>
          </p:nvPicPr>
          <p:blipFill rotWithShape="1">
            <a:blip r:embed="rId5">
              <a:alphaModFix/>
            </a:blip>
            <a:srcRect b="21135" l="53830" r="15309" t="53276"/>
            <a:stretch/>
          </p:blipFill>
          <p:spPr>
            <a:xfrm>
              <a:off x="14700370" y="5379716"/>
              <a:ext cx="1162155" cy="1246823"/>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Google Shape;965;p201"/>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How to Fix Exploding Gradients?</a:t>
            </a:r>
            <a:endParaRPr/>
          </a:p>
        </p:txBody>
      </p:sp>
      <p:pic>
        <p:nvPicPr>
          <p:cNvPr id="966" name="Google Shape;966;p201"/>
          <p:cNvPicPr preferRelativeResize="0"/>
          <p:nvPr/>
        </p:nvPicPr>
        <p:blipFill rotWithShape="1">
          <a:blip r:embed="rId3">
            <a:alphaModFix/>
          </a:blip>
          <a:srcRect b="0" l="0" r="0" t="0"/>
          <a:stretch/>
        </p:blipFill>
        <p:spPr>
          <a:xfrm>
            <a:off x="2547484" y="734193"/>
            <a:ext cx="11499242" cy="375750"/>
          </a:xfrm>
          <a:prstGeom prst="rect">
            <a:avLst/>
          </a:prstGeom>
          <a:noFill/>
          <a:ln>
            <a:noFill/>
          </a:ln>
        </p:spPr>
      </p:pic>
      <p:sp>
        <p:nvSpPr>
          <p:cNvPr id="967" name="Google Shape;967;p201"/>
          <p:cNvSpPr txBox="1"/>
          <p:nvPr>
            <p:ph idx="2" type="body"/>
          </p:nvPr>
        </p:nvSpPr>
        <p:spPr>
          <a:xfrm>
            <a:off x="1025013" y="2596262"/>
            <a:ext cx="14544301" cy="75378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1333"/>
              </a:spcBef>
              <a:spcAft>
                <a:spcPts val="0"/>
              </a:spcAft>
              <a:buSzPts val="2400"/>
              <a:buNone/>
            </a:pPr>
            <a:r>
              <a:rPr lang="en-IN" sz="2200"/>
              <a:t>Vanishing gradient problem can be fixed by redesigning neural network to have fewer layers and mini batch sizes.</a:t>
            </a:r>
            <a:endParaRPr/>
          </a:p>
          <a:p>
            <a:pPr indent="-228600" lvl="0" marL="457200" rtl="0" algn="l">
              <a:lnSpc>
                <a:spcPct val="100000"/>
              </a:lnSpc>
              <a:spcBef>
                <a:spcPts val="1333"/>
              </a:spcBef>
              <a:spcAft>
                <a:spcPts val="0"/>
              </a:spcAft>
              <a:buSzPts val="2400"/>
              <a:buFont typeface="Noto Sans Symbols"/>
              <a:buNone/>
            </a:pPr>
            <a:r>
              <a:t/>
            </a:r>
            <a:endParaRPr sz="2200"/>
          </a:p>
          <a:p>
            <a:pPr indent="0" lvl="0" marL="457200" rtl="0" algn="l">
              <a:lnSpc>
                <a:spcPct val="100000"/>
              </a:lnSpc>
              <a:spcBef>
                <a:spcPts val="1333"/>
              </a:spcBef>
              <a:spcAft>
                <a:spcPts val="0"/>
              </a:spcAft>
              <a:buSzPts val="2400"/>
              <a:buNone/>
            </a:pPr>
            <a:r>
              <a:rPr lang="en-IN" sz="2200"/>
              <a:t>Using Long Short-Term Memory (LSTM) networks reduce exploding of gradients.</a:t>
            </a:r>
            <a:endParaRPr/>
          </a:p>
          <a:p>
            <a:pPr indent="-228600" lvl="0" marL="457200" rtl="0" algn="l">
              <a:lnSpc>
                <a:spcPct val="100000"/>
              </a:lnSpc>
              <a:spcBef>
                <a:spcPts val="1333"/>
              </a:spcBef>
              <a:spcAft>
                <a:spcPts val="0"/>
              </a:spcAft>
              <a:buSzPts val="2400"/>
              <a:buFont typeface="Noto Sans Symbols"/>
              <a:buNone/>
            </a:pPr>
            <a:r>
              <a:t/>
            </a:r>
            <a:endParaRPr sz="2200"/>
          </a:p>
          <a:p>
            <a:pPr indent="0" lvl="0" marL="457200" rtl="0" algn="l">
              <a:lnSpc>
                <a:spcPct val="100000"/>
              </a:lnSpc>
              <a:spcBef>
                <a:spcPts val="1333"/>
              </a:spcBef>
              <a:spcAft>
                <a:spcPts val="0"/>
              </a:spcAft>
              <a:buSzPts val="2400"/>
              <a:buNone/>
            </a:pPr>
            <a:r>
              <a:rPr lang="en-IN" sz="2200"/>
              <a:t>Gradient clipping is a method by which gradient size can be limited. It is an effective way to fix exploding gradient.</a:t>
            </a:r>
            <a:endParaRPr/>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ctr">
              <a:lnSpc>
                <a:spcPct val="100000"/>
              </a:lnSpc>
              <a:spcBef>
                <a:spcPts val="1333"/>
              </a:spcBef>
              <a:spcAft>
                <a:spcPts val="0"/>
              </a:spcAft>
              <a:buSzPts val="2400"/>
              <a:buNone/>
            </a:pPr>
            <a:r>
              <a:t/>
            </a:r>
            <a:endParaRPr sz="2200"/>
          </a:p>
          <a:p>
            <a:pPr indent="0" lvl="0" marL="76200" rtl="0" algn="ctr">
              <a:lnSpc>
                <a:spcPct val="100000"/>
              </a:lnSpc>
              <a:spcBef>
                <a:spcPts val="1333"/>
              </a:spcBef>
              <a:spcAft>
                <a:spcPts val="0"/>
              </a:spcAft>
              <a:buSzPts val="2400"/>
              <a:buNone/>
            </a:pPr>
            <a:r>
              <a:t/>
            </a:r>
            <a:endParaRPr sz="2200"/>
          </a:p>
        </p:txBody>
      </p:sp>
      <p:pic>
        <p:nvPicPr>
          <p:cNvPr id="968" name="Google Shape;968;p201"/>
          <p:cNvPicPr preferRelativeResize="0"/>
          <p:nvPr/>
        </p:nvPicPr>
        <p:blipFill rotWithShape="1">
          <a:blip r:embed="rId4">
            <a:alphaModFix/>
          </a:blip>
          <a:srcRect b="0" l="0" r="0" t="0"/>
          <a:stretch/>
        </p:blipFill>
        <p:spPr>
          <a:xfrm>
            <a:off x="890479" y="2740722"/>
            <a:ext cx="489335" cy="489335"/>
          </a:xfrm>
          <a:prstGeom prst="rect">
            <a:avLst/>
          </a:prstGeom>
          <a:noFill/>
          <a:ln>
            <a:noFill/>
          </a:ln>
        </p:spPr>
      </p:pic>
      <p:pic>
        <p:nvPicPr>
          <p:cNvPr id="969" name="Google Shape;969;p201"/>
          <p:cNvPicPr preferRelativeResize="0"/>
          <p:nvPr/>
        </p:nvPicPr>
        <p:blipFill rotWithShape="1">
          <a:blip r:embed="rId4">
            <a:alphaModFix/>
          </a:blip>
          <a:srcRect b="0" l="0" r="0" t="0"/>
          <a:stretch/>
        </p:blipFill>
        <p:spPr>
          <a:xfrm>
            <a:off x="890479" y="4073102"/>
            <a:ext cx="489335" cy="489335"/>
          </a:xfrm>
          <a:prstGeom prst="rect">
            <a:avLst/>
          </a:prstGeom>
          <a:noFill/>
          <a:ln>
            <a:noFill/>
          </a:ln>
        </p:spPr>
      </p:pic>
      <p:pic>
        <p:nvPicPr>
          <p:cNvPr id="970" name="Google Shape;970;p201"/>
          <p:cNvPicPr preferRelativeResize="0"/>
          <p:nvPr/>
        </p:nvPicPr>
        <p:blipFill rotWithShape="1">
          <a:blip r:embed="rId4">
            <a:alphaModFix/>
          </a:blip>
          <a:srcRect b="0" l="0" r="0" t="0"/>
          <a:stretch/>
        </p:blipFill>
        <p:spPr>
          <a:xfrm>
            <a:off x="890479" y="5070629"/>
            <a:ext cx="489335" cy="48933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Google Shape;975;p202"/>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2800"/>
              <a:buNone/>
            </a:pPr>
            <a:r>
              <a:rPr lang="en-IN"/>
              <a:t>Hyperparameter Tuning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0" name="Shape 980"/>
        <p:cNvGrpSpPr/>
        <p:nvPr/>
      </p:nvGrpSpPr>
      <p:grpSpPr>
        <a:xfrm>
          <a:off x="0" y="0"/>
          <a:ext cx="0" cy="0"/>
          <a:chOff x="0" y="0"/>
          <a:chExt cx="0" cy="0"/>
        </a:xfrm>
      </p:grpSpPr>
      <p:sp>
        <p:nvSpPr>
          <p:cNvPr id="981" name="Google Shape;981;p203"/>
          <p:cNvSpPr txBox="1"/>
          <p:nvPr>
            <p:ph type="title"/>
          </p:nvPr>
        </p:nvSpPr>
        <p:spPr>
          <a:xfrm>
            <a:off x="0" y="229878"/>
            <a:ext cx="16871575"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IN"/>
              <a:t>What Is Parameter?</a:t>
            </a:r>
            <a:endParaRPr/>
          </a:p>
        </p:txBody>
      </p:sp>
      <p:pic>
        <p:nvPicPr>
          <p:cNvPr id="982" name="Google Shape;982;p203"/>
          <p:cNvPicPr preferRelativeResize="0"/>
          <p:nvPr/>
        </p:nvPicPr>
        <p:blipFill rotWithShape="1">
          <a:blip r:embed="rId3">
            <a:alphaModFix/>
          </a:blip>
          <a:srcRect b="0" l="0" r="0" t="0"/>
          <a:stretch/>
        </p:blipFill>
        <p:spPr>
          <a:xfrm>
            <a:off x="5195026" y="734193"/>
            <a:ext cx="6491022" cy="375750"/>
          </a:xfrm>
          <a:prstGeom prst="rect">
            <a:avLst/>
          </a:prstGeom>
          <a:noFill/>
          <a:ln>
            <a:noFill/>
          </a:ln>
        </p:spPr>
      </p:pic>
      <p:sp>
        <p:nvSpPr>
          <p:cNvPr id="983" name="Google Shape;983;p203"/>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ctr">
              <a:lnSpc>
                <a:spcPct val="100000"/>
              </a:lnSpc>
              <a:spcBef>
                <a:spcPts val="1333"/>
              </a:spcBef>
              <a:spcAft>
                <a:spcPts val="0"/>
              </a:spcAft>
              <a:buSzPts val="2400"/>
              <a:buNone/>
            </a:pPr>
            <a:r>
              <a:t/>
            </a:r>
            <a:endParaRPr sz="2200"/>
          </a:p>
          <a:p>
            <a:pPr indent="0" lvl="0" marL="76200" rtl="0" algn="ctr">
              <a:lnSpc>
                <a:spcPct val="100000"/>
              </a:lnSpc>
              <a:spcBef>
                <a:spcPts val="1333"/>
              </a:spcBef>
              <a:spcAft>
                <a:spcPts val="0"/>
              </a:spcAft>
              <a:buSzPts val="2400"/>
              <a:buNone/>
            </a:pPr>
            <a:r>
              <a:t/>
            </a:r>
            <a:endParaRPr sz="2200"/>
          </a:p>
        </p:txBody>
      </p:sp>
      <p:grpSp>
        <p:nvGrpSpPr>
          <p:cNvPr id="984" name="Google Shape;984;p203"/>
          <p:cNvGrpSpPr/>
          <p:nvPr/>
        </p:nvGrpSpPr>
        <p:grpSpPr>
          <a:xfrm>
            <a:off x="1040033" y="3283185"/>
            <a:ext cx="14801007" cy="2046515"/>
            <a:chOff x="934033" y="2791187"/>
            <a:chExt cx="14928492" cy="3557897"/>
          </a:xfrm>
        </p:grpSpPr>
        <p:sp>
          <p:nvSpPr>
            <p:cNvPr id="985" name="Google Shape;985;p203"/>
            <p:cNvSpPr/>
            <p:nvPr/>
          </p:nvSpPr>
          <p:spPr>
            <a:xfrm>
              <a:off x="1820840" y="3500826"/>
              <a:ext cx="13147067" cy="192619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200"/>
                <a:buFont typeface="Arial"/>
                <a:buNone/>
              </a:pPr>
              <a:r>
                <a:rPr b="0" i="0" lang="en-IN" sz="2200" u="none" cap="none" strike="noStrike">
                  <a:solidFill>
                    <a:srgbClr val="595959"/>
                  </a:solidFill>
                  <a:latin typeface="Open Sans"/>
                  <a:ea typeface="Open Sans"/>
                  <a:cs typeface="Open Sans"/>
                  <a:sym typeface="Open Sans"/>
                </a:rPr>
                <a:t>Parameters are found while training the model. For example, in K-mean clustering, the number of centroids is a model parameter.</a:t>
              </a:r>
              <a:endParaRPr b="0" i="0" sz="2200" u="none" cap="none" strike="noStrike">
                <a:solidFill>
                  <a:srgbClr val="595959"/>
                </a:solidFill>
                <a:latin typeface="Open Sans"/>
                <a:ea typeface="Open Sans"/>
                <a:cs typeface="Open Sans"/>
                <a:sym typeface="Open Sans"/>
              </a:endParaRPr>
            </a:p>
          </p:txBody>
        </p:sp>
        <p:sp>
          <p:nvSpPr>
            <p:cNvPr id="986" name="Google Shape;986;p203"/>
            <p:cNvSpPr/>
            <p:nvPr/>
          </p:nvSpPr>
          <p:spPr>
            <a:xfrm>
              <a:off x="1594564" y="3185477"/>
              <a:ext cx="13597200" cy="2556900"/>
            </a:xfrm>
            <a:prstGeom prst="round2DiagRect">
              <a:avLst>
                <a:gd fmla="val 16667" name="adj1"/>
                <a:gd fmla="val 0" name="adj2"/>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Image result for quote icon" id="987" name="Google Shape;987;p203"/>
            <p:cNvPicPr preferRelativeResize="0"/>
            <p:nvPr/>
          </p:nvPicPr>
          <p:blipFill rotWithShape="1">
            <a:blip r:embed="rId4">
              <a:alphaModFix/>
            </a:blip>
            <a:srcRect b="53754" l="14811" r="54525" t="22222"/>
            <a:stretch/>
          </p:blipFill>
          <p:spPr>
            <a:xfrm>
              <a:off x="934033" y="2791187"/>
              <a:ext cx="1030132" cy="1111553"/>
            </a:xfrm>
            <a:prstGeom prst="rect">
              <a:avLst/>
            </a:prstGeom>
            <a:noFill/>
            <a:ln>
              <a:noFill/>
            </a:ln>
          </p:spPr>
        </p:pic>
        <p:pic>
          <p:nvPicPr>
            <p:cNvPr descr="Image result for quote icon" id="988" name="Google Shape;988;p203"/>
            <p:cNvPicPr preferRelativeResize="0"/>
            <p:nvPr/>
          </p:nvPicPr>
          <p:blipFill rotWithShape="1">
            <a:blip r:embed="rId5">
              <a:alphaModFix/>
            </a:blip>
            <a:srcRect b="21135" l="53830" r="15309" t="53276"/>
            <a:stretch/>
          </p:blipFill>
          <p:spPr>
            <a:xfrm>
              <a:off x="14700370" y="5102261"/>
              <a:ext cx="1162155" cy="1246823"/>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3" name="Shape 993"/>
        <p:cNvGrpSpPr/>
        <p:nvPr/>
      </p:nvGrpSpPr>
      <p:grpSpPr>
        <a:xfrm>
          <a:off x="0" y="0"/>
          <a:ext cx="0" cy="0"/>
          <a:chOff x="0" y="0"/>
          <a:chExt cx="0" cy="0"/>
        </a:xfrm>
      </p:grpSpPr>
      <p:sp>
        <p:nvSpPr>
          <p:cNvPr id="994" name="Google Shape;994;p204"/>
          <p:cNvSpPr txBox="1"/>
          <p:nvPr>
            <p:ph type="title"/>
          </p:nvPr>
        </p:nvSpPr>
        <p:spPr>
          <a:xfrm>
            <a:off x="0" y="229878"/>
            <a:ext cx="16871575"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IN"/>
              <a:t>What Is Hyperparameter?</a:t>
            </a:r>
            <a:endParaRPr/>
          </a:p>
        </p:txBody>
      </p:sp>
      <p:pic>
        <p:nvPicPr>
          <p:cNvPr id="995" name="Google Shape;995;p204"/>
          <p:cNvPicPr preferRelativeResize="0"/>
          <p:nvPr/>
        </p:nvPicPr>
        <p:blipFill rotWithShape="1">
          <a:blip r:embed="rId3">
            <a:alphaModFix/>
          </a:blip>
          <a:srcRect b="0" l="0" r="0" t="0"/>
          <a:stretch/>
        </p:blipFill>
        <p:spPr>
          <a:xfrm>
            <a:off x="4870475" y="734193"/>
            <a:ext cx="7140124" cy="375750"/>
          </a:xfrm>
          <a:prstGeom prst="rect">
            <a:avLst/>
          </a:prstGeom>
          <a:noFill/>
          <a:ln>
            <a:noFill/>
          </a:ln>
        </p:spPr>
      </p:pic>
      <p:sp>
        <p:nvSpPr>
          <p:cNvPr id="996" name="Google Shape;996;p204"/>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ctr">
              <a:lnSpc>
                <a:spcPct val="100000"/>
              </a:lnSpc>
              <a:spcBef>
                <a:spcPts val="1333"/>
              </a:spcBef>
              <a:spcAft>
                <a:spcPts val="0"/>
              </a:spcAft>
              <a:buSzPts val="2400"/>
              <a:buNone/>
            </a:pPr>
            <a:r>
              <a:t/>
            </a:r>
            <a:endParaRPr sz="2200"/>
          </a:p>
          <a:p>
            <a:pPr indent="0" lvl="0" marL="76200" rtl="0" algn="ctr">
              <a:lnSpc>
                <a:spcPct val="100000"/>
              </a:lnSpc>
              <a:spcBef>
                <a:spcPts val="1333"/>
              </a:spcBef>
              <a:spcAft>
                <a:spcPts val="0"/>
              </a:spcAft>
              <a:buSzPts val="2400"/>
              <a:buNone/>
            </a:pPr>
            <a:r>
              <a:t/>
            </a:r>
            <a:endParaRPr sz="2200"/>
          </a:p>
        </p:txBody>
      </p:sp>
      <p:grpSp>
        <p:nvGrpSpPr>
          <p:cNvPr id="997" name="Google Shape;997;p204"/>
          <p:cNvGrpSpPr/>
          <p:nvPr/>
        </p:nvGrpSpPr>
        <p:grpSpPr>
          <a:xfrm>
            <a:off x="1040033" y="3283185"/>
            <a:ext cx="14801007" cy="2077347"/>
            <a:chOff x="934033" y="2791187"/>
            <a:chExt cx="14928492" cy="3611500"/>
          </a:xfrm>
        </p:grpSpPr>
        <p:sp>
          <p:nvSpPr>
            <p:cNvPr id="998" name="Google Shape;998;p204"/>
            <p:cNvSpPr/>
            <p:nvPr/>
          </p:nvSpPr>
          <p:spPr>
            <a:xfrm>
              <a:off x="1820840" y="3500826"/>
              <a:ext cx="13147067" cy="192619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200"/>
                <a:buFont typeface="Arial"/>
                <a:buNone/>
              </a:pPr>
              <a:r>
                <a:rPr b="0" i="0" lang="en-IN" sz="2200" u="none" cap="none" strike="noStrike">
                  <a:solidFill>
                    <a:srgbClr val="595959"/>
                  </a:solidFill>
                  <a:latin typeface="Open Sans"/>
                  <a:ea typeface="Open Sans"/>
                  <a:cs typeface="Open Sans"/>
                  <a:sym typeface="Open Sans"/>
                </a:rPr>
                <a:t>Hyperparameters are found before the training. A classic example of hyperparameter is the value of K in K-mean clustering which is decided before creating the model.</a:t>
              </a:r>
              <a:endParaRPr b="0" i="0" sz="2200" u="none" cap="none" strike="noStrike">
                <a:solidFill>
                  <a:srgbClr val="595959"/>
                </a:solidFill>
                <a:latin typeface="Open Sans"/>
                <a:ea typeface="Open Sans"/>
                <a:cs typeface="Open Sans"/>
                <a:sym typeface="Open Sans"/>
              </a:endParaRPr>
            </a:p>
          </p:txBody>
        </p:sp>
        <p:sp>
          <p:nvSpPr>
            <p:cNvPr id="999" name="Google Shape;999;p204"/>
            <p:cNvSpPr/>
            <p:nvPr/>
          </p:nvSpPr>
          <p:spPr>
            <a:xfrm>
              <a:off x="1684377" y="3346964"/>
              <a:ext cx="13597200" cy="2808600"/>
            </a:xfrm>
            <a:prstGeom prst="round2DiagRect">
              <a:avLst>
                <a:gd fmla="val 16667" name="adj1"/>
                <a:gd fmla="val 0" name="adj2"/>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Image result for quote icon" id="1000" name="Google Shape;1000;p204"/>
            <p:cNvPicPr preferRelativeResize="0"/>
            <p:nvPr/>
          </p:nvPicPr>
          <p:blipFill rotWithShape="1">
            <a:blip r:embed="rId4">
              <a:alphaModFix/>
            </a:blip>
            <a:srcRect b="53754" l="14811" r="54525" t="22222"/>
            <a:stretch/>
          </p:blipFill>
          <p:spPr>
            <a:xfrm>
              <a:off x="934033" y="2791187"/>
              <a:ext cx="1030132" cy="1111553"/>
            </a:xfrm>
            <a:prstGeom prst="rect">
              <a:avLst/>
            </a:prstGeom>
            <a:noFill/>
            <a:ln>
              <a:noFill/>
            </a:ln>
          </p:spPr>
        </p:pic>
        <p:pic>
          <p:nvPicPr>
            <p:cNvPr descr="Image result for quote icon" id="1001" name="Google Shape;1001;p204"/>
            <p:cNvPicPr preferRelativeResize="0"/>
            <p:nvPr/>
          </p:nvPicPr>
          <p:blipFill rotWithShape="1">
            <a:blip r:embed="rId5">
              <a:alphaModFix/>
            </a:blip>
            <a:srcRect b="21135" l="53830" r="15309" t="53276"/>
            <a:stretch/>
          </p:blipFill>
          <p:spPr>
            <a:xfrm>
              <a:off x="14700370" y="5155864"/>
              <a:ext cx="1162155" cy="1246823"/>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205"/>
          <p:cNvSpPr txBox="1"/>
          <p:nvPr>
            <p:ph type="title"/>
          </p:nvPr>
        </p:nvSpPr>
        <p:spPr>
          <a:xfrm>
            <a:off x="0" y="229878"/>
            <a:ext cx="16256101" cy="687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IN"/>
              <a:t>Hyperparameters of Deep Learning Model</a:t>
            </a:r>
            <a:endParaRPr/>
          </a:p>
        </p:txBody>
      </p:sp>
      <p:pic>
        <p:nvPicPr>
          <p:cNvPr id="1008" name="Google Shape;1008;p205"/>
          <p:cNvPicPr preferRelativeResize="0"/>
          <p:nvPr/>
        </p:nvPicPr>
        <p:blipFill rotWithShape="1">
          <a:blip r:embed="rId3">
            <a:alphaModFix/>
          </a:blip>
          <a:srcRect b="0" l="0" r="0" t="0"/>
          <a:stretch/>
        </p:blipFill>
        <p:spPr>
          <a:xfrm>
            <a:off x="1306814" y="751273"/>
            <a:ext cx="13914083" cy="341591"/>
          </a:xfrm>
          <a:prstGeom prst="rect">
            <a:avLst/>
          </a:prstGeom>
          <a:noFill/>
          <a:ln>
            <a:noFill/>
          </a:ln>
        </p:spPr>
      </p:pic>
      <p:sp>
        <p:nvSpPr>
          <p:cNvPr id="1009" name="Google Shape;1009;p205"/>
          <p:cNvSpPr txBox="1"/>
          <p:nvPr>
            <p:ph idx="2" type="body"/>
          </p:nvPr>
        </p:nvSpPr>
        <p:spPr>
          <a:xfrm>
            <a:off x="1149213" y="229887"/>
            <a:ext cx="14229300" cy="75378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sp>
        <p:nvSpPr>
          <p:cNvPr id="1010" name="Google Shape;1010;p205"/>
          <p:cNvSpPr/>
          <p:nvPr/>
        </p:nvSpPr>
        <p:spPr>
          <a:xfrm>
            <a:off x="4476801" y="4042438"/>
            <a:ext cx="11234886" cy="906499"/>
          </a:xfrm>
          <a:prstGeom prst="roundRect">
            <a:avLst>
              <a:gd fmla="val 0" name="adj"/>
            </a:avLst>
          </a:prstGeom>
          <a:solidFill>
            <a:srgbClr val="C7D3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A classic hyperparameter that specifies the representational capacity of a model</a:t>
            </a:r>
            <a:endParaRPr b="0" i="0" sz="2200" u="none" cap="none" strike="noStrike">
              <a:solidFill>
                <a:srgbClr val="3F3F3F"/>
              </a:solidFill>
              <a:latin typeface="Open Sans"/>
              <a:ea typeface="Open Sans"/>
              <a:cs typeface="Open Sans"/>
              <a:sym typeface="Open Sans"/>
            </a:endParaRPr>
          </a:p>
        </p:txBody>
      </p:sp>
      <p:sp>
        <p:nvSpPr>
          <p:cNvPr id="1011" name="Google Shape;1011;p205"/>
          <p:cNvSpPr/>
          <p:nvPr/>
        </p:nvSpPr>
        <p:spPr>
          <a:xfrm>
            <a:off x="4468564" y="5146753"/>
            <a:ext cx="11230765" cy="902293"/>
          </a:xfrm>
          <a:prstGeom prst="roundRect">
            <a:avLst>
              <a:gd fmla="val 0" name="adj"/>
            </a:avLst>
          </a:prstGeom>
          <a:solidFill>
            <a:srgbClr val="C7D3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It influences the capacity of a model by influencing the number of model parameters in a convolutional neural network</a:t>
            </a:r>
            <a:endParaRPr b="0" i="0" sz="2200" u="none" cap="none" strike="noStrike">
              <a:solidFill>
                <a:srgbClr val="3F3F3F"/>
              </a:solidFill>
              <a:latin typeface="Open Sans"/>
              <a:ea typeface="Open Sans"/>
              <a:cs typeface="Open Sans"/>
              <a:sym typeface="Open Sans"/>
            </a:endParaRPr>
          </a:p>
        </p:txBody>
      </p:sp>
      <p:sp>
        <p:nvSpPr>
          <p:cNvPr id="1012" name="Google Shape;1012;p205"/>
          <p:cNvSpPr/>
          <p:nvPr/>
        </p:nvSpPr>
        <p:spPr>
          <a:xfrm>
            <a:off x="4480920" y="6271576"/>
            <a:ext cx="11230766" cy="906499"/>
          </a:xfrm>
          <a:prstGeom prst="roundRect">
            <a:avLst>
              <a:gd fmla="val 0" name="adj"/>
            </a:avLst>
          </a:prstGeom>
          <a:solidFill>
            <a:srgbClr val="C7D3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It affects the training process, training speed, and number of iterations in a deep learning model</a:t>
            </a:r>
            <a:endParaRPr b="0" i="0" sz="2200" u="none" cap="none" strike="noStrike">
              <a:solidFill>
                <a:srgbClr val="3F3F3F"/>
              </a:solidFill>
              <a:latin typeface="Open Sans"/>
              <a:ea typeface="Open Sans"/>
              <a:cs typeface="Open Sans"/>
              <a:sym typeface="Open Sans"/>
            </a:endParaRPr>
          </a:p>
        </p:txBody>
      </p:sp>
      <p:sp>
        <p:nvSpPr>
          <p:cNvPr id="1013" name="Google Shape;1013;p205"/>
          <p:cNvSpPr/>
          <p:nvPr/>
        </p:nvSpPr>
        <p:spPr>
          <a:xfrm>
            <a:off x="4480920" y="7388249"/>
            <a:ext cx="11230766" cy="906499"/>
          </a:xfrm>
          <a:prstGeom prst="roundRect">
            <a:avLst>
              <a:gd fmla="val 0" name="adj"/>
            </a:avLst>
          </a:prstGeom>
          <a:solidFill>
            <a:srgbClr val="C7D3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It is responsible for the optimized weight initialization in a neural network up to some extent</a:t>
            </a:r>
            <a:endParaRPr b="0" i="0" sz="2200" u="none" cap="none" strike="noStrike">
              <a:solidFill>
                <a:srgbClr val="3F3F3F"/>
              </a:solidFill>
              <a:latin typeface="Open Sans"/>
              <a:ea typeface="Open Sans"/>
              <a:cs typeface="Open Sans"/>
              <a:sym typeface="Open Sans"/>
            </a:endParaRPr>
          </a:p>
        </p:txBody>
      </p:sp>
      <p:sp>
        <p:nvSpPr>
          <p:cNvPr id="1014" name="Google Shape;1014;p205"/>
          <p:cNvSpPr/>
          <p:nvPr/>
        </p:nvSpPr>
        <p:spPr>
          <a:xfrm>
            <a:off x="4464443" y="2925766"/>
            <a:ext cx="11234886" cy="906499"/>
          </a:xfrm>
          <a:prstGeom prst="roundRect">
            <a:avLst>
              <a:gd fmla="val 0" name="adj"/>
            </a:avLst>
          </a:prstGeom>
          <a:solidFill>
            <a:srgbClr val="C7D3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The most important hyperparameter that helps the model to get an optimized result</a:t>
            </a:r>
            <a:endParaRPr b="0" i="0" sz="2200" u="none" cap="none" strike="noStrike">
              <a:solidFill>
                <a:srgbClr val="3F3F3F"/>
              </a:solidFill>
              <a:latin typeface="Open Sans"/>
              <a:ea typeface="Open Sans"/>
              <a:cs typeface="Open Sans"/>
              <a:sym typeface="Open Sans"/>
            </a:endParaRPr>
          </a:p>
        </p:txBody>
      </p:sp>
      <p:sp>
        <p:nvSpPr>
          <p:cNvPr id="1015" name="Google Shape;1015;p205"/>
          <p:cNvSpPr/>
          <p:nvPr/>
        </p:nvSpPr>
        <p:spPr>
          <a:xfrm>
            <a:off x="1704103" y="4038494"/>
            <a:ext cx="2772697" cy="906499"/>
          </a:xfrm>
          <a:prstGeom prst="roundRect">
            <a:avLst>
              <a:gd fmla="val 0" name="adj"/>
            </a:avLst>
          </a:prstGeom>
          <a:solidFill>
            <a:srgbClr val="61ADCF"/>
          </a:solidFill>
          <a:ln>
            <a:noFill/>
          </a:ln>
        </p:spPr>
        <p:txBody>
          <a:bodyPr anchorCtr="0" anchor="ctr" bIns="45700" lIns="91425" spcFirstLastPara="1" rIns="180000" wrap="square" tIns="45700">
            <a:noAutofit/>
          </a:bodyPr>
          <a:lstStyle/>
          <a:p>
            <a:pPr indent="0" lvl="0" marL="114309" marR="0" rtl="0" algn="ctr">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Number of Hidden Units</a:t>
            </a:r>
            <a:endParaRPr b="0" i="0" sz="2200" u="none" cap="none" strike="noStrike">
              <a:solidFill>
                <a:schemeClr val="lt1"/>
              </a:solidFill>
              <a:latin typeface="Open Sans"/>
              <a:ea typeface="Open Sans"/>
              <a:cs typeface="Open Sans"/>
              <a:sym typeface="Open Sans"/>
            </a:endParaRPr>
          </a:p>
        </p:txBody>
      </p:sp>
      <p:sp>
        <p:nvSpPr>
          <p:cNvPr id="1016" name="Google Shape;1016;p205"/>
          <p:cNvSpPr/>
          <p:nvPr/>
        </p:nvSpPr>
        <p:spPr>
          <a:xfrm>
            <a:off x="1704103" y="5149876"/>
            <a:ext cx="2768832" cy="906499"/>
          </a:xfrm>
          <a:prstGeom prst="roundRect">
            <a:avLst>
              <a:gd fmla="val 0" name="adj"/>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Convolutional Kernel Width</a:t>
            </a:r>
            <a:endParaRPr b="0" i="0" sz="2200" u="none" cap="none" strike="noStrike">
              <a:solidFill>
                <a:schemeClr val="lt1"/>
              </a:solidFill>
              <a:latin typeface="Open Sans"/>
              <a:ea typeface="Open Sans"/>
              <a:cs typeface="Open Sans"/>
              <a:sym typeface="Open Sans"/>
            </a:endParaRPr>
          </a:p>
        </p:txBody>
      </p:sp>
      <p:sp>
        <p:nvSpPr>
          <p:cNvPr id="1017" name="Google Shape;1017;p205"/>
          <p:cNvSpPr/>
          <p:nvPr/>
        </p:nvSpPr>
        <p:spPr>
          <a:xfrm>
            <a:off x="1704102" y="6277455"/>
            <a:ext cx="2776819" cy="906499"/>
          </a:xfrm>
          <a:prstGeom prst="roundRect">
            <a:avLst>
              <a:gd fmla="val 0" name="adj"/>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Mini-Batch Size</a:t>
            </a:r>
            <a:endParaRPr b="0" i="0" sz="2200" u="none" cap="none" strike="noStrike">
              <a:solidFill>
                <a:schemeClr val="lt1"/>
              </a:solidFill>
              <a:latin typeface="Open Sans"/>
              <a:ea typeface="Open Sans"/>
              <a:cs typeface="Open Sans"/>
              <a:sym typeface="Open Sans"/>
            </a:endParaRPr>
          </a:p>
        </p:txBody>
      </p:sp>
      <p:sp>
        <p:nvSpPr>
          <p:cNvPr id="1018" name="Google Shape;1018;p205"/>
          <p:cNvSpPr/>
          <p:nvPr/>
        </p:nvSpPr>
        <p:spPr>
          <a:xfrm>
            <a:off x="1704102" y="7388250"/>
            <a:ext cx="2776815" cy="906499"/>
          </a:xfrm>
          <a:prstGeom prst="roundRect">
            <a:avLst>
              <a:gd fmla="val 0" name="adj"/>
            </a:avLst>
          </a:prstGeom>
          <a:solidFill>
            <a:srgbClr val="162E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Number of Epochs</a:t>
            </a:r>
            <a:endParaRPr b="0" i="0" sz="2200" u="none" cap="none" strike="noStrike">
              <a:solidFill>
                <a:schemeClr val="lt1"/>
              </a:solidFill>
              <a:latin typeface="Open Sans"/>
              <a:ea typeface="Open Sans"/>
              <a:cs typeface="Open Sans"/>
              <a:sym typeface="Open Sans"/>
            </a:endParaRPr>
          </a:p>
        </p:txBody>
      </p:sp>
      <p:sp>
        <p:nvSpPr>
          <p:cNvPr id="1019" name="Google Shape;1019;p205"/>
          <p:cNvSpPr/>
          <p:nvPr/>
        </p:nvSpPr>
        <p:spPr>
          <a:xfrm>
            <a:off x="1704103" y="2925766"/>
            <a:ext cx="2768832" cy="906499"/>
          </a:xfrm>
          <a:prstGeom prst="roundRect">
            <a:avLst>
              <a:gd fmla="val 0" name="adj"/>
            </a:avLst>
          </a:prstGeom>
          <a:solidFill>
            <a:srgbClr val="0284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Learning Rate</a:t>
            </a:r>
            <a:endParaRPr b="0" i="0" sz="2200" u="none" cap="none" strike="noStrike">
              <a:solidFill>
                <a:schemeClr val="lt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161"/>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What Is Optimization?</a:t>
            </a:r>
            <a:endParaRPr/>
          </a:p>
        </p:txBody>
      </p:sp>
      <p:sp>
        <p:nvSpPr>
          <p:cNvPr id="214" name="Google Shape;214;p161"/>
          <p:cNvSpPr txBox="1"/>
          <p:nvPr>
            <p:ph idx="2" type="body"/>
          </p:nvPr>
        </p:nvSpPr>
        <p:spPr>
          <a:xfrm>
            <a:off x="698269" y="946513"/>
            <a:ext cx="15129164" cy="1117600"/>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Optimization is choosing input to obtain the best possible output.</a:t>
            </a:r>
            <a:endParaRPr sz="2200"/>
          </a:p>
        </p:txBody>
      </p:sp>
      <p:pic>
        <p:nvPicPr>
          <p:cNvPr id="215" name="Google Shape;215;p161"/>
          <p:cNvPicPr preferRelativeResize="0"/>
          <p:nvPr/>
        </p:nvPicPr>
        <p:blipFill rotWithShape="1">
          <a:blip r:embed="rId3">
            <a:alphaModFix/>
          </a:blip>
          <a:srcRect b="0" l="0" r="0" t="0"/>
          <a:stretch/>
        </p:blipFill>
        <p:spPr>
          <a:xfrm>
            <a:off x="4905516" y="703148"/>
            <a:ext cx="6491022" cy="341591"/>
          </a:xfrm>
          <a:prstGeom prst="rect">
            <a:avLst/>
          </a:prstGeom>
          <a:noFill/>
          <a:ln>
            <a:noFill/>
          </a:ln>
        </p:spPr>
      </p:pic>
      <p:sp>
        <p:nvSpPr>
          <p:cNvPr id="216" name="Google Shape;216;p161"/>
          <p:cNvSpPr/>
          <p:nvPr/>
        </p:nvSpPr>
        <p:spPr>
          <a:xfrm>
            <a:off x="981710" y="1000253"/>
            <a:ext cx="14562301" cy="695543"/>
          </a:xfrm>
          <a:prstGeom prst="roundRect">
            <a:avLst>
              <a:gd fmla="val 16667" name="adj"/>
            </a:avLst>
          </a:prstGeom>
          <a:noFill/>
          <a:ln cap="flat" cmpd="sng" w="12700">
            <a:solidFill>
              <a:srgbClr val="00BAF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7" name="Google Shape;217;p161"/>
          <p:cNvSpPr/>
          <p:nvPr/>
        </p:nvSpPr>
        <p:spPr>
          <a:xfrm>
            <a:off x="9659178" y="2660070"/>
            <a:ext cx="3474720" cy="2244437"/>
          </a:xfrm>
          <a:prstGeom prst="roundRect">
            <a:avLst>
              <a:gd fmla="val 16667" name="adj"/>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18" name="Google Shape;218;p161"/>
          <p:cNvPicPr preferRelativeResize="0"/>
          <p:nvPr/>
        </p:nvPicPr>
        <p:blipFill rotWithShape="1">
          <a:blip r:embed="rId4">
            <a:alphaModFix/>
          </a:blip>
          <a:srcRect b="0" l="0" r="0" t="0"/>
          <a:stretch/>
        </p:blipFill>
        <p:spPr>
          <a:xfrm>
            <a:off x="10500427" y="6115948"/>
            <a:ext cx="2067982" cy="2067982"/>
          </a:xfrm>
          <a:prstGeom prst="rect">
            <a:avLst/>
          </a:prstGeom>
          <a:noFill/>
          <a:ln>
            <a:noFill/>
          </a:ln>
        </p:spPr>
      </p:pic>
      <p:pic>
        <p:nvPicPr>
          <p:cNvPr id="219" name="Google Shape;219;p161"/>
          <p:cNvPicPr preferRelativeResize="0"/>
          <p:nvPr/>
        </p:nvPicPr>
        <p:blipFill rotWithShape="1">
          <a:blip r:embed="rId5">
            <a:alphaModFix/>
          </a:blip>
          <a:srcRect b="0" l="0" r="0" t="0"/>
          <a:stretch/>
        </p:blipFill>
        <p:spPr>
          <a:xfrm>
            <a:off x="10456546" y="2817359"/>
            <a:ext cx="1879984" cy="1879984"/>
          </a:xfrm>
          <a:prstGeom prst="rect">
            <a:avLst/>
          </a:prstGeom>
          <a:noFill/>
          <a:ln>
            <a:noFill/>
          </a:ln>
        </p:spPr>
      </p:pic>
      <p:sp>
        <p:nvSpPr>
          <p:cNvPr id="220" name="Google Shape;220;p161"/>
          <p:cNvSpPr/>
          <p:nvPr/>
        </p:nvSpPr>
        <p:spPr>
          <a:xfrm>
            <a:off x="9659178" y="5939493"/>
            <a:ext cx="3474720" cy="2244437"/>
          </a:xfrm>
          <a:prstGeom prst="roundRect">
            <a:avLst>
              <a:gd fmla="val 16667" name="adj"/>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1" name="Google Shape;221;p161"/>
          <p:cNvSpPr txBox="1"/>
          <p:nvPr>
            <p:ph idx="2" type="body"/>
          </p:nvPr>
        </p:nvSpPr>
        <p:spPr>
          <a:xfrm>
            <a:off x="9435453" y="1891496"/>
            <a:ext cx="3780837" cy="1126473"/>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Warehouse Placement </a:t>
            </a:r>
            <a:endParaRPr sz="2200"/>
          </a:p>
        </p:txBody>
      </p:sp>
      <p:sp>
        <p:nvSpPr>
          <p:cNvPr id="222" name="Google Shape;222;p161"/>
          <p:cNvSpPr txBox="1"/>
          <p:nvPr>
            <p:ph idx="2" type="body"/>
          </p:nvPr>
        </p:nvSpPr>
        <p:spPr>
          <a:xfrm>
            <a:off x="6916207" y="7053398"/>
            <a:ext cx="2144674" cy="627709"/>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Design </a:t>
            </a:r>
            <a:endParaRPr sz="2200"/>
          </a:p>
        </p:txBody>
      </p:sp>
      <p:sp>
        <p:nvSpPr>
          <p:cNvPr id="223" name="Google Shape;223;p161"/>
          <p:cNvSpPr txBox="1"/>
          <p:nvPr>
            <p:ph idx="2" type="body"/>
          </p:nvPr>
        </p:nvSpPr>
        <p:spPr>
          <a:xfrm>
            <a:off x="9941806" y="5247029"/>
            <a:ext cx="2909463" cy="672045"/>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Bridge Construction </a:t>
            </a:r>
            <a:endParaRPr sz="2200"/>
          </a:p>
        </p:txBody>
      </p:sp>
      <p:sp>
        <p:nvSpPr>
          <p:cNvPr id="224" name="Google Shape;224;p161"/>
          <p:cNvSpPr txBox="1"/>
          <p:nvPr>
            <p:ph idx="2" type="body"/>
          </p:nvPr>
        </p:nvSpPr>
        <p:spPr>
          <a:xfrm>
            <a:off x="6528271" y="3249534"/>
            <a:ext cx="2144674" cy="1006582"/>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Warehouse</a:t>
            </a:r>
            <a:endParaRPr/>
          </a:p>
          <a:p>
            <a:pPr indent="0" lvl="0" marL="76200" rtl="0" algn="ctr">
              <a:lnSpc>
                <a:spcPct val="100000"/>
              </a:lnSpc>
              <a:spcBef>
                <a:spcPts val="1333"/>
              </a:spcBef>
              <a:spcAft>
                <a:spcPts val="0"/>
              </a:spcAft>
              <a:buSzPts val="2400"/>
              <a:buNone/>
            </a:pPr>
            <a:r>
              <a:rPr lang="en-IN" sz="2200"/>
              <a:t>Location</a:t>
            </a:r>
            <a:endParaRPr sz="2200"/>
          </a:p>
        </p:txBody>
      </p:sp>
      <p:sp>
        <p:nvSpPr>
          <p:cNvPr id="225" name="Google Shape;225;p161"/>
          <p:cNvSpPr txBox="1"/>
          <p:nvPr>
            <p:ph idx="2" type="body"/>
          </p:nvPr>
        </p:nvSpPr>
        <p:spPr>
          <a:xfrm>
            <a:off x="13657811" y="3185062"/>
            <a:ext cx="2317555" cy="1071054"/>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Minimize Shipment</a:t>
            </a:r>
            <a:endParaRPr sz="2200"/>
          </a:p>
        </p:txBody>
      </p:sp>
      <p:sp>
        <p:nvSpPr>
          <p:cNvPr id="226" name="Google Shape;226;p161"/>
          <p:cNvSpPr txBox="1"/>
          <p:nvPr>
            <p:ph idx="2" type="body"/>
          </p:nvPr>
        </p:nvSpPr>
        <p:spPr>
          <a:xfrm>
            <a:off x="13964477" y="6635889"/>
            <a:ext cx="1779829" cy="1028098"/>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To Carry Maximum Load </a:t>
            </a:r>
            <a:endParaRPr sz="2200"/>
          </a:p>
        </p:txBody>
      </p:sp>
      <p:cxnSp>
        <p:nvCxnSpPr>
          <p:cNvPr id="227" name="Google Shape;227;p161"/>
          <p:cNvCxnSpPr/>
          <p:nvPr/>
        </p:nvCxnSpPr>
        <p:spPr>
          <a:xfrm>
            <a:off x="6567055" y="2294313"/>
            <a:ext cx="49876" cy="6467302"/>
          </a:xfrm>
          <a:prstGeom prst="straightConnector1">
            <a:avLst/>
          </a:prstGeom>
          <a:noFill/>
          <a:ln cap="flat" cmpd="sng" w="28575">
            <a:solidFill>
              <a:srgbClr val="5597D3"/>
            </a:solidFill>
            <a:prstDash val="dash"/>
            <a:round/>
            <a:headEnd len="sm" w="sm" type="none"/>
            <a:tailEnd len="sm" w="sm" type="none"/>
          </a:ln>
        </p:spPr>
      </p:cxnSp>
      <p:sp>
        <p:nvSpPr>
          <p:cNvPr id="228" name="Google Shape;228;p161"/>
          <p:cNvSpPr/>
          <p:nvPr/>
        </p:nvSpPr>
        <p:spPr>
          <a:xfrm>
            <a:off x="13258800" y="6775866"/>
            <a:ext cx="798022" cy="748145"/>
          </a:xfrm>
          <a:prstGeom prst="rightArrow">
            <a:avLst>
              <a:gd fmla="val 50000" name="adj1"/>
              <a:gd fmla="val 50000" name="adj2"/>
            </a:avLst>
          </a:prstGeom>
          <a:solidFill>
            <a:srgbClr val="2E75B5"/>
          </a:solidFill>
          <a:ln cap="flat" cmpd="sng" w="25400">
            <a:solidFill>
              <a:srgbClr val="2E75B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9" name="Google Shape;229;p161"/>
          <p:cNvSpPr/>
          <p:nvPr/>
        </p:nvSpPr>
        <p:spPr>
          <a:xfrm>
            <a:off x="8672945" y="7031231"/>
            <a:ext cx="798022" cy="748145"/>
          </a:xfrm>
          <a:prstGeom prst="rightArrow">
            <a:avLst>
              <a:gd fmla="val 50000" name="adj1"/>
              <a:gd fmla="val 50000" name="adj2"/>
            </a:avLst>
          </a:prstGeom>
          <a:solidFill>
            <a:srgbClr val="2E75B5"/>
          </a:solidFill>
          <a:ln cap="flat" cmpd="sng" w="25400">
            <a:solidFill>
              <a:srgbClr val="2E75B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0" name="Google Shape;230;p161"/>
          <p:cNvSpPr/>
          <p:nvPr/>
        </p:nvSpPr>
        <p:spPr>
          <a:xfrm>
            <a:off x="13258800" y="3286298"/>
            <a:ext cx="798022" cy="748145"/>
          </a:xfrm>
          <a:prstGeom prst="rightArrow">
            <a:avLst>
              <a:gd fmla="val 50000" name="adj1"/>
              <a:gd fmla="val 50000" name="adj2"/>
            </a:avLst>
          </a:prstGeom>
          <a:solidFill>
            <a:srgbClr val="2E75B5"/>
          </a:solidFill>
          <a:ln cap="flat" cmpd="sng" w="25400">
            <a:solidFill>
              <a:srgbClr val="2E75B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1" name="Google Shape;231;p161"/>
          <p:cNvSpPr/>
          <p:nvPr/>
        </p:nvSpPr>
        <p:spPr>
          <a:xfrm>
            <a:off x="8672945" y="3507971"/>
            <a:ext cx="798022" cy="748145"/>
          </a:xfrm>
          <a:prstGeom prst="rightArrow">
            <a:avLst>
              <a:gd fmla="val 50000" name="adj1"/>
              <a:gd fmla="val 50000" name="adj2"/>
            </a:avLst>
          </a:prstGeom>
          <a:solidFill>
            <a:srgbClr val="2E75B5"/>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32" name="Google Shape;232;p161"/>
          <p:cNvCxnSpPr/>
          <p:nvPr/>
        </p:nvCxnSpPr>
        <p:spPr>
          <a:xfrm flipH="1">
            <a:off x="1712423" y="3660370"/>
            <a:ext cx="16624" cy="3744933"/>
          </a:xfrm>
          <a:prstGeom prst="straightConnector1">
            <a:avLst/>
          </a:prstGeom>
          <a:noFill/>
          <a:ln cap="flat" cmpd="sng" w="28575">
            <a:solidFill>
              <a:srgbClr val="222A35"/>
            </a:solidFill>
            <a:prstDash val="solid"/>
            <a:round/>
            <a:headEnd len="med" w="med" type="triangle"/>
            <a:tailEnd len="sm" w="sm" type="none"/>
          </a:ln>
        </p:spPr>
      </p:cxnSp>
      <p:cxnSp>
        <p:nvCxnSpPr>
          <p:cNvPr id="233" name="Google Shape;233;p161"/>
          <p:cNvCxnSpPr/>
          <p:nvPr/>
        </p:nvCxnSpPr>
        <p:spPr>
          <a:xfrm rot="10800000">
            <a:off x="1729047" y="7405303"/>
            <a:ext cx="4023360" cy="0"/>
          </a:xfrm>
          <a:prstGeom prst="straightConnector1">
            <a:avLst/>
          </a:prstGeom>
          <a:noFill/>
          <a:ln cap="flat" cmpd="sng" w="28575">
            <a:solidFill>
              <a:srgbClr val="323F4F"/>
            </a:solidFill>
            <a:prstDash val="solid"/>
            <a:round/>
            <a:headEnd len="med" w="med" type="triangle"/>
            <a:tailEnd len="sm" w="sm" type="none"/>
          </a:ln>
        </p:spPr>
      </p:cxnSp>
      <p:sp>
        <p:nvSpPr>
          <p:cNvPr id="234" name="Google Shape;234;p161"/>
          <p:cNvSpPr/>
          <p:nvPr/>
        </p:nvSpPr>
        <p:spPr>
          <a:xfrm>
            <a:off x="2498777" y="3884059"/>
            <a:ext cx="2800112" cy="3152774"/>
          </a:xfrm>
          <a:custGeom>
            <a:rect b="b" l="l" r="r" t="t"/>
            <a:pathLst>
              <a:path extrusionOk="0" h="2743219" w="2593570">
                <a:moveTo>
                  <a:pt x="0" y="2743219"/>
                </a:moveTo>
                <a:cubicBezTo>
                  <a:pt x="124690" y="1375775"/>
                  <a:pt x="249381" y="8332"/>
                  <a:pt x="681643" y="19"/>
                </a:cubicBezTo>
                <a:cubicBezTo>
                  <a:pt x="1113905" y="-8294"/>
                  <a:pt x="2593570" y="2693342"/>
                  <a:pt x="2593570" y="2693342"/>
                </a:cubicBezTo>
                <a:lnTo>
                  <a:pt x="2593570" y="2693342"/>
                </a:lnTo>
              </a:path>
            </a:pathLst>
          </a:custGeom>
          <a:noFill/>
          <a:ln cap="flat" cmpd="sng" w="28575">
            <a:solidFill>
              <a:srgbClr val="2F549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cxnSp>
        <p:nvCxnSpPr>
          <p:cNvPr id="235" name="Google Shape;235;p161"/>
          <p:cNvCxnSpPr/>
          <p:nvPr/>
        </p:nvCxnSpPr>
        <p:spPr>
          <a:xfrm>
            <a:off x="1712423" y="5652655"/>
            <a:ext cx="914399" cy="0"/>
          </a:xfrm>
          <a:prstGeom prst="straightConnector1">
            <a:avLst/>
          </a:prstGeom>
          <a:noFill/>
          <a:ln cap="flat" cmpd="sng" w="28575">
            <a:solidFill>
              <a:srgbClr val="FF0000"/>
            </a:solidFill>
            <a:prstDash val="dash"/>
            <a:round/>
            <a:headEnd len="sm" w="sm" type="none"/>
            <a:tailEnd len="sm" w="sm" type="none"/>
          </a:ln>
        </p:spPr>
      </p:cxnSp>
      <p:cxnSp>
        <p:nvCxnSpPr>
          <p:cNvPr id="236" name="Google Shape;236;p161"/>
          <p:cNvCxnSpPr/>
          <p:nvPr/>
        </p:nvCxnSpPr>
        <p:spPr>
          <a:xfrm>
            <a:off x="2626822" y="5652655"/>
            <a:ext cx="0" cy="1752648"/>
          </a:xfrm>
          <a:prstGeom prst="straightConnector1">
            <a:avLst/>
          </a:prstGeom>
          <a:noFill/>
          <a:ln cap="flat" cmpd="sng" w="28575">
            <a:solidFill>
              <a:srgbClr val="FF0000"/>
            </a:solidFill>
            <a:prstDash val="dash"/>
            <a:round/>
            <a:headEnd len="sm" w="sm" type="none"/>
            <a:tailEnd len="sm" w="sm" type="none"/>
          </a:ln>
        </p:spPr>
      </p:cxnSp>
      <p:cxnSp>
        <p:nvCxnSpPr>
          <p:cNvPr id="237" name="Google Shape;237;p161"/>
          <p:cNvCxnSpPr/>
          <p:nvPr/>
        </p:nvCxnSpPr>
        <p:spPr>
          <a:xfrm>
            <a:off x="3211484" y="3865900"/>
            <a:ext cx="0" cy="3539403"/>
          </a:xfrm>
          <a:prstGeom prst="straightConnector1">
            <a:avLst/>
          </a:prstGeom>
          <a:noFill/>
          <a:ln cap="flat" cmpd="sng" w="28575">
            <a:solidFill>
              <a:srgbClr val="FF0000"/>
            </a:solidFill>
            <a:prstDash val="dash"/>
            <a:round/>
            <a:headEnd len="sm" w="sm" type="none"/>
            <a:tailEnd len="sm" w="sm" type="none"/>
          </a:ln>
        </p:spPr>
      </p:cxnSp>
      <p:cxnSp>
        <p:nvCxnSpPr>
          <p:cNvPr id="238" name="Google Shape;238;p161"/>
          <p:cNvCxnSpPr>
            <a:endCxn id="234" idx="1"/>
          </p:cNvCxnSpPr>
          <p:nvPr/>
        </p:nvCxnSpPr>
        <p:spPr>
          <a:xfrm>
            <a:off x="1729047" y="3884081"/>
            <a:ext cx="1505700" cy="0"/>
          </a:xfrm>
          <a:prstGeom prst="straightConnector1">
            <a:avLst/>
          </a:prstGeom>
          <a:noFill/>
          <a:ln cap="flat" cmpd="sng" w="28575">
            <a:solidFill>
              <a:srgbClr val="FF0000"/>
            </a:solidFill>
            <a:prstDash val="dash"/>
            <a:round/>
            <a:headEnd len="sm" w="sm" type="none"/>
            <a:tailEnd len="sm" w="sm" type="none"/>
          </a:ln>
        </p:spPr>
      </p:cxnSp>
      <p:sp>
        <p:nvSpPr>
          <p:cNvPr id="239" name="Google Shape;239;p161"/>
          <p:cNvSpPr txBox="1"/>
          <p:nvPr>
            <p:ph idx="2" type="body"/>
          </p:nvPr>
        </p:nvSpPr>
        <p:spPr>
          <a:xfrm>
            <a:off x="3132016" y="7524011"/>
            <a:ext cx="1217421" cy="595747"/>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1400"/>
              <a:t>optimized</a:t>
            </a:r>
            <a:endParaRPr/>
          </a:p>
        </p:txBody>
      </p:sp>
      <p:sp>
        <p:nvSpPr>
          <p:cNvPr id="240" name="Google Shape;240;p161"/>
          <p:cNvSpPr txBox="1"/>
          <p:nvPr>
            <p:ph idx="2" type="body"/>
          </p:nvPr>
        </p:nvSpPr>
        <p:spPr>
          <a:xfrm>
            <a:off x="1072263" y="5343766"/>
            <a:ext cx="536169" cy="617777"/>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Y</a:t>
            </a:r>
            <a:endParaRPr/>
          </a:p>
        </p:txBody>
      </p:sp>
      <p:sp>
        <p:nvSpPr>
          <p:cNvPr id="241" name="Google Shape;241;p161"/>
          <p:cNvSpPr txBox="1"/>
          <p:nvPr>
            <p:ph idx="2" type="body"/>
          </p:nvPr>
        </p:nvSpPr>
        <p:spPr>
          <a:xfrm>
            <a:off x="482118" y="3492843"/>
            <a:ext cx="536169" cy="617777"/>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Y</a:t>
            </a:r>
            <a:endParaRPr/>
          </a:p>
        </p:txBody>
      </p:sp>
      <p:sp>
        <p:nvSpPr>
          <p:cNvPr id="242" name="Google Shape;242;p161"/>
          <p:cNvSpPr txBox="1"/>
          <p:nvPr>
            <p:ph idx="2" type="body"/>
          </p:nvPr>
        </p:nvSpPr>
        <p:spPr>
          <a:xfrm>
            <a:off x="2358737" y="7428919"/>
            <a:ext cx="536169" cy="617777"/>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X</a:t>
            </a:r>
            <a:endParaRPr sz="2200"/>
          </a:p>
        </p:txBody>
      </p:sp>
      <p:sp>
        <p:nvSpPr>
          <p:cNvPr id="243" name="Google Shape;243;p161"/>
          <p:cNvSpPr txBox="1"/>
          <p:nvPr>
            <p:ph idx="2" type="body"/>
          </p:nvPr>
        </p:nvSpPr>
        <p:spPr>
          <a:xfrm>
            <a:off x="2943399" y="7405303"/>
            <a:ext cx="536169" cy="617777"/>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X</a:t>
            </a:r>
            <a:endParaRPr sz="2200"/>
          </a:p>
        </p:txBody>
      </p:sp>
      <p:sp>
        <p:nvSpPr>
          <p:cNvPr id="244" name="Google Shape;244;p161"/>
          <p:cNvSpPr txBox="1"/>
          <p:nvPr>
            <p:ph idx="2" type="body"/>
          </p:nvPr>
        </p:nvSpPr>
        <p:spPr>
          <a:xfrm>
            <a:off x="633814" y="3660370"/>
            <a:ext cx="1217421" cy="595747"/>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1400"/>
              <a:t>optimized</a:t>
            </a:r>
            <a:endParaRPr/>
          </a:p>
        </p:txBody>
      </p:sp>
      <p:sp>
        <p:nvSpPr>
          <p:cNvPr id="245" name="Google Shape;245;p161"/>
          <p:cNvSpPr txBox="1"/>
          <p:nvPr>
            <p:ph idx="2" type="body"/>
          </p:nvPr>
        </p:nvSpPr>
        <p:spPr>
          <a:xfrm>
            <a:off x="2626822" y="2861573"/>
            <a:ext cx="3186221" cy="1080625"/>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Maximum or Optimum</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p206"/>
          <p:cNvSpPr txBox="1"/>
          <p:nvPr>
            <p:ph type="title"/>
          </p:nvPr>
        </p:nvSpPr>
        <p:spPr>
          <a:xfrm>
            <a:off x="0" y="229878"/>
            <a:ext cx="16871575"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How to Tune the Hyperparameters?</a:t>
            </a:r>
            <a:endParaRPr/>
          </a:p>
        </p:txBody>
      </p:sp>
      <p:pic>
        <p:nvPicPr>
          <p:cNvPr id="1026" name="Google Shape;1026;p206"/>
          <p:cNvPicPr preferRelativeResize="0"/>
          <p:nvPr/>
        </p:nvPicPr>
        <p:blipFill rotWithShape="1">
          <a:blip r:embed="rId3">
            <a:alphaModFix/>
          </a:blip>
          <a:srcRect b="0" l="0" r="0" t="0"/>
          <a:stretch/>
        </p:blipFill>
        <p:spPr>
          <a:xfrm>
            <a:off x="3213609" y="734193"/>
            <a:ext cx="10453856" cy="375750"/>
          </a:xfrm>
          <a:prstGeom prst="rect">
            <a:avLst/>
          </a:prstGeom>
          <a:noFill/>
          <a:ln>
            <a:noFill/>
          </a:ln>
        </p:spPr>
      </p:pic>
      <p:sp>
        <p:nvSpPr>
          <p:cNvPr id="1027" name="Google Shape;1027;p206"/>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ctr">
              <a:lnSpc>
                <a:spcPct val="100000"/>
              </a:lnSpc>
              <a:spcBef>
                <a:spcPts val="1333"/>
              </a:spcBef>
              <a:spcAft>
                <a:spcPts val="0"/>
              </a:spcAft>
              <a:buSzPts val="2400"/>
              <a:buNone/>
            </a:pPr>
            <a:r>
              <a:t/>
            </a:r>
            <a:endParaRPr sz="2200"/>
          </a:p>
          <a:p>
            <a:pPr indent="0" lvl="0" marL="76200" rtl="0" algn="ctr">
              <a:lnSpc>
                <a:spcPct val="100000"/>
              </a:lnSpc>
              <a:spcBef>
                <a:spcPts val="1333"/>
              </a:spcBef>
              <a:spcAft>
                <a:spcPts val="0"/>
              </a:spcAft>
              <a:buSzPts val="2400"/>
              <a:buNone/>
            </a:pPr>
            <a:r>
              <a:t/>
            </a:r>
            <a:endParaRPr sz="2200"/>
          </a:p>
        </p:txBody>
      </p:sp>
      <p:grpSp>
        <p:nvGrpSpPr>
          <p:cNvPr id="1028" name="Google Shape;1028;p206"/>
          <p:cNvGrpSpPr/>
          <p:nvPr/>
        </p:nvGrpSpPr>
        <p:grpSpPr>
          <a:xfrm>
            <a:off x="1040033" y="3283185"/>
            <a:ext cx="14801007" cy="1790483"/>
            <a:chOff x="934033" y="2791187"/>
            <a:chExt cx="14928492" cy="3112781"/>
          </a:xfrm>
        </p:grpSpPr>
        <p:sp>
          <p:nvSpPr>
            <p:cNvPr id="1029" name="Google Shape;1029;p206"/>
            <p:cNvSpPr/>
            <p:nvPr/>
          </p:nvSpPr>
          <p:spPr>
            <a:xfrm>
              <a:off x="1820840" y="3500826"/>
              <a:ext cx="13147067" cy="104332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200"/>
                <a:buFont typeface="Arial"/>
                <a:buNone/>
              </a:pPr>
              <a:r>
                <a:rPr b="0" i="0" lang="en-IN" sz="2200" u="none" cap="none" strike="noStrike">
                  <a:solidFill>
                    <a:srgbClr val="595959"/>
                  </a:solidFill>
                  <a:latin typeface="Open Sans"/>
                  <a:ea typeface="Open Sans"/>
                  <a:cs typeface="Open Sans"/>
                  <a:sym typeface="Open Sans"/>
                </a:rPr>
                <a:t>Hyperparameter tuning is choosing a set of optimal hyperparameters for a learning algorithm.</a:t>
              </a:r>
              <a:endParaRPr b="0" i="0" sz="2200" u="none" cap="none" strike="noStrike">
                <a:solidFill>
                  <a:srgbClr val="595959"/>
                </a:solidFill>
                <a:latin typeface="Open Sans"/>
                <a:ea typeface="Open Sans"/>
                <a:cs typeface="Open Sans"/>
                <a:sym typeface="Open Sans"/>
              </a:endParaRPr>
            </a:p>
          </p:txBody>
        </p:sp>
        <p:sp>
          <p:nvSpPr>
            <p:cNvPr id="1030" name="Google Shape;1030;p206"/>
            <p:cNvSpPr/>
            <p:nvPr/>
          </p:nvSpPr>
          <p:spPr>
            <a:xfrm>
              <a:off x="1684377" y="3346964"/>
              <a:ext cx="13597072" cy="1660400"/>
            </a:xfrm>
            <a:prstGeom prst="round2DiagRect">
              <a:avLst>
                <a:gd fmla="val 16667" name="adj1"/>
                <a:gd fmla="val 0" name="adj2"/>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Image result for quote icon" id="1031" name="Google Shape;1031;p206"/>
            <p:cNvPicPr preferRelativeResize="0"/>
            <p:nvPr/>
          </p:nvPicPr>
          <p:blipFill rotWithShape="1">
            <a:blip r:embed="rId4">
              <a:alphaModFix/>
            </a:blip>
            <a:srcRect b="53754" l="14811" r="54525" t="22222"/>
            <a:stretch/>
          </p:blipFill>
          <p:spPr>
            <a:xfrm>
              <a:off x="934033" y="2791187"/>
              <a:ext cx="1030132" cy="1111553"/>
            </a:xfrm>
            <a:prstGeom prst="rect">
              <a:avLst/>
            </a:prstGeom>
            <a:noFill/>
            <a:ln>
              <a:noFill/>
            </a:ln>
          </p:spPr>
        </p:pic>
        <p:pic>
          <p:nvPicPr>
            <p:cNvPr descr="Image result for quote icon" id="1032" name="Google Shape;1032;p206"/>
            <p:cNvPicPr preferRelativeResize="0"/>
            <p:nvPr/>
          </p:nvPicPr>
          <p:blipFill rotWithShape="1">
            <a:blip r:embed="rId5">
              <a:alphaModFix/>
            </a:blip>
            <a:srcRect b="21135" l="53830" r="15309" t="53276"/>
            <a:stretch/>
          </p:blipFill>
          <p:spPr>
            <a:xfrm>
              <a:off x="14700370" y="4657145"/>
              <a:ext cx="1162155" cy="1246823"/>
            </a:xfrm>
            <a:prstGeom prst="rect">
              <a:avLst/>
            </a:prstGeom>
            <a:noFill/>
            <a:ln>
              <a:noFill/>
            </a:ln>
          </p:spPr>
        </p:pic>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7" name="Shape 1037"/>
        <p:cNvGrpSpPr/>
        <p:nvPr/>
      </p:nvGrpSpPr>
      <p:grpSpPr>
        <a:xfrm>
          <a:off x="0" y="0"/>
          <a:ext cx="0" cy="0"/>
          <a:chOff x="0" y="0"/>
          <a:chExt cx="0" cy="0"/>
        </a:xfrm>
      </p:grpSpPr>
      <p:sp>
        <p:nvSpPr>
          <p:cNvPr id="1038" name="Google Shape;1038;p207"/>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200"/>
              <a:buFont typeface="Arial"/>
              <a:buNone/>
            </a:pPr>
            <a:r>
              <a:rPr lang="en-IN"/>
              <a:t>How to Tune the Hyperparameters?</a:t>
            </a:r>
            <a:endParaRPr/>
          </a:p>
        </p:txBody>
      </p:sp>
      <p:pic>
        <p:nvPicPr>
          <p:cNvPr id="1039" name="Google Shape;1039;p207"/>
          <p:cNvPicPr preferRelativeResize="0"/>
          <p:nvPr/>
        </p:nvPicPr>
        <p:blipFill rotWithShape="1">
          <a:blip r:embed="rId3">
            <a:alphaModFix/>
          </a:blip>
          <a:srcRect b="0" l="0" r="0" t="0"/>
          <a:stretch/>
        </p:blipFill>
        <p:spPr>
          <a:xfrm>
            <a:off x="2514234" y="751273"/>
            <a:ext cx="11499242" cy="341591"/>
          </a:xfrm>
          <a:prstGeom prst="rect">
            <a:avLst/>
          </a:prstGeom>
          <a:noFill/>
          <a:ln>
            <a:noFill/>
          </a:ln>
        </p:spPr>
      </p:pic>
      <p:grpSp>
        <p:nvGrpSpPr>
          <p:cNvPr id="1040" name="Google Shape;1040;p207"/>
          <p:cNvGrpSpPr/>
          <p:nvPr/>
        </p:nvGrpSpPr>
        <p:grpSpPr>
          <a:xfrm>
            <a:off x="3321385" y="2550223"/>
            <a:ext cx="11549270" cy="1898253"/>
            <a:chOff x="3314700" y="2593344"/>
            <a:chExt cx="11549270" cy="1489588"/>
          </a:xfrm>
        </p:grpSpPr>
        <p:sp>
          <p:nvSpPr>
            <p:cNvPr id="1041" name="Google Shape;1041;p207"/>
            <p:cNvSpPr/>
            <p:nvPr/>
          </p:nvSpPr>
          <p:spPr>
            <a:xfrm>
              <a:off x="3314700" y="2593344"/>
              <a:ext cx="11549270" cy="1489588"/>
            </a:xfrm>
            <a:prstGeom prst="homePlate">
              <a:avLst>
                <a:gd fmla="val 50000" name="adj"/>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42" name="Google Shape;1042;p207"/>
            <p:cNvSpPr txBox="1"/>
            <p:nvPr/>
          </p:nvSpPr>
          <p:spPr>
            <a:xfrm>
              <a:off x="3791777" y="2759136"/>
              <a:ext cx="10181173" cy="1135130"/>
            </a:xfrm>
            <a:prstGeom prst="rect">
              <a:avLst/>
            </a:prstGeom>
            <a:solidFill>
              <a:srgbClr val="FF89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IN" sz="2200" u="none" cap="none" strike="noStrike">
                  <a:solidFill>
                    <a:srgbClr val="0C0C0C"/>
                  </a:solidFill>
                  <a:latin typeface="Open Sans"/>
                  <a:ea typeface="Open Sans"/>
                  <a:cs typeface="Open Sans"/>
                  <a:sym typeface="Open Sans"/>
                </a:rPr>
                <a:t>Choose the parameters wisely</a:t>
              </a:r>
              <a:endParaRPr b="1" i="0" sz="2200" u="none" cap="none" strike="noStrike">
                <a:solidFill>
                  <a:srgbClr val="0C0C0C"/>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C0C0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IN" sz="2200" u="none" cap="none" strike="noStrike">
                  <a:solidFill>
                    <a:srgbClr val="0C0C0C"/>
                  </a:solidFill>
                  <a:latin typeface="Open Sans"/>
                  <a:ea typeface="Open Sans"/>
                  <a:cs typeface="Open Sans"/>
                  <a:sym typeface="Open Sans"/>
                </a:rPr>
                <a:t>Select the most influential parameters, as it is not possible to tune all of them.</a:t>
              </a:r>
              <a:endParaRPr b="0" i="0" sz="2200" u="none" cap="none" strike="noStrike">
                <a:solidFill>
                  <a:srgbClr val="0C0C0C"/>
                </a:solidFill>
                <a:latin typeface="Open Sans"/>
                <a:ea typeface="Open Sans"/>
                <a:cs typeface="Open Sans"/>
                <a:sym typeface="Open Sans"/>
              </a:endParaRPr>
            </a:p>
          </p:txBody>
        </p:sp>
      </p:grpSp>
      <p:grpSp>
        <p:nvGrpSpPr>
          <p:cNvPr id="1043" name="Google Shape;1043;p207"/>
          <p:cNvGrpSpPr/>
          <p:nvPr/>
        </p:nvGrpSpPr>
        <p:grpSpPr>
          <a:xfrm>
            <a:off x="3328070" y="4408086"/>
            <a:ext cx="11549270" cy="1903993"/>
            <a:chOff x="3193475" y="3778183"/>
            <a:chExt cx="11549270" cy="1489588"/>
          </a:xfrm>
        </p:grpSpPr>
        <p:sp>
          <p:nvSpPr>
            <p:cNvPr id="1044" name="Google Shape;1044;p207"/>
            <p:cNvSpPr/>
            <p:nvPr/>
          </p:nvSpPr>
          <p:spPr>
            <a:xfrm>
              <a:off x="3193475" y="3778183"/>
              <a:ext cx="11549270" cy="1489588"/>
            </a:xfrm>
            <a:prstGeom prst="homePlate">
              <a:avLst>
                <a:gd fmla="val 50000" name="adj"/>
              </a:avLst>
            </a:prstGeom>
            <a:solidFill>
              <a:srgbClr val="61ADCF"/>
            </a:solidFill>
            <a:ln>
              <a:noFill/>
            </a:ln>
          </p:spPr>
          <p:txBody>
            <a:bodyPr anchorCtr="0" anchor="ctr" bIns="45700" lIns="91425" spcFirstLastPara="1" rIns="180000" wrap="square" tIns="45700">
              <a:noAutofit/>
            </a:bodyPr>
            <a:lstStyle/>
            <a:p>
              <a:pPr indent="0" lvl="0" marL="114309" marR="0" rtl="0" algn="ctr">
                <a:lnSpc>
                  <a:spcPct val="100000"/>
                </a:lnSpc>
                <a:spcBef>
                  <a:spcPts val="0"/>
                </a:spcBef>
                <a:spcAft>
                  <a:spcPts val="0"/>
                </a:spcAft>
                <a:buNone/>
              </a:pPr>
              <a:r>
                <a:t/>
              </a:r>
              <a:endParaRPr b="0" i="0" sz="2200" u="none" cap="none" strike="noStrike">
                <a:solidFill>
                  <a:schemeClr val="dk1"/>
                </a:solidFill>
                <a:latin typeface="Open Sans"/>
                <a:ea typeface="Open Sans"/>
                <a:cs typeface="Open Sans"/>
                <a:sym typeface="Open Sans"/>
              </a:endParaRPr>
            </a:p>
          </p:txBody>
        </p:sp>
        <p:sp>
          <p:nvSpPr>
            <p:cNvPr id="1045" name="Google Shape;1045;p207"/>
            <p:cNvSpPr txBox="1"/>
            <p:nvPr/>
          </p:nvSpPr>
          <p:spPr>
            <a:xfrm>
              <a:off x="3670552" y="4106037"/>
              <a:ext cx="10181173" cy="762889"/>
            </a:xfrm>
            <a:prstGeom prst="rect">
              <a:avLst/>
            </a:prstGeom>
            <a:solidFill>
              <a:srgbClr val="61ADCF"/>
            </a:solidFill>
            <a:ln>
              <a:noFill/>
            </a:ln>
          </p:spPr>
          <p:txBody>
            <a:bodyPr anchorCtr="0" anchor="ctr" bIns="45700" lIns="91425" spcFirstLastPara="1" rIns="180000" wrap="square" tIns="45700">
              <a:noAutofit/>
            </a:bodyPr>
            <a:lstStyle/>
            <a:p>
              <a:pPr indent="0" lvl="0" marL="114309" marR="0" rtl="0" algn="l">
                <a:lnSpc>
                  <a:spcPct val="100000"/>
                </a:lnSpc>
                <a:spcBef>
                  <a:spcPts val="0"/>
                </a:spcBef>
                <a:spcAft>
                  <a:spcPts val="0"/>
                </a:spcAft>
                <a:buClr>
                  <a:srgbClr val="000000"/>
                </a:buClr>
                <a:buSzPts val="2200"/>
                <a:buFont typeface="Arial"/>
                <a:buNone/>
              </a:pPr>
              <a:r>
                <a:rPr b="1" i="0" lang="en-IN" sz="2200" u="none" cap="none" strike="noStrike">
                  <a:solidFill>
                    <a:schemeClr val="dk1"/>
                  </a:solidFill>
                  <a:latin typeface="Open Sans"/>
                  <a:ea typeface="Open Sans"/>
                  <a:cs typeface="Open Sans"/>
                  <a:sym typeface="Open Sans"/>
                </a:rPr>
                <a:t>Understand the training process</a:t>
              </a:r>
              <a:endParaRPr b="1" i="0" sz="2200" u="none" cap="none" strike="noStrike">
                <a:solidFill>
                  <a:schemeClr val="dk1"/>
                </a:solidFill>
                <a:latin typeface="Open Sans"/>
                <a:ea typeface="Open Sans"/>
                <a:cs typeface="Open Sans"/>
                <a:sym typeface="Open Sans"/>
              </a:endParaRPr>
            </a:p>
            <a:p>
              <a:pPr indent="0" lvl="0" marL="114309"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Open Sans"/>
                <a:ea typeface="Open Sans"/>
                <a:cs typeface="Open Sans"/>
                <a:sym typeface="Open Sans"/>
              </a:endParaRPr>
            </a:p>
            <a:p>
              <a:pPr indent="0" lvl="0" marL="114309" marR="0" rtl="0" algn="l">
                <a:lnSpc>
                  <a:spcPct val="100000"/>
                </a:lnSpc>
                <a:spcBef>
                  <a:spcPts val="0"/>
                </a:spcBef>
                <a:spcAft>
                  <a:spcPts val="0"/>
                </a:spcAft>
                <a:buClr>
                  <a:srgbClr val="000000"/>
                </a:buClr>
                <a:buSzPts val="2200"/>
                <a:buFont typeface="Arial"/>
                <a:buNone/>
              </a:pPr>
              <a:r>
                <a:rPr b="0" i="0" lang="en-IN" sz="2200" u="none" cap="none" strike="noStrike">
                  <a:solidFill>
                    <a:schemeClr val="dk1"/>
                  </a:solidFill>
                  <a:latin typeface="Open Sans"/>
                  <a:ea typeface="Open Sans"/>
                  <a:cs typeface="Open Sans"/>
                  <a:sym typeface="Open Sans"/>
                </a:rPr>
                <a:t>Know the training process and how exactly it can be influenced.</a:t>
              </a:r>
              <a:endParaRPr b="0" i="0" sz="2200" u="none" cap="none" strike="noStrike">
                <a:solidFill>
                  <a:schemeClr val="dk1"/>
                </a:solidFill>
                <a:latin typeface="Open Sans"/>
                <a:ea typeface="Open Sans"/>
                <a:cs typeface="Open Sans"/>
                <a:sym typeface="Open Sans"/>
              </a:endParaRPr>
            </a:p>
          </p:txBody>
        </p:sp>
      </p:grpSp>
      <p:sp>
        <p:nvSpPr>
          <p:cNvPr id="1046" name="Google Shape;1046;p207"/>
          <p:cNvSpPr/>
          <p:nvPr/>
        </p:nvSpPr>
        <p:spPr>
          <a:xfrm flipH="1" rot="5400000">
            <a:off x="1551200" y="4262068"/>
            <a:ext cx="3824153" cy="275868"/>
          </a:xfrm>
          <a:prstGeom prst="trapezoid">
            <a:avLst>
              <a:gd fmla="val 41661" name="adj"/>
            </a:avLst>
          </a:prstGeom>
          <a:gradFill>
            <a:gsLst>
              <a:gs pos="0">
                <a:srgbClr val="A5A5A5">
                  <a:alpha val="11764"/>
                </a:srgbClr>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047" name="Google Shape;1047;p207"/>
          <p:cNvPicPr preferRelativeResize="0"/>
          <p:nvPr/>
        </p:nvPicPr>
        <p:blipFill rotWithShape="1">
          <a:blip r:embed="rId4">
            <a:alphaModFix/>
          </a:blip>
          <a:srcRect b="0" l="0" r="0" t="0"/>
          <a:stretch/>
        </p:blipFill>
        <p:spPr>
          <a:xfrm>
            <a:off x="1416283" y="4478531"/>
            <a:ext cx="1709076" cy="1709076"/>
          </a:xfrm>
          <a:prstGeom prst="rect">
            <a:avLst/>
          </a:prstGeom>
          <a:noFill/>
          <a:ln>
            <a:noFill/>
          </a:ln>
        </p:spPr>
      </p:pic>
      <p:pic>
        <p:nvPicPr>
          <p:cNvPr id="1048" name="Google Shape;1048;p207"/>
          <p:cNvPicPr preferRelativeResize="0"/>
          <p:nvPr/>
        </p:nvPicPr>
        <p:blipFill rotWithShape="1">
          <a:blip r:embed="rId5">
            <a:alphaModFix/>
          </a:blip>
          <a:srcRect b="0" l="0" r="0" t="0"/>
          <a:stretch/>
        </p:blipFill>
        <p:spPr>
          <a:xfrm>
            <a:off x="1347751" y="2861874"/>
            <a:ext cx="1693377" cy="1442645"/>
          </a:xfrm>
          <a:prstGeom prst="rect">
            <a:avLst/>
          </a:prstGeom>
          <a:noFill/>
          <a:ln>
            <a:noFill/>
          </a:ln>
        </p:spPr>
      </p:pic>
      <p:sp>
        <p:nvSpPr>
          <p:cNvPr id="1049" name="Google Shape;1049;p207"/>
          <p:cNvSpPr/>
          <p:nvPr/>
        </p:nvSpPr>
        <p:spPr>
          <a:xfrm flipH="1" rot="10800000">
            <a:off x="1085745" y="4304519"/>
            <a:ext cx="2406580" cy="207134"/>
          </a:xfrm>
          <a:prstGeom prst="trapezoid">
            <a:avLst>
              <a:gd fmla="val 41661" name="adj"/>
            </a:avLst>
          </a:prstGeom>
          <a:gradFill>
            <a:gsLst>
              <a:gs pos="0">
                <a:srgbClr val="A5A5A5">
                  <a:alpha val="11764"/>
                </a:srgbClr>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0" name="Google Shape;1050;p207"/>
          <p:cNvSpPr/>
          <p:nvPr/>
        </p:nvSpPr>
        <p:spPr>
          <a:xfrm flipH="1" rot="5400000">
            <a:off x="-800641" y="4310541"/>
            <a:ext cx="3824153" cy="275868"/>
          </a:xfrm>
          <a:prstGeom prst="trapezoid">
            <a:avLst>
              <a:gd fmla="val 41661" name="adj"/>
            </a:avLst>
          </a:prstGeom>
          <a:gradFill>
            <a:gsLst>
              <a:gs pos="0">
                <a:srgbClr val="A5A5A5">
                  <a:alpha val="11764"/>
                </a:srgbClr>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1" name="Google Shape;1051;p207"/>
          <p:cNvSpPr/>
          <p:nvPr/>
        </p:nvSpPr>
        <p:spPr>
          <a:xfrm flipH="1" rot="10800000">
            <a:off x="1067531" y="6073684"/>
            <a:ext cx="2406580" cy="227847"/>
          </a:xfrm>
          <a:prstGeom prst="trapezoid">
            <a:avLst>
              <a:gd fmla="val 41661" name="adj"/>
            </a:avLst>
          </a:prstGeom>
          <a:gradFill>
            <a:gsLst>
              <a:gs pos="0">
                <a:srgbClr val="A5A5A5">
                  <a:alpha val="11764"/>
                </a:srgbClr>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2" name="Google Shape;1052;p207"/>
          <p:cNvSpPr/>
          <p:nvPr/>
        </p:nvSpPr>
        <p:spPr>
          <a:xfrm flipH="1" rot="10800000">
            <a:off x="1162127" y="2516117"/>
            <a:ext cx="2406580" cy="207134"/>
          </a:xfrm>
          <a:prstGeom prst="trapezoid">
            <a:avLst>
              <a:gd fmla="val 41661" name="adj"/>
            </a:avLst>
          </a:prstGeom>
          <a:gradFill>
            <a:gsLst>
              <a:gs pos="0">
                <a:srgbClr val="A5A5A5">
                  <a:alpha val="11764"/>
                </a:srgbClr>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9000"/>
                                  </p:stCondLst>
                                  <p:childTnLst>
                                    <p:set>
                                      <p:cBhvr>
                                        <p:cTn dur="1" fill="hold">
                                          <p:stCondLst>
                                            <p:cond delay="0"/>
                                          </p:stCondLst>
                                        </p:cTn>
                                        <p:tgtEl>
                                          <p:spTgt spid="1040"/>
                                        </p:tgtEl>
                                        <p:attrNameLst>
                                          <p:attrName>style.visibility</p:attrName>
                                        </p:attrNameLst>
                                      </p:cBhvr>
                                      <p:to>
                                        <p:strVal val="visible"/>
                                      </p:to>
                                    </p:set>
                                    <p:animEffect filter="fade" transition="in">
                                      <p:cBhvr>
                                        <p:cTn dur="500"/>
                                        <p:tgtEl>
                                          <p:spTgt spid="1040"/>
                                        </p:tgtEl>
                                      </p:cBhvr>
                                    </p:animEffect>
                                  </p:childTnLst>
                                </p:cTn>
                              </p:par>
                              <p:par>
                                <p:cTn fill="hold" nodeType="withEffect" presetClass="entr" presetID="10" presetSubtype="0">
                                  <p:stCondLst>
                                    <p:cond delay="48000"/>
                                  </p:stCondLst>
                                  <p:childTnLst>
                                    <p:set>
                                      <p:cBhvr>
                                        <p:cTn dur="1" fill="hold">
                                          <p:stCondLst>
                                            <p:cond delay="0"/>
                                          </p:stCondLst>
                                        </p:cTn>
                                        <p:tgtEl>
                                          <p:spTgt spid="1043"/>
                                        </p:tgtEl>
                                        <p:attrNameLst>
                                          <p:attrName>style.visibility</p:attrName>
                                        </p:attrNameLst>
                                      </p:cBhvr>
                                      <p:to>
                                        <p:strVal val="visible"/>
                                      </p:to>
                                    </p:set>
                                    <p:animEffect filter="fade" transition="in">
                                      <p:cBhvr>
                                        <p:cTn dur="500"/>
                                        <p:tgtEl>
                                          <p:spTgt spid="1043"/>
                                        </p:tgtEl>
                                      </p:cBhvr>
                                    </p:animEffect>
                                  </p:childTnLst>
                                </p:cTn>
                              </p:par>
                              <p:par>
                                <p:cTn fill="hold" nodeType="withEffect" presetClass="exit" presetID="10" presetSubtype="0">
                                  <p:stCondLst>
                                    <p:cond delay="63500"/>
                                  </p:stCondLst>
                                  <p:childTnLst>
                                    <p:animEffect filter="fade" transition="out">
                                      <p:cBhvr>
                                        <p:cTn dur="500"/>
                                        <p:tgtEl>
                                          <p:spTgt spid="1040"/>
                                        </p:tgtEl>
                                      </p:cBhvr>
                                    </p:animEffect>
                                    <p:set>
                                      <p:cBhvr>
                                        <p:cTn dur="1" fill="hold">
                                          <p:stCondLst>
                                            <p:cond delay="500"/>
                                          </p:stCondLst>
                                        </p:cTn>
                                        <p:tgtEl>
                                          <p:spTgt spid="1040"/>
                                        </p:tgtEl>
                                        <p:attrNameLst>
                                          <p:attrName>style.visibility</p:attrName>
                                        </p:attrNameLst>
                                      </p:cBhvr>
                                      <p:to>
                                        <p:strVal val="hidden"/>
                                      </p:to>
                                    </p:set>
                                  </p:childTnLst>
                                </p:cTn>
                              </p:par>
                              <p:par>
                                <p:cTn fill="hold" nodeType="withEffect" presetClass="exit" presetID="10" presetSubtype="0">
                                  <p:stCondLst>
                                    <p:cond delay="63500"/>
                                  </p:stCondLst>
                                  <p:childTnLst>
                                    <p:animEffect filter="fade" transition="out">
                                      <p:cBhvr>
                                        <p:cTn dur="500"/>
                                        <p:tgtEl>
                                          <p:spTgt spid="1043"/>
                                        </p:tgtEl>
                                      </p:cBhvr>
                                    </p:animEffect>
                                    <p:set>
                                      <p:cBhvr>
                                        <p:cTn dur="1" fill="hold">
                                          <p:stCondLst>
                                            <p:cond delay="500"/>
                                          </p:stCondLst>
                                        </p:cTn>
                                        <p:tgtEl>
                                          <p:spTgt spid="104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7" name="Shape 1057"/>
        <p:cNvGrpSpPr/>
        <p:nvPr/>
      </p:nvGrpSpPr>
      <p:grpSpPr>
        <a:xfrm>
          <a:off x="0" y="0"/>
          <a:ext cx="0" cy="0"/>
          <a:chOff x="0" y="0"/>
          <a:chExt cx="0" cy="0"/>
        </a:xfrm>
      </p:grpSpPr>
      <p:sp>
        <p:nvSpPr>
          <p:cNvPr id="1058" name="Google Shape;1058;p208"/>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IN"/>
              <a:t>Selection of Hyperparameters</a:t>
            </a:r>
            <a:endParaRPr/>
          </a:p>
        </p:txBody>
      </p:sp>
      <p:pic>
        <p:nvPicPr>
          <p:cNvPr id="1059" name="Google Shape;1059;p208"/>
          <p:cNvPicPr preferRelativeResize="0"/>
          <p:nvPr/>
        </p:nvPicPr>
        <p:blipFill rotWithShape="1">
          <a:blip r:embed="rId3">
            <a:alphaModFix/>
          </a:blip>
          <a:srcRect b="0" l="0" r="0" t="0"/>
          <a:stretch/>
        </p:blipFill>
        <p:spPr>
          <a:xfrm>
            <a:off x="3036927" y="751273"/>
            <a:ext cx="10453856" cy="341591"/>
          </a:xfrm>
          <a:prstGeom prst="rect">
            <a:avLst/>
          </a:prstGeom>
          <a:noFill/>
          <a:ln>
            <a:noFill/>
          </a:ln>
        </p:spPr>
      </p:pic>
      <p:sp>
        <p:nvSpPr>
          <p:cNvPr id="1060" name="Google Shape;1060;p208"/>
          <p:cNvSpPr txBox="1"/>
          <p:nvPr>
            <p:ph idx="2" type="body"/>
          </p:nvPr>
        </p:nvSpPr>
        <p:spPr>
          <a:xfrm>
            <a:off x="997031" y="1872873"/>
            <a:ext cx="14229348" cy="7537789"/>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Hyperparameters can be selected through two approaches:</a:t>
            </a:r>
            <a:endParaRPr/>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sp>
        <p:nvSpPr>
          <p:cNvPr id="1061" name="Google Shape;1061;p208"/>
          <p:cNvSpPr/>
          <p:nvPr/>
        </p:nvSpPr>
        <p:spPr>
          <a:xfrm>
            <a:off x="3173934" y="3327078"/>
            <a:ext cx="952716" cy="963822"/>
          </a:xfrm>
          <a:prstGeom prst="rightArrow">
            <a:avLst>
              <a:gd fmla="val 52703" name="adj1"/>
              <a:gd fmla="val 50000" name="adj2"/>
            </a:avLst>
          </a:prstGeom>
          <a:solidFill>
            <a:srgbClr val="0284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2" name="Google Shape;1062;p208"/>
          <p:cNvSpPr/>
          <p:nvPr/>
        </p:nvSpPr>
        <p:spPr>
          <a:xfrm>
            <a:off x="3847884" y="3409609"/>
            <a:ext cx="8879842" cy="798386"/>
          </a:xfrm>
          <a:prstGeom prst="chevron">
            <a:avLst>
              <a:gd fmla="val 50000" name="adj"/>
            </a:avLst>
          </a:prstGeom>
          <a:solidFill>
            <a:srgbClr val="0284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3" name="Google Shape;1063;p208"/>
          <p:cNvSpPr/>
          <p:nvPr/>
        </p:nvSpPr>
        <p:spPr>
          <a:xfrm>
            <a:off x="4570708" y="3594159"/>
            <a:ext cx="6717321" cy="4308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Manual</a:t>
            </a:r>
            <a:endParaRPr b="0" i="0" sz="2200" u="none" cap="none" strike="noStrike">
              <a:solidFill>
                <a:schemeClr val="lt1"/>
              </a:solidFill>
              <a:latin typeface="Open Sans"/>
              <a:ea typeface="Open Sans"/>
              <a:cs typeface="Open Sans"/>
              <a:sym typeface="Open Sans"/>
            </a:endParaRPr>
          </a:p>
        </p:txBody>
      </p:sp>
      <p:sp>
        <p:nvSpPr>
          <p:cNvPr id="1064" name="Google Shape;1064;p208"/>
          <p:cNvSpPr/>
          <p:nvPr/>
        </p:nvSpPr>
        <p:spPr>
          <a:xfrm>
            <a:off x="3173934" y="4443836"/>
            <a:ext cx="952716" cy="963822"/>
          </a:xfrm>
          <a:prstGeom prst="rightArrow">
            <a:avLst>
              <a:gd fmla="val 52703" name="adj1"/>
              <a:gd fmla="val 50000" name="adj2"/>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5" name="Google Shape;1065;p208"/>
          <p:cNvSpPr/>
          <p:nvPr/>
        </p:nvSpPr>
        <p:spPr>
          <a:xfrm>
            <a:off x="3847884" y="4526367"/>
            <a:ext cx="8879842" cy="798386"/>
          </a:xfrm>
          <a:prstGeom prst="chevron">
            <a:avLst>
              <a:gd fmla="val 50000" name="adj"/>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6" name="Google Shape;1066;p208"/>
          <p:cNvSpPr/>
          <p:nvPr/>
        </p:nvSpPr>
        <p:spPr>
          <a:xfrm>
            <a:off x="4570708" y="4676238"/>
            <a:ext cx="5792826" cy="4308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Automatic</a:t>
            </a:r>
            <a:endParaRPr b="0" i="0" sz="2200" u="none" cap="none" strike="noStrike">
              <a:solidFill>
                <a:schemeClr val="lt1"/>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209"/>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IN"/>
              <a:t>Selection of Hyperparameters</a:t>
            </a:r>
            <a:endParaRPr/>
          </a:p>
        </p:txBody>
      </p:sp>
      <p:pic>
        <p:nvPicPr>
          <p:cNvPr id="1073" name="Google Shape;1073;p209"/>
          <p:cNvPicPr preferRelativeResize="0"/>
          <p:nvPr/>
        </p:nvPicPr>
        <p:blipFill rotWithShape="1">
          <a:blip r:embed="rId3">
            <a:alphaModFix/>
          </a:blip>
          <a:srcRect b="0" l="0" r="0" t="0"/>
          <a:stretch/>
        </p:blipFill>
        <p:spPr>
          <a:xfrm>
            <a:off x="3036927" y="751273"/>
            <a:ext cx="10453856" cy="341591"/>
          </a:xfrm>
          <a:prstGeom prst="rect">
            <a:avLst/>
          </a:prstGeom>
          <a:noFill/>
          <a:ln>
            <a:noFill/>
          </a:ln>
        </p:spPr>
      </p:pic>
      <p:sp>
        <p:nvSpPr>
          <p:cNvPr id="1074" name="Google Shape;1074;p209"/>
          <p:cNvSpPr txBox="1"/>
          <p:nvPr>
            <p:ph idx="2" type="body"/>
          </p:nvPr>
        </p:nvSpPr>
        <p:spPr>
          <a:xfrm>
            <a:off x="1096737" y="3209730"/>
            <a:ext cx="14875500" cy="4887600"/>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Technically, both of the selection approaches are viable. The real-world hyperparameter optimization is an intersection of the two.</a:t>
            </a:r>
            <a:endParaRPr sz="2200"/>
          </a:p>
          <a:p>
            <a:pPr indent="0" lvl="0" marL="76200" rtl="0" algn="l">
              <a:lnSpc>
                <a:spcPct val="100000"/>
              </a:lnSpc>
              <a:spcBef>
                <a:spcPts val="1333"/>
              </a:spcBef>
              <a:spcAft>
                <a:spcPts val="0"/>
              </a:spcAft>
              <a:buSzPts val="2400"/>
              <a:buNone/>
            </a:pPr>
            <a:r>
              <a:t/>
            </a:r>
            <a:endParaRPr sz="2200"/>
          </a:p>
        </p:txBody>
      </p:sp>
      <p:sp>
        <p:nvSpPr>
          <p:cNvPr id="1075" name="Google Shape;1075;p209"/>
          <p:cNvSpPr/>
          <p:nvPr/>
        </p:nvSpPr>
        <p:spPr>
          <a:xfrm>
            <a:off x="4570708" y="2438208"/>
            <a:ext cx="6717321" cy="4308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Manual</a:t>
            </a:r>
            <a:endParaRPr b="0" i="0" sz="2200" u="none" cap="none" strike="noStrike">
              <a:solidFill>
                <a:schemeClr val="lt1"/>
              </a:solidFill>
              <a:latin typeface="Open Sans"/>
              <a:ea typeface="Open Sans"/>
              <a:cs typeface="Open Sans"/>
              <a:sym typeface="Open Sans"/>
            </a:endParaRPr>
          </a:p>
        </p:txBody>
      </p:sp>
      <p:sp>
        <p:nvSpPr>
          <p:cNvPr id="1076" name="Google Shape;1076;p209"/>
          <p:cNvSpPr/>
          <p:nvPr/>
        </p:nvSpPr>
        <p:spPr>
          <a:xfrm>
            <a:off x="1403999" y="3209731"/>
            <a:ext cx="14163870" cy="1082352"/>
          </a:xfrm>
          <a:prstGeom prst="round2DiagRect">
            <a:avLst>
              <a:gd fmla="val 16667" name="adj1"/>
              <a:gd fmla="val 0" name="adj2"/>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210"/>
          <p:cNvSpPr txBox="1"/>
          <p:nvPr>
            <p:ph type="title"/>
          </p:nvPr>
        </p:nvSpPr>
        <p:spPr>
          <a:xfrm>
            <a:off x="5339016" y="148560"/>
            <a:ext cx="609960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b="1" lang="en-IN" sz="3200">
                <a:latin typeface="Open Sans"/>
                <a:ea typeface="Open Sans"/>
                <a:cs typeface="Open Sans"/>
                <a:sym typeface="Open Sans"/>
              </a:rPr>
              <a:t>Manual Tuning</a:t>
            </a:r>
            <a:endParaRPr b="1" sz="3200">
              <a:latin typeface="Open Sans"/>
              <a:ea typeface="Open Sans"/>
              <a:cs typeface="Open Sans"/>
              <a:sym typeface="Open Sans"/>
            </a:endParaRPr>
          </a:p>
        </p:txBody>
      </p:sp>
      <p:pic>
        <p:nvPicPr>
          <p:cNvPr id="1083" name="Google Shape;1083;p210"/>
          <p:cNvPicPr preferRelativeResize="0"/>
          <p:nvPr/>
        </p:nvPicPr>
        <p:blipFill rotWithShape="1">
          <a:blip r:embed="rId3">
            <a:alphaModFix/>
          </a:blip>
          <a:srcRect b="0" l="0" r="0" t="0"/>
          <a:stretch/>
        </p:blipFill>
        <p:spPr>
          <a:xfrm>
            <a:off x="5581615" y="751273"/>
            <a:ext cx="5364481" cy="341591"/>
          </a:xfrm>
          <a:prstGeom prst="rect">
            <a:avLst/>
          </a:prstGeom>
          <a:noFill/>
          <a:ln>
            <a:noFill/>
          </a:ln>
        </p:spPr>
      </p:pic>
      <p:sp>
        <p:nvSpPr>
          <p:cNvPr id="1084" name="Google Shape;1084;p210"/>
          <p:cNvSpPr txBox="1"/>
          <p:nvPr/>
        </p:nvSpPr>
        <p:spPr>
          <a:xfrm>
            <a:off x="-542812" y="432202"/>
            <a:ext cx="15496874" cy="753778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Noto Sans Symbols"/>
              <a:buNone/>
            </a:pPr>
            <a:r>
              <a:t/>
            </a:r>
            <a:endParaRPr b="0" i="0" sz="2200" u="none" cap="none" strike="noStrike">
              <a:solidFill>
                <a:srgbClr val="000000"/>
              </a:solidFill>
              <a:latin typeface="Arial"/>
              <a:ea typeface="Arial"/>
              <a:cs typeface="Arial"/>
              <a:sym typeface="Arial"/>
            </a:endParaRPr>
          </a:p>
          <a:p>
            <a:pPr indent="0" lvl="0" marL="76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Noto Sans Symbols"/>
              <a:buNone/>
            </a:pPr>
            <a:r>
              <a:t/>
            </a:r>
            <a:endParaRPr b="0" i="0" sz="2200" u="none" cap="none" strike="noStrike">
              <a:solidFill>
                <a:srgbClr val="000000"/>
              </a:solidFill>
              <a:latin typeface="Arial"/>
              <a:ea typeface="Arial"/>
              <a:cs typeface="Arial"/>
              <a:sym typeface="Arial"/>
            </a:endParaRPr>
          </a:p>
          <a:p>
            <a:pPr indent="-228600" lvl="0" marL="457200" marR="0" rtl="0" algn="l">
              <a:lnSpc>
                <a:spcPct val="100000"/>
              </a:lnSpc>
              <a:spcBef>
                <a:spcPts val="1333"/>
              </a:spcBef>
              <a:spcAft>
                <a:spcPts val="0"/>
              </a:spcAft>
              <a:buClr>
                <a:srgbClr val="000000"/>
              </a:buClr>
              <a:buSzPts val="2400"/>
              <a:buFont typeface="Noto Sans Symbols"/>
              <a:buNone/>
            </a:pPr>
            <a:r>
              <a:t/>
            </a:r>
            <a:endParaRPr b="0" i="0" sz="2200" u="none" cap="none" strike="noStrike">
              <a:solidFill>
                <a:srgbClr val="000000"/>
              </a:solidFill>
              <a:latin typeface="Arial"/>
              <a:ea typeface="Arial"/>
              <a:cs typeface="Arial"/>
              <a:sym typeface="Arial"/>
            </a:endParaRPr>
          </a:p>
          <a:p>
            <a:pPr indent="-228600" lvl="0" marL="457200" marR="0" rtl="0" algn="l">
              <a:lnSpc>
                <a:spcPct val="100000"/>
              </a:lnSpc>
              <a:spcBef>
                <a:spcPts val="1333"/>
              </a:spcBef>
              <a:spcAft>
                <a:spcPts val="0"/>
              </a:spcAft>
              <a:buClr>
                <a:srgbClr val="000000"/>
              </a:buClr>
              <a:buSzPts val="2400"/>
              <a:buFont typeface="Noto Sans Symbols"/>
              <a:buNone/>
            </a:pPr>
            <a:r>
              <a:t/>
            </a:r>
            <a:endParaRPr b="0" i="0" sz="2200" u="none" cap="none" strike="noStrike">
              <a:solidFill>
                <a:srgbClr val="000000"/>
              </a:solidFill>
              <a:latin typeface="Arial"/>
              <a:ea typeface="Arial"/>
              <a:cs typeface="Arial"/>
              <a:sym typeface="Arial"/>
            </a:endParaRPr>
          </a:p>
          <a:p>
            <a:pPr indent="0" lvl="0" marL="76200" marR="0" rtl="0" algn="l">
              <a:lnSpc>
                <a:spcPct val="100000"/>
              </a:lnSpc>
              <a:spcBef>
                <a:spcPts val="1333"/>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085" name="Google Shape;1085;p210"/>
          <p:cNvSpPr/>
          <p:nvPr/>
        </p:nvSpPr>
        <p:spPr>
          <a:xfrm>
            <a:off x="1919267" y="3691372"/>
            <a:ext cx="13034795" cy="110795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IN" sz="2200" u="none" cap="none" strike="noStrike">
                <a:solidFill>
                  <a:srgbClr val="595959"/>
                </a:solidFill>
                <a:latin typeface="Open Sans"/>
                <a:ea typeface="Open Sans"/>
                <a:cs typeface="Open Sans"/>
                <a:sym typeface="Open Sans"/>
              </a:rPr>
              <a:t>The change made manually in hyperparameter at a time after each evaluation of neural network is called manual tuning.</a:t>
            </a:r>
            <a:endParaRPr b="0" i="0" sz="2200" u="none" cap="none" strike="noStrike">
              <a:solidFill>
                <a:srgbClr val="595959"/>
              </a:solidFill>
              <a:latin typeface="Open Sans"/>
              <a:ea typeface="Open Sans"/>
              <a:cs typeface="Open Sans"/>
              <a:sym typeface="Open Sans"/>
            </a:endParaRPr>
          </a:p>
        </p:txBody>
      </p:sp>
      <p:sp>
        <p:nvSpPr>
          <p:cNvPr id="1086" name="Google Shape;1086;p210"/>
          <p:cNvSpPr/>
          <p:nvPr/>
        </p:nvSpPr>
        <p:spPr>
          <a:xfrm>
            <a:off x="1783969" y="3602869"/>
            <a:ext cx="13480957" cy="1196457"/>
          </a:xfrm>
          <a:prstGeom prst="round2DiagRect">
            <a:avLst>
              <a:gd fmla="val 16667" name="adj1"/>
              <a:gd fmla="val 0" name="adj2"/>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Image result for quote icon" id="1087" name="Google Shape;1087;p210"/>
          <p:cNvPicPr preferRelativeResize="0"/>
          <p:nvPr/>
        </p:nvPicPr>
        <p:blipFill rotWithShape="1">
          <a:blip r:embed="rId4">
            <a:alphaModFix/>
          </a:blip>
          <a:srcRect b="53754" l="14811" r="54525" t="22222"/>
          <a:stretch/>
        </p:blipFill>
        <p:spPr>
          <a:xfrm>
            <a:off x="1040033" y="3283185"/>
            <a:ext cx="1021335" cy="800967"/>
          </a:xfrm>
          <a:prstGeom prst="rect">
            <a:avLst/>
          </a:prstGeom>
          <a:noFill/>
          <a:ln>
            <a:noFill/>
          </a:ln>
        </p:spPr>
      </p:pic>
      <p:pic>
        <p:nvPicPr>
          <p:cNvPr descr="Image result for quote icon" id="1088" name="Google Shape;1088;p210"/>
          <p:cNvPicPr preferRelativeResize="0"/>
          <p:nvPr/>
        </p:nvPicPr>
        <p:blipFill rotWithShape="1">
          <a:blip r:embed="rId5">
            <a:alphaModFix/>
          </a:blip>
          <a:srcRect b="21135" l="53830" r="15309" t="53276"/>
          <a:stretch/>
        </p:blipFill>
        <p:spPr>
          <a:xfrm>
            <a:off x="14688809" y="4356491"/>
            <a:ext cx="1152231" cy="89844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3" name="Shape 1093"/>
        <p:cNvGrpSpPr/>
        <p:nvPr/>
      </p:nvGrpSpPr>
      <p:grpSpPr>
        <a:xfrm>
          <a:off x="0" y="0"/>
          <a:ext cx="0" cy="0"/>
          <a:chOff x="0" y="0"/>
          <a:chExt cx="0" cy="0"/>
        </a:xfrm>
      </p:grpSpPr>
      <p:sp>
        <p:nvSpPr>
          <p:cNvPr id="1094" name="Google Shape;1094;p211"/>
          <p:cNvSpPr/>
          <p:nvPr/>
        </p:nvSpPr>
        <p:spPr>
          <a:xfrm>
            <a:off x="6023756" y="4596808"/>
            <a:ext cx="2187223" cy="2187223"/>
          </a:xfrm>
          <a:custGeom>
            <a:rect b="b" l="l" r="r" t="t"/>
            <a:pathLst>
              <a:path extrusionOk="0" h="327" w="327">
                <a:moveTo>
                  <a:pt x="327" y="327"/>
                </a:moveTo>
                <a:cubicBezTo>
                  <a:pt x="327" y="217"/>
                  <a:pt x="327" y="217"/>
                  <a:pt x="327" y="217"/>
                </a:cubicBezTo>
                <a:cubicBezTo>
                  <a:pt x="207" y="217"/>
                  <a:pt x="110" y="119"/>
                  <a:pt x="110" y="0"/>
                </a:cubicBezTo>
                <a:cubicBezTo>
                  <a:pt x="0" y="0"/>
                  <a:pt x="0" y="0"/>
                  <a:pt x="0" y="0"/>
                </a:cubicBezTo>
                <a:cubicBezTo>
                  <a:pt x="0" y="180"/>
                  <a:pt x="147" y="327"/>
                  <a:pt x="327" y="327"/>
                </a:cubicBezTo>
              </a:path>
            </a:pathLst>
          </a:cu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5" name="Google Shape;1095;p211"/>
          <p:cNvSpPr/>
          <p:nvPr/>
        </p:nvSpPr>
        <p:spPr>
          <a:xfrm>
            <a:off x="6023756" y="2420875"/>
            <a:ext cx="2187223" cy="2190044"/>
          </a:xfrm>
          <a:custGeom>
            <a:rect b="b" l="l" r="r" t="t"/>
            <a:pathLst>
              <a:path extrusionOk="0" h="327" w="327">
                <a:moveTo>
                  <a:pt x="0" y="327"/>
                </a:moveTo>
                <a:cubicBezTo>
                  <a:pt x="110" y="327"/>
                  <a:pt x="110" y="327"/>
                  <a:pt x="110" y="327"/>
                </a:cubicBezTo>
                <a:cubicBezTo>
                  <a:pt x="110" y="207"/>
                  <a:pt x="207" y="110"/>
                  <a:pt x="327" y="110"/>
                </a:cubicBezTo>
                <a:cubicBezTo>
                  <a:pt x="327" y="0"/>
                  <a:pt x="327" y="0"/>
                  <a:pt x="327" y="0"/>
                </a:cubicBezTo>
                <a:cubicBezTo>
                  <a:pt x="147" y="0"/>
                  <a:pt x="0" y="147"/>
                  <a:pt x="0" y="327"/>
                </a:cubicBezTo>
              </a:path>
            </a:pathLst>
          </a:custGeom>
          <a:solidFill>
            <a:srgbClr val="0284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1096" name="Google Shape;1096;p211"/>
          <p:cNvSpPr/>
          <p:nvPr/>
        </p:nvSpPr>
        <p:spPr>
          <a:xfrm>
            <a:off x="8196867" y="2420875"/>
            <a:ext cx="2187223" cy="2190044"/>
          </a:xfrm>
          <a:custGeom>
            <a:rect b="b" l="l" r="r" t="t"/>
            <a:pathLst>
              <a:path extrusionOk="0" h="327" w="327">
                <a:moveTo>
                  <a:pt x="0" y="0"/>
                </a:moveTo>
                <a:cubicBezTo>
                  <a:pt x="0" y="110"/>
                  <a:pt x="0" y="110"/>
                  <a:pt x="0" y="110"/>
                </a:cubicBezTo>
                <a:cubicBezTo>
                  <a:pt x="119" y="110"/>
                  <a:pt x="217" y="207"/>
                  <a:pt x="217" y="327"/>
                </a:cubicBezTo>
                <a:cubicBezTo>
                  <a:pt x="327" y="327"/>
                  <a:pt x="327" y="327"/>
                  <a:pt x="327" y="327"/>
                </a:cubicBezTo>
                <a:cubicBezTo>
                  <a:pt x="327" y="147"/>
                  <a:pt x="180" y="0"/>
                  <a:pt x="0" y="0"/>
                </a:cubicBezTo>
              </a:path>
            </a:pathLst>
          </a:cu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1097" name="Google Shape;1097;p211"/>
          <p:cNvSpPr/>
          <p:nvPr/>
        </p:nvSpPr>
        <p:spPr>
          <a:xfrm>
            <a:off x="8196867" y="4596808"/>
            <a:ext cx="2187223" cy="2187223"/>
          </a:xfrm>
          <a:custGeom>
            <a:rect b="b" l="l" r="r" t="t"/>
            <a:pathLst>
              <a:path extrusionOk="0" h="327" w="327">
                <a:moveTo>
                  <a:pt x="327" y="0"/>
                </a:moveTo>
                <a:cubicBezTo>
                  <a:pt x="217" y="0"/>
                  <a:pt x="217" y="0"/>
                  <a:pt x="217" y="0"/>
                </a:cubicBezTo>
                <a:cubicBezTo>
                  <a:pt x="217" y="119"/>
                  <a:pt x="119" y="217"/>
                  <a:pt x="0" y="217"/>
                </a:cubicBezTo>
                <a:cubicBezTo>
                  <a:pt x="0" y="327"/>
                  <a:pt x="0" y="327"/>
                  <a:pt x="0" y="327"/>
                </a:cubicBezTo>
                <a:cubicBezTo>
                  <a:pt x="180" y="327"/>
                  <a:pt x="327" y="180"/>
                  <a:pt x="327" y="0"/>
                </a:cubicBezTo>
              </a:path>
            </a:pathLst>
          </a:custGeom>
          <a:solidFill>
            <a:schemeClr val="accent3"/>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098" name="Google Shape;1098;p211"/>
          <p:cNvSpPr/>
          <p:nvPr/>
        </p:nvSpPr>
        <p:spPr>
          <a:xfrm>
            <a:off x="5642756" y="3899720"/>
            <a:ext cx="1490133" cy="809979"/>
          </a:xfrm>
          <a:custGeom>
            <a:rect b="b" l="l" r="r" t="t"/>
            <a:pathLst>
              <a:path extrusionOk="0" h="287" w="528">
                <a:moveTo>
                  <a:pt x="265" y="0"/>
                </a:moveTo>
                <a:lnTo>
                  <a:pt x="0" y="287"/>
                </a:lnTo>
                <a:lnTo>
                  <a:pt x="265" y="287"/>
                </a:lnTo>
                <a:lnTo>
                  <a:pt x="528" y="287"/>
                </a:lnTo>
                <a:lnTo>
                  <a:pt x="265" y="0"/>
                </a:lnTo>
                <a:close/>
              </a:path>
            </a:pathLst>
          </a:cu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9" name="Google Shape;1099;p211"/>
          <p:cNvSpPr/>
          <p:nvPr/>
        </p:nvSpPr>
        <p:spPr>
          <a:xfrm>
            <a:off x="8098089" y="2039874"/>
            <a:ext cx="807156" cy="1492956"/>
          </a:xfrm>
          <a:custGeom>
            <a:rect b="b" l="l" r="r" t="t"/>
            <a:pathLst>
              <a:path extrusionOk="0" h="529" w="286">
                <a:moveTo>
                  <a:pt x="286" y="266"/>
                </a:moveTo>
                <a:lnTo>
                  <a:pt x="0" y="0"/>
                </a:lnTo>
                <a:lnTo>
                  <a:pt x="0" y="266"/>
                </a:lnTo>
                <a:lnTo>
                  <a:pt x="0" y="529"/>
                </a:lnTo>
                <a:lnTo>
                  <a:pt x="286" y="266"/>
                </a:lnTo>
                <a:close/>
              </a:path>
            </a:pathLst>
          </a:custGeom>
          <a:solidFill>
            <a:srgbClr val="0284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1100" name="Google Shape;1100;p211"/>
          <p:cNvSpPr/>
          <p:nvPr/>
        </p:nvSpPr>
        <p:spPr>
          <a:xfrm>
            <a:off x="9266489" y="4495208"/>
            <a:ext cx="1490133" cy="809979"/>
          </a:xfrm>
          <a:custGeom>
            <a:rect b="b" l="l" r="r" t="t"/>
            <a:pathLst>
              <a:path extrusionOk="0" h="287" w="528">
                <a:moveTo>
                  <a:pt x="266" y="287"/>
                </a:moveTo>
                <a:lnTo>
                  <a:pt x="528" y="0"/>
                </a:lnTo>
                <a:lnTo>
                  <a:pt x="266" y="0"/>
                </a:lnTo>
                <a:lnTo>
                  <a:pt x="0" y="0"/>
                </a:lnTo>
                <a:lnTo>
                  <a:pt x="266" y="287"/>
                </a:lnTo>
                <a:close/>
              </a:path>
            </a:pathLst>
          </a:cu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01" name="Google Shape;1101;p211"/>
          <p:cNvSpPr/>
          <p:nvPr/>
        </p:nvSpPr>
        <p:spPr>
          <a:xfrm>
            <a:off x="7502600" y="5666431"/>
            <a:ext cx="807156" cy="1492956"/>
          </a:xfrm>
          <a:custGeom>
            <a:rect b="b" l="l" r="r" t="t"/>
            <a:pathLst>
              <a:path extrusionOk="0" h="529" w="286">
                <a:moveTo>
                  <a:pt x="0" y="266"/>
                </a:moveTo>
                <a:lnTo>
                  <a:pt x="286" y="529"/>
                </a:lnTo>
                <a:lnTo>
                  <a:pt x="286" y="266"/>
                </a:lnTo>
                <a:lnTo>
                  <a:pt x="286" y="0"/>
                </a:lnTo>
                <a:lnTo>
                  <a:pt x="0" y="266"/>
                </a:lnTo>
                <a:close/>
              </a:path>
            </a:pathLst>
          </a:custGeom>
          <a:solidFill>
            <a:schemeClr val="accent3"/>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102" name="Google Shape;1102;p211"/>
          <p:cNvSpPr/>
          <p:nvPr/>
        </p:nvSpPr>
        <p:spPr>
          <a:xfrm>
            <a:off x="6074556" y="2322730"/>
            <a:ext cx="1058334" cy="1058334"/>
          </a:xfrm>
          <a:prstGeom prst="ellipse">
            <a:avLst/>
          </a:prstGeom>
          <a:solidFill>
            <a:srgbClr val="0284EF"/>
          </a:solidFill>
          <a:ln cap="flat" cmpd="sng" w="25400">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1103" name="Google Shape;1103;p211"/>
          <p:cNvSpPr txBox="1"/>
          <p:nvPr/>
        </p:nvSpPr>
        <p:spPr>
          <a:xfrm>
            <a:off x="6302999" y="2559509"/>
            <a:ext cx="601447" cy="5847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IN" sz="3200" u="none" cap="none" strike="noStrike">
                <a:solidFill>
                  <a:srgbClr val="FFFFFF"/>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104" name="Google Shape;1104;p211"/>
          <p:cNvSpPr/>
          <p:nvPr/>
        </p:nvSpPr>
        <p:spPr>
          <a:xfrm>
            <a:off x="9400998" y="2541480"/>
            <a:ext cx="1058334" cy="1058334"/>
          </a:xfrm>
          <a:prstGeom prst="ellipse">
            <a:avLst/>
          </a:prstGeom>
          <a:solidFill>
            <a:srgbClr val="CF5C36"/>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05" name="Google Shape;1105;p211"/>
          <p:cNvSpPr txBox="1"/>
          <p:nvPr/>
        </p:nvSpPr>
        <p:spPr>
          <a:xfrm>
            <a:off x="9629442" y="2778259"/>
            <a:ext cx="601447" cy="5847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IN" sz="3200" u="none" cap="none" strike="noStrike">
                <a:solidFill>
                  <a:srgbClr val="FFFFFF"/>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106" name="Google Shape;1106;p211"/>
          <p:cNvSpPr/>
          <p:nvPr/>
        </p:nvSpPr>
        <p:spPr>
          <a:xfrm>
            <a:off x="9166500" y="5758062"/>
            <a:ext cx="1058334" cy="1058334"/>
          </a:xfrm>
          <a:prstGeom prst="ellipse">
            <a:avLst/>
          </a:prstGeom>
          <a:solidFill>
            <a:schemeClr val="accent3"/>
          </a:solidFill>
          <a:ln cap="flat" cmpd="sng" w="28575">
            <a:solidFill>
              <a:schemeClr val="dk2"/>
            </a:solidFill>
            <a:prstDash val="solid"/>
            <a:round/>
            <a:headEnd len="sm" w="sm" type="none"/>
            <a:tailEnd len="sm" w="sm" type="none"/>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107" name="Google Shape;1107;p211"/>
          <p:cNvSpPr txBox="1"/>
          <p:nvPr/>
        </p:nvSpPr>
        <p:spPr>
          <a:xfrm>
            <a:off x="9394944" y="5994841"/>
            <a:ext cx="601447" cy="5847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IN" sz="3200" u="none" cap="none" strike="noStrike">
                <a:solidFill>
                  <a:srgbClr val="FFFFFF"/>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1108" name="Google Shape;1108;p211"/>
          <p:cNvSpPr/>
          <p:nvPr/>
        </p:nvSpPr>
        <p:spPr>
          <a:xfrm>
            <a:off x="5876378" y="5429765"/>
            <a:ext cx="1058334" cy="1058334"/>
          </a:xfrm>
          <a:prstGeom prst="ellipse">
            <a:avLst/>
          </a:prstGeom>
          <a:solidFill>
            <a:srgbClr val="FF8966"/>
          </a:solidFill>
          <a:ln cap="flat" cmpd="sng" w="25400">
            <a:solidFill>
              <a:srgbClr val="7B7B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09" name="Google Shape;1109;p211"/>
          <p:cNvSpPr txBox="1"/>
          <p:nvPr/>
        </p:nvSpPr>
        <p:spPr>
          <a:xfrm>
            <a:off x="6104821" y="5666544"/>
            <a:ext cx="601447" cy="5847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IN" sz="3200" u="none" cap="none" strike="noStrike">
                <a:solidFill>
                  <a:srgbClr val="FFFFFF"/>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1110" name="Google Shape;1110;p211"/>
          <p:cNvSpPr txBox="1"/>
          <p:nvPr/>
        </p:nvSpPr>
        <p:spPr>
          <a:xfrm>
            <a:off x="7205562" y="4130756"/>
            <a:ext cx="2049134" cy="769441"/>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IN" sz="2200" u="none" cap="none" strike="noStrike">
                <a:solidFill>
                  <a:srgbClr val="44494E"/>
                </a:solidFill>
                <a:latin typeface="Open Sans"/>
                <a:ea typeface="Open Sans"/>
                <a:cs typeface="Open Sans"/>
                <a:sym typeface="Open Sans"/>
              </a:rPr>
              <a:t>Hand Tuning Cycle</a:t>
            </a:r>
            <a:endParaRPr b="1" i="0" sz="2200" u="none" cap="none" strike="noStrike">
              <a:solidFill>
                <a:srgbClr val="44494E"/>
              </a:solidFill>
              <a:latin typeface="Open Sans"/>
              <a:ea typeface="Open Sans"/>
              <a:cs typeface="Open Sans"/>
              <a:sym typeface="Open Sans"/>
            </a:endParaRPr>
          </a:p>
        </p:txBody>
      </p:sp>
      <p:sp>
        <p:nvSpPr>
          <p:cNvPr id="1111" name="Google Shape;1111;p211"/>
          <p:cNvSpPr txBox="1"/>
          <p:nvPr>
            <p:ph type="title"/>
          </p:nvPr>
        </p:nvSpPr>
        <p:spPr>
          <a:xfrm>
            <a:off x="5341146" y="-3"/>
            <a:ext cx="6082500" cy="687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b="1" lang="en-IN" sz="3200">
                <a:latin typeface="Open Sans"/>
                <a:ea typeface="Open Sans"/>
                <a:cs typeface="Open Sans"/>
                <a:sym typeface="Open Sans"/>
              </a:rPr>
              <a:t>Manual Tuning Approach</a:t>
            </a:r>
            <a:endParaRPr b="1" sz="3200">
              <a:latin typeface="Open Sans"/>
              <a:ea typeface="Open Sans"/>
              <a:cs typeface="Open Sans"/>
              <a:sym typeface="Open Sans"/>
            </a:endParaRPr>
          </a:p>
        </p:txBody>
      </p:sp>
      <p:pic>
        <p:nvPicPr>
          <p:cNvPr id="1112" name="Google Shape;1112;p211"/>
          <p:cNvPicPr preferRelativeResize="0"/>
          <p:nvPr/>
        </p:nvPicPr>
        <p:blipFill rotWithShape="1">
          <a:blip r:embed="rId3">
            <a:alphaModFix/>
          </a:blip>
          <a:srcRect b="0" l="0" r="0" t="0"/>
          <a:stretch/>
        </p:blipFill>
        <p:spPr>
          <a:xfrm>
            <a:off x="4226442" y="493860"/>
            <a:ext cx="7854136" cy="341591"/>
          </a:xfrm>
          <a:prstGeom prst="rect">
            <a:avLst/>
          </a:prstGeom>
          <a:noFill/>
          <a:ln>
            <a:noFill/>
          </a:ln>
        </p:spPr>
      </p:pic>
      <p:sp>
        <p:nvSpPr>
          <p:cNvPr id="1113" name="Google Shape;1113;p211"/>
          <p:cNvSpPr txBox="1"/>
          <p:nvPr/>
        </p:nvSpPr>
        <p:spPr>
          <a:xfrm>
            <a:off x="875655" y="835452"/>
            <a:ext cx="15013500" cy="7833636"/>
          </a:xfrm>
          <a:prstGeom prst="rect">
            <a:avLst/>
          </a:prstGeom>
          <a:noFill/>
          <a:ln>
            <a:noFill/>
          </a:ln>
        </p:spPr>
        <p:txBody>
          <a:bodyPr anchorCtr="0" anchor="t" bIns="45700" lIns="91425" spcFirstLastPara="1" rIns="91425" wrap="square" tIns="45700">
            <a:noAutofit/>
          </a:bodyPr>
          <a:lstStyle/>
          <a:p>
            <a:pPr indent="0" lvl="0" marL="76200" marR="0" rtl="0" algn="ctr">
              <a:lnSpc>
                <a:spcPct val="100000"/>
              </a:lnSpc>
              <a:spcBef>
                <a:spcPts val="0"/>
              </a:spcBef>
              <a:spcAft>
                <a:spcPts val="0"/>
              </a:spcAft>
              <a:buClr>
                <a:srgbClr val="000000"/>
              </a:buClr>
              <a:buSzPts val="2200"/>
              <a:buFont typeface="Arial"/>
              <a:buNone/>
            </a:pPr>
            <a:r>
              <a:rPr b="0" i="0" lang="en-IN" sz="2200" u="none" cap="none" strike="noStrike">
                <a:solidFill>
                  <a:srgbClr val="000000"/>
                </a:solidFill>
                <a:latin typeface="Open Sans"/>
                <a:ea typeface="Open Sans"/>
                <a:cs typeface="Open Sans"/>
                <a:sym typeface="Open Sans"/>
              </a:rPr>
              <a:t>From the following example, it can be concluded that manual tuning is not an efficient way as even five times increase in the neuron resulted only 4% increase in accuracy.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Noto Sans Symbols"/>
              <a:buNone/>
            </a:pPr>
            <a:r>
              <a:t/>
            </a:r>
            <a:endParaRPr b="0" i="0" sz="2200" u="none" cap="none" strike="noStrike">
              <a:solidFill>
                <a:srgbClr val="000000"/>
              </a:solidFill>
              <a:latin typeface="Arial"/>
              <a:ea typeface="Arial"/>
              <a:cs typeface="Arial"/>
              <a:sym typeface="Arial"/>
            </a:endParaRPr>
          </a:p>
          <a:p>
            <a:pPr indent="0" lvl="0" marL="76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Noto Sans Symbols"/>
              <a:buNone/>
            </a:pPr>
            <a:r>
              <a:t/>
            </a:r>
            <a:endParaRPr b="0" i="0" sz="2200" u="none" cap="none" strike="noStrike">
              <a:solidFill>
                <a:srgbClr val="000000"/>
              </a:solidFill>
              <a:latin typeface="Arial"/>
              <a:ea typeface="Arial"/>
              <a:cs typeface="Arial"/>
              <a:sym typeface="Arial"/>
            </a:endParaRPr>
          </a:p>
          <a:p>
            <a:pPr indent="-228600" lvl="0" marL="457200" marR="0" rtl="0" algn="l">
              <a:lnSpc>
                <a:spcPct val="100000"/>
              </a:lnSpc>
              <a:spcBef>
                <a:spcPts val="1333"/>
              </a:spcBef>
              <a:spcAft>
                <a:spcPts val="0"/>
              </a:spcAft>
              <a:buClr>
                <a:srgbClr val="000000"/>
              </a:buClr>
              <a:buSzPts val="2400"/>
              <a:buFont typeface="Noto Sans Symbols"/>
              <a:buNone/>
            </a:pPr>
            <a:r>
              <a:t/>
            </a:r>
            <a:endParaRPr b="0" i="0" sz="2200" u="none" cap="none" strike="noStrike">
              <a:solidFill>
                <a:srgbClr val="000000"/>
              </a:solidFill>
              <a:latin typeface="Arial"/>
              <a:ea typeface="Arial"/>
              <a:cs typeface="Arial"/>
              <a:sym typeface="Arial"/>
            </a:endParaRPr>
          </a:p>
          <a:p>
            <a:pPr indent="-228600" lvl="0" marL="457200" marR="0" rtl="0" algn="l">
              <a:lnSpc>
                <a:spcPct val="100000"/>
              </a:lnSpc>
              <a:spcBef>
                <a:spcPts val="1333"/>
              </a:spcBef>
              <a:spcAft>
                <a:spcPts val="0"/>
              </a:spcAft>
              <a:buClr>
                <a:srgbClr val="000000"/>
              </a:buClr>
              <a:buSzPts val="2400"/>
              <a:buFont typeface="Noto Sans Symbols"/>
              <a:buNone/>
            </a:pPr>
            <a:r>
              <a:t/>
            </a:r>
            <a:endParaRPr b="0" i="0" sz="2200" u="none" cap="none" strike="noStrike">
              <a:solidFill>
                <a:srgbClr val="000000"/>
              </a:solidFill>
              <a:latin typeface="Arial"/>
              <a:ea typeface="Arial"/>
              <a:cs typeface="Arial"/>
              <a:sym typeface="Arial"/>
            </a:endParaRPr>
          </a:p>
          <a:p>
            <a:pPr indent="0" lvl="0" marL="76200" marR="0" rtl="0" algn="l">
              <a:lnSpc>
                <a:spcPct val="100000"/>
              </a:lnSpc>
              <a:spcBef>
                <a:spcPts val="1333"/>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114" name="Google Shape;1114;p211"/>
          <p:cNvSpPr txBox="1"/>
          <p:nvPr/>
        </p:nvSpPr>
        <p:spPr>
          <a:xfrm>
            <a:off x="1897940" y="5358767"/>
            <a:ext cx="3863995"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Similarly, the neurons are increased to 250 with five layers, but the accuracy is increased to 86% only.</a:t>
            </a:r>
            <a:endParaRPr b="0" i="0" sz="2200" u="none" cap="none" strike="noStrike">
              <a:solidFill>
                <a:srgbClr val="44494E"/>
              </a:solidFill>
              <a:latin typeface="Open Sans"/>
              <a:ea typeface="Open Sans"/>
              <a:cs typeface="Open Sans"/>
              <a:sym typeface="Open Sans"/>
            </a:endParaRPr>
          </a:p>
        </p:txBody>
      </p:sp>
      <p:sp>
        <p:nvSpPr>
          <p:cNvPr id="1115" name="Google Shape;1115;p211"/>
          <p:cNvSpPr txBox="1"/>
          <p:nvPr/>
        </p:nvSpPr>
        <p:spPr>
          <a:xfrm>
            <a:off x="1897940" y="2433184"/>
            <a:ext cx="3863995"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There is one layer of MLP with 50 neurons and the accuracy of the model is 82%.</a:t>
            </a:r>
            <a:endParaRPr b="0" i="0" sz="2200" u="none" cap="none" strike="noStrike">
              <a:solidFill>
                <a:srgbClr val="44494E"/>
              </a:solidFill>
              <a:latin typeface="Open Sans"/>
              <a:ea typeface="Open Sans"/>
              <a:cs typeface="Open Sans"/>
              <a:sym typeface="Open Sans"/>
            </a:endParaRPr>
          </a:p>
        </p:txBody>
      </p:sp>
      <p:sp>
        <p:nvSpPr>
          <p:cNvPr id="1116" name="Google Shape;1116;p211"/>
          <p:cNvSpPr txBox="1"/>
          <p:nvPr/>
        </p:nvSpPr>
        <p:spPr>
          <a:xfrm>
            <a:off x="10756622" y="2263907"/>
            <a:ext cx="3863995" cy="17851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Now, we have increased the number of neurons to 100 with one additional layer and the resulting accuracy is 84%.</a:t>
            </a:r>
            <a:endParaRPr b="0" i="0" sz="2200" u="none" cap="none" strike="noStrike">
              <a:solidFill>
                <a:srgbClr val="44494E"/>
              </a:solidFill>
              <a:latin typeface="Open Sans"/>
              <a:ea typeface="Open Sans"/>
              <a:cs typeface="Open Sans"/>
              <a:sym typeface="Open Sans"/>
            </a:endParaRPr>
          </a:p>
        </p:txBody>
      </p:sp>
      <p:sp>
        <p:nvSpPr>
          <p:cNvPr id="1117" name="Google Shape;1117;p211"/>
          <p:cNvSpPr txBox="1"/>
          <p:nvPr/>
        </p:nvSpPr>
        <p:spPr>
          <a:xfrm>
            <a:off x="10909021" y="5656794"/>
            <a:ext cx="3863995"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The number of layers are increased to three and the resulting accuracy is 85%.</a:t>
            </a:r>
            <a:endParaRPr b="0" i="0" sz="2200" u="none" cap="none" strike="noStrike">
              <a:solidFill>
                <a:srgbClr val="44494E"/>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95"/>
                                        </p:tgtEl>
                                        <p:attrNameLst>
                                          <p:attrName>style.visibility</p:attrName>
                                        </p:attrNameLst>
                                      </p:cBhvr>
                                      <p:to>
                                        <p:strVal val="visible"/>
                                      </p:to>
                                    </p:set>
                                    <p:animEffect filter="fade" transition="in">
                                      <p:cBhvr>
                                        <p:cTn dur="500"/>
                                        <p:tgtEl>
                                          <p:spTgt spid="109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99"/>
                                        </p:tgtEl>
                                        <p:attrNameLst>
                                          <p:attrName>style.visibility</p:attrName>
                                        </p:attrNameLst>
                                      </p:cBhvr>
                                      <p:to>
                                        <p:strVal val="visible"/>
                                      </p:to>
                                    </p:set>
                                    <p:animEffect filter="fade" transition="in">
                                      <p:cBhvr>
                                        <p:cTn dur="500"/>
                                        <p:tgtEl>
                                          <p:spTgt spid="1099"/>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102"/>
                                        </p:tgtEl>
                                        <p:attrNameLst>
                                          <p:attrName>style.visibility</p:attrName>
                                        </p:attrNameLst>
                                      </p:cBhvr>
                                      <p:to>
                                        <p:strVal val="visible"/>
                                      </p:to>
                                    </p:set>
                                    <p:anim calcmode="lin" valueType="num">
                                      <p:cBhvr additive="base">
                                        <p:cTn dur="500"/>
                                        <p:tgtEl>
                                          <p:spTgt spid="1102"/>
                                        </p:tgtEl>
                                        <p:attrNameLst>
                                          <p:attrName>ppt_w</p:attrName>
                                        </p:attrNameLst>
                                      </p:cBhvr>
                                      <p:tavLst>
                                        <p:tav fmla="" tm="0">
                                          <p:val>
                                            <p:strVal val="0"/>
                                          </p:val>
                                        </p:tav>
                                        <p:tav fmla="" tm="100000">
                                          <p:val>
                                            <p:strVal val="#ppt_w"/>
                                          </p:val>
                                        </p:tav>
                                      </p:tavLst>
                                    </p:anim>
                                    <p:anim calcmode="lin" valueType="num">
                                      <p:cBhvr additive="base">
                                        <p:cTn dur="500"/>
                                        <p:tgtEl>
                                          <p:spTgt spid="1102"/>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103"/>
                                        </p:tgtEl>
                                        <p:attrNameLst>
                                          <p:attrName>style.visibility</p:attrName>
                                        </p:attrNameLst>
                                      </p:cBhvr>
                                      <p:to>
                                        <p:strVal val="visible"/>
                                      </p:to>
                                    </p:set>
                                    <p:anim calcmode="lin" valueType="num">
                                      <p:cBhvr additive="base">
                                        <p:cTn dur="500"/>
                                        <p:tgtEl>
                                          <p:spTgt spid="1103"/>
                                        </p:tgtEl>
                                        <p:attrNameLst>
                                          <p:attrName>ppt_w</p:attrName>
                                        </p:attrNameLst>
                                      </p:cBhvr>
                                      <p:tavLst>
                                        <p:tav fmla="" tm="0">
                                          <p:val>
                                            <p:strVal val="0"/>
                                          </p:val>
                                        </p:tav>
                                        <p:tav fmla="" tm="100000">
                                          <p:val>
                                            <p:strVal val="#ppt_w"/>
                                          </p:val>
                                        </p:tav>
                                      </p:tavLst>
                                    </p:anim>
                                    <p:anim calcmode="lin" valueType="num">
                                      <p:cBhvr additive="base">
                                        <p:cTn dur="500"/>
                                        <p:tgtEl>
                                          <p:spTgt spid="1103"/>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96"/>
                                        </p:tgtEl>
                                        <p:attrNameLst>
                                          <p:attrName>style.visibility</p:attrName>
                                        </p:attrNameLst>
                                      </p:cBhvr>
                                      <p:to>
                                        <p:strVal val="visible"/>
                                      </p:to>
                                    </p:set>
                                    <p:animEffect filter="fade" transition="in">
                                      <p:cBhvr>
                                        <p:cTn dur="500"/>
                                        <p:tgtEl>
                                          <p:spTgt spid="109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500"/>
                                        <p:tgtEl>
                                          <p:spTgt spid="1100"/>
                                        </p:tgtEl>
                                      </p:cBhvr>
                                    </p:animEffect>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1104"/>
                                        </p:tgtEl>
                                        <p:attrNameLst>
                                          <p:attrName>style.visibility</p:attrName>
                                        </p:attrNameLst>
                                      </p:cBhvr>
                                      <p:to>
                                        <p:strVal val="visible"/>
                                      </p:to>
                                    </p:set>
                                    <p:anim calcmode="lin" valueType="num">
                                      <p:cBhvr additive="base">
                                        <p:cTn dur="500"/>
                                        <p:tgtEl>
                                          <p:spTgt spid="1104"/>
                                        </p:tgtEl>
                                        <p:attrNameLst>
                                          <p:attrName>ppt_w</p:attrName>
                                        </p:attrNameLst>
                                      </p:cBhvr>
                                      <p:tavLst>
                                        <p:tav fmla="" tm="0">
                                          <p:val>
                                            <p:strVal val="0"/>
                                          </p:val>
                                        </p:tav>
                                        <p:tav fmla="" tm="100000">
                                          <p:val>
                                            <p:strVal val="#ppt_w"/>
                                          </p:val>
                                        </p:tav>
                                      </p:tavLst>
                                    </p:anim>
                                    <p:anim calcmode="lin" valueType="num">
                                      <p:cBhvr additive="base">
                                        <p:cTn dur="500"/>
                                        <p:tgtEl>
                                          <p:spTgt spid="1104"/>
                                        </p:tgtEl>
                                        <p:attrNameLst>
                                          <p:attrName>ppt_h</p:attrName>
                                        </p:attrNameLst>
                                      </p:cBhvr>
                                      <p:tavLst>
                                        <p:tav fmla="" tm="0">
                                          <p:val>
                                            <p:strVal val="0"/>
                                          </p:val>
                                        </p:tav>
                                        <p:tav fmla="" tm="100000">
                                          <p:val>
                                            <p:strVal val="#ppt_h"/>
                                          </p:val>
                                        </p:tav>
                                      </p:tavLst>
                                    </p:anim>
                                  </p:childTnLst>
                                </p:cTn>
                              </p:par>
                            </p:childTnLst>
                          </p:cTn>
                        </p:par>
                        <p:par>
                          <p:cTn fill="hold">
                            <p:stCondLst>
                              <p:cond delay="3500"/>
                            </p:stCondLst>
                            <p:childTnLst>
                              <p:par>
                                <p:cTn fill="hold" nodeType="afterEffect" presetClass="entr" presetID="23" presetSubtype="16">
                                  <p:stCondLst>
                                    <p:cond delay="0"/>
                                  </p:stCondLst>
                                  <p:childTnLst>
                                    <p:set>
                                      <p:cBhvr>
                                        <p:cTn dur="1" fill="hold">
                                          <p:stCondLst>
                                            <p:cond delay="0"/>
                                          </p:stCondLst>
                                        </p:cTn>
                                        <p:tgtEl>
                                          <p:spTgt spid="1105"/>
                                        </p:tgtEl>
                                        <p:attrNameLst>
                                          <p:attrName>style.visibility</p:attrName>
                                        </p:attrNameLst>
                                      </p:cBhvr>
                                      <p:to>
                                        <p:strVal val="visible"/>
                                      </p:to>
                                    </p:set>
                                    <p:anim calcmode="lin" valueType="num">
                                      <p:cBhvr additive="base">
                                        <p:cTn dur="500"/>
                                        <p:tgtEl>
                                          <p:spTgt spid="1105"/>
                                        </p:tgtEl>
                                        <p:attrNameLst>
                                          <p:attrName>ppt_w</p:attrName>
                                        </p:attrNameLst>
                                      </p:cBhvr>
                                      <p:tavLst>
                                        <p:tav fmla="" tm="0">
                                          <p:val>
                                            <p:strVal val="0"/>
                                          </p:val>
                                        </p:tav>
                                        <p:tav fmla="" tm="100000">
                                          <p:val>
                                            <p:strVal val="#ppt_w"/>
                                          </p:val>
                                        </p:tav>
                                      </p:tavLst>
                                    </p:anim>
                                    <p:anim calcmode="lin" valueType="num">
                                      <p:cBhvr additive="base">
                                        <p:cTn dur="500"/>
                                        <p:tgtEl>
                                          <p:spTgt spid="1105"/>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500"/>
                                        <p:tgtEl>
                                          <p:spTgt spid="1097"/>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500"/>
                                        <p:tgtEl>
                                          <p:spTgt spid="1101"/>
                                        </p:tgtEl>
                                      </p:cBhvr>
                                    </p:animEffect>
                                  </p:childTnLst>
                                </p:cTn>
                              </p:par>
                            </p:childTnLst>
                          </p:cTn>
                        </p:par>
                        <p:par>
                          <p:cTn fill="hold">
                            <p:stCondLst>
                              <p:cond delay="5000"/>
                            </p:stCondLst>
                            <p:childTnLst>
                              <p:par>
                                <p:cTn fill="hold" nodeType="afterEffect" presetClass="entr" presetID="23" presetSubtype="16">
                                  <p:stCondLst>
                                    <p:cond delay="0"/>
                                  </p:stCondLst>
                                  <p:childTnLst>
                                    <p:set>
                                      <p:cBhvr>
                                        <p:cTn dur="1" fill="hold">
                                          <p:stCondLst>
                                            <p:cond delay="0"/>
                                          </p:stCondLst>
                                        </p:cTn>
                                        <p:tgtEl>
                                          <p:spTgt spid="1106"/>
                                        </p:tgtEl>
                                        <p:attrNameLst>
                                          <p:attrName>style.visibility</p:attrName>
                                        </p:attrNameLst>
                                      </p:cBhvr>
                                      <p:to>
                                        <p:strVal val="visible"/>
                                      </p:to>
                                    </p:set>
                                    <p:anim calcmode="lin" valueType="num">
                                      <p:cBhvr additive="base">
                                        <p:cTn dur="500"/>
                                        <p:tgtEl>
                                          <p:spTgt spid="1106"/>
                                        </p:tgtEl>
                                        <p:attrNameLst>
                                          <p:attrName>ppt_w</p:attrName>
                                        </p:attrNameLst>
                                      </p:cBhvr>
                                      <p:tavLst>
                                        <p:tav fmla="" tm="0">
                                          <p:val>
                                            <p:strVal val="0"/>
                                          </p:val>
                                        </p:tav>
                                        <p:tav fmla="" tm="100000">
                                          <p:val>
                                            <p:strVal val="#ppt_w"/>
                                          </p:val>
                                        </p:tav>
                                      </p:tavLst>
                                    </p:anim>
                                    <p:anim calcmode="lin" valueType="num">
                                      <p:cBhvr additive="base">
                                        <p:cTn dur="500"/>
                                        <p:tgtEl>
                                          <p:spTgt spid="1106"/>
                                        </p:tgtEl>
                                        <p:attrNameLst>
                                          <p:attrName>ppt_h</p:attrName>
                                        </p:attrNameLst>
                                      </p:cBhvr>
                                      <p:tavLst>
                                        <p:tav fmla="" tm="0">
                                          <p:val>
                                            <p:strVal val="0"/>
                                          </p:val>
                                        </p:tav>
                                        <p:tav fmla="" tm="100000">
                                          <p:val>
                                            <p:strVal val="#ppt_h"/>
                                          </p:val>
                                        </p:tav>
                                      </p:tavLst>
                                    </p:anim>
                                  </p:childTnLst>
                                </p:cTn>
                              </p:par>
                            </p:childTnLst>
                          </p:cTn>
                        </p:par>
                        <p:par>
                          <p:cTn fill="hold">
                            <p:stCondLst>
                              <p:cond delay="5500"/>
                            </p:stCondLst>
                            <p:childTnLst>
                              <p:par>
                                <p:cTn fill="hold" nodeType="afterEffect" presetClass="entr" presetID="23" presetSubtype="16">
                                  <p:stCondLst>
                                    <p:cond delay="0"/>
                                  </p:stCondLst>
                                  <p:childTnLst>
                                    <p:set>
                                      <p:cBhvr>
                                        <p:cTn dur="1" fill="hold">
                                          <p:stCondLst>
                                            <p:cond delay="0"/>
                                          </p:stCondLst>
                                        </p:cTn>
                                        <p:tgtEl>
                                          <p:spTgt spid="1107"/>
                                        </p:tgtEl>
                                        <p:attrNameLst>
                                          <p:attrName>style.visibility</p:attrName>
                                        </p:attrNameLst>
                                      </p:cBhvr>
                                      <p:to>
                                        <p:strVal val="visible"/>
                                      </p:to>
                                    </p:set>
                                    <p:anim calcmode="lin" valueType="num">
                                      <p:cBhvr additive="base">
                                        <p:cTn dur="500"/>
                                        <p:tgtEl>
                                          <p:spTgt spid="1107"/>
                                        </p:tgtEl>
                                        <p:attrNameLst>
                                          <p:attrName>ppt_w</p:attrName>
                                        </p:attrNameLst>
                                      </p:cBhvr>
                                      <p:tavLst>
                                        <p:tav fmla="" tm="0">
                                          <p:val>
                                            <p:strVal val="0"/>
                                          </p:val>
                                        </p:tav>
                                        <p:tav fmla="" tm="100000">
                                          <p:val>
                                            <p:strVal val="#ppt_w"/>
                                          </p:val>
                                        </p:tav>
                                      </p:tavLst>
                                    </p:anim>
                                    <p:anim calcmode="lin" valueType="num">
                                      <p:cBhvr additive="base">
                                        <p:cTn dur="500"/>
                                        <p:tgtEl>
                                          <p:spTgt spid="1107"/>
                                        </p:tgtEl>
                                        <p:attrNameLst>
                                          <p:attrName>ppt_h</p:attrName>
                                        </p:attrNameLst>
                                      </p:cBhvr>
                                      <p:tavLst>
                                        <p:tav fmla="" tm="0">
                                          <p:val>
                                            <p:strVal val="0"/>
                                          </p:val>
                                        </p:tav>
                                        <p:tav fmla="" tm="100000">
                                          <p:val>
                                            <p:strVal val="#ppt_h"/>
                                          </p:val>
                                        </p:tav>
                                      </p:tavLst>
                                    </p:anim>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094"/>
                                        </p:tgtEl>
                                        <p:attrNameLst>
                                          <p:attrName>style.visibility</p:attrName>
                                        </p:attrNameLst>
                                      </p:cBhvr>
                                      <p:to>
                                        <p:strVal val="visible"/>
                                      </p:to>
                                    </p:set>
                                    <p:animEffect filter="fade" transition="in">
                                      <p:cBhvr>
                                        <p:cTn dur="500"/>
                                        <p:tgtEl>
                                          <p:spTgt spid="1094"/>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098"/>
                                        </p:tgtEl>
                                        <p:attrNameLst>
                                          <p:attrName>style.visibility</p:attrName>
                                        </p:attrNameLst>
                                      </p:cBhvr>
                                      <p:to>
                                        <p:strVal val="visible"/>
                                      </p:to>
                                    </p:set>
                                    <p:animEffect filter="fade" transition="in">
                                      <p:cBhvr>
                                        <p:cTn dur="500"/>
                                        <p:tgtEl>
                                          <p:spTgt spid="1098"/>
                                        </p:tgtEl>
                                      </p:cBhvr>
                                    </p:animEffect>
                                  </p:childTnLst>
                                </p:cTn>
                              </p:par>
                            </p:childTnLst>
                          </p:cTn>
                        </p:par>
                        <p:par>
                          <p:cTn fill="hold">
                            <p:stCondLst>
                              <p:cond delay="7000"/>
                            </p:stCondLst>
                            <p:childTnLst>
                              <p:par>
                                <p:cTn fill="hold" nodeType="afterEffect" presetClass="entr" presetID="23" presetSubtype="16">
                                  <p:stCondLst>
                                    <p:cond delay="0"/>
                                  </p:stCondLst>
                                  <p:childTnLst>
                                    <p:set>
                                      <p:cBhvr>
                                        <p:cTn dur="1" fill="hold">
                                          <p:stCondLst>
                                            <p:cond delay="0"/>
                                          </p:stCondLst>
                                        </p:cTn>
                                        <p:tgtEl>
                                          <p:spTgt spid="1108"/>
                                        </p:tgtEl>
                                        <p:attrNameLst>
                                          <p:attrName>style.visibility</p:attrName>
                                        </p:attrNameLst>
                                      </p:cBhvr>
                                      <p:to>
                                        <p:strVal val="visible"/>
                                      </p:to>
                                    </p:set>
                                    <p:anim calcmode="lin" valueType="num">
                                      <p:cBhvr additive="base">
                                        <p:cTn dur="500"/>
                                        <p:tgtEl>
                                          <p:spTgt spid="1108"/>
                                        </p:tgtEl>
                                        <p:attrNameLst>
                                          <p:attrName>ppt_w</p:attrName>
                                        </p:attrNameLst>
                                      </p:cBhvr>
                                      <p:tavLst>
                                        <p:tav fmla="" tm="0">
                                          <p:val>
                                            <p:strVal val="0"/>
                                          </p:val>
                                        </p:tav>
                                        <p:tav fmla="" tm="100000">
                                          <p:val>
                                            <p:strVal val="#ppt_w"/>
                                          </p:val>
                                        </p:tav>
                                      </p:tavLst>
                                    </p:anim>
                                    <p:anim calcmode="lin" valueType="num">
                                      <p:cBhvr additive="base">
                                        <p:cTn dur="500"/>
                                        <p:tgtEl>
                                          <p:spTgt spid="1108"/>
                                        </p:tgtEl>
                                        <p:attrNameLst>
                                          <p:attrName>ppt_h</p:attrName>
                                        </p:attrNameLst>
                                      </p:cBhvr>
                                      <p:tavLst>
                                        <p:tav fmla="" tm="0">
                                          <p:val>
                                            <p:strVal val="0"/>
                                          </p:val>
                                        </p:tav>
                                        <p:tav fmla="" tm="100000">
                                          <p:val>
                                            <p:strVal val="#ppt_h"/>
                                          </p:val>
                                        </p:tav>
                                      </p:tavLst>
                                    </p:anim>
                                  </p:childTnLst>
                                </p:cTn>
                              </p:par>
                            </p:childTnLst>
                          </p:cTn>
                        </p:par>
                        <p:par>
                          <p:cTn fill="hold">
                            <p:stCondLst>
                              <p:cond delay="7500"/>
                            </p:stCondLst>
                            <p:childTnLst>
                              <p:par>
                                <p:cTn fill="hold" nodeType="afterEffect" presetClass="entr" presetID="23" presetSubtype="16">
                                  <p:stCondLst>
                                    <p:cond delay="0"/>
                                  </p:stCondLst>
                                  <p:childTnLst>
                                    <p:set>
                                      <p:cBhvr>
                                        <p:cTn dur="1" fill="hold">
                                          <p:stCondLst>
                                            <p:cond delay="0"/>
                                          </p:stCondLst>
                                        </p:cTn>
                                        <p:tgtEl>
                                          <p:spTgt spid="1109"/>
                                        </p:tgtEl>
                                        <p:attrNameLst>
                                          <p:attrName>style.visibility</p:attrName>
                                        </p:attrNameLst>
                                      </p:cBhvr>
                                      <p:to>
                                        <p:strVal val="visible"/>
                                      </p:to>
                                    </p:set>
                                    <p:anim calcmode="lin" valueType="num">
                                      <p:cBhvr additive="base">
                                        <p:cTn dur="500"/>
                                        <p:tgtEl>
                                          <p:spTgt spid="1109"/>
                                        </p:tgtEl>
                                        <p:attrNameLst>
                                          <p:attrName>ppt_w</p:attrName>
                                        </p:attrNameLst>
                                      </p:cBhvr>
                                      <p:tavLst>
                                        <p:tav fmla="" tm="0">
                                          <p:val>
                                            <p:strVal val="0"/>
                                          </p:val>
                                        </p:tav>
                                        <p:tav fmla="" tm="100000">
                                          <p:val>
                                            <p:strVal val="#ppt_w"/>
                                          </p:val>
                                        </p:tav>
                                      </p:tavLst>
                                    </p:anim>
                                    <p:anim calcmode="lin" valueType="num">
                                      <p:cBhvr additive="base">
                                        <p:cTn dur="500"/>
                                        <p:tgtEl>
                                          <p:spTgt spid="1109"/>
                                        </p:tgtEl>
                                        <p:attrNameLst>
                                          <p:attrName>ppt_h</p:attrName>
                                        </p:attrNameLst>
                                      </p:cBhvr>
                                      <p:tavLst>
                                        <p:tav fmla="" tm="0">
                                          <p:val>
                                            <p:strVal val="0"/>
                                          </p:val>
                                        </p:tav>
                                        <p:tav fmla="" tm="100000">
                                          <p:val>
                                            <p:strVal val="#ppt_h"/>
                                          </p:val>
                                        </p:tav>
                                      </p:tavLst>
                                    </p:anim>
                                  </p:childTnLst>
                                </p:cTn>
                              </p:par>
                            </p:childTnLst>
                          </p:cTn>
                        </p:par>
                        <p:par>
                          <p:cTn fill="hold">
                            <p:stCondLst>
                              <p:cond delay="8000"/>
                            </p:stCondLst>
                            <p:childTnLst>
                              <p:par>
                                <p:cTn fill="hold" nodeType="afterEffect" presetClass="entr" presetID="23" presetSubtype="16">
                                  <p:stCondLst>
                                    <p:cond delay="0"/>
                                  </p:stCondLst>
                                  <p:childTnLst>
                                    <p:set>
                                      <p:cBhvr>
                                        <p:cTn dur="1" fill="hold">
                                          <p:stCondLst>
                                            <p:cond delay="0"/>
                                          </p:stCondLst>
                                        </p:cTn>
                                        <p:tgtEl>
                                          <p:spTgt spid="1110"/>
                                        </p:tgtEl>
                                        <p:attrNameLst>
                                          <p:attrName>style.visibility</p:attrName>
                                        </p:attrNameLst>
                                      </p:cBhvr>
                                      <p:to>
                                        <p:strVal val="visible"/>
                                      </p:to>
                                    </p:set>
                                    <p:anim calcmode="lin" valueType="num">
                                      <p:cBhvr additive="base">
                                        <p:cTn dur="500"/>
                                        <p:tgtEl>
                                          <p:spTgt spid="1110"/>
                                        </p:tgtEl>
                                        <p:attrNameLst>
                                          <p:attrName>ppt_w</p:attrName>
                                        </p:attrNameLst>
                                      </p:cBhvr>
                                      <p:tavLst>
                                        <p:tav fmla="" tm="0">
                                          <p:val>
                                            <p:strVal val="0"/>
                                          </p:val>
                                        </p:tav>
                                        <p:tav fmla="" tm="100000">
                                          <p:val>
                                            <p:strVal val="#ppt_w"/>
                                          </p:val>
                                        </p:tav>
                                      </p:tavLst>
                                    </p:anim>
                                    <p:anim calcmode="lin" valueType="num">
                                      <p:cBhvr additive="base">
                                        <p:cTn dur="500"/>
                                        <p:tgtEl>
                                          <p:spTgt spid="1110"/>
                                        </p:tgtEl>
                                        <p:attrNameLst>
                                          <p:attrName>ppt_h</p:attrName>
                                        </p:attrNameLst>
                                      </p:cBhvr>
                                      <p:tavLst>
                                        <p:tav fmla="" tm="0">
                                          <p:val>
                                            <p:strVal val="0"/>
                                          </p:val>
                                        </p:tav>
                                        <p:tav fmla="" tm="100000">
                                          <p:val>
                                            <p:strVal val="#ppt_h"/>
                                          </p:val>
                                        </p:tav>
                                      </p:tavLst>
                                    </p:anim>
                                  </p:childTnLst>
                                </p:cTn>
                              </p:par>
                            </p:childTnLst>
                          </p:cTn>
                        </p:par>
                        <p:par>
                          <p:cTn fill="hold">
                            <p:stCondLst>
                              <p:cond delay="8500"/>
                            </p:stCondLst>
                            <p:childTnLst>
                              <p:par>
                                <p:cTn fill="hold" nodeType="afterEffect" presetClass="entr" presetID="2" presetSubtype="8">
                                  <p:stCondLst>
                                    <p:cond delay="0"/>
                                  </p:stCondLst>
                                  <p:childTnLst>
                                    <p:set>
                                      <p:cBhvr>
                                        <p:cTn dur="1" fill="hold">
                                          <p:stCondLst>
                                            <p:cond delay="0"/>
                                          </p:stCondLst>
                                        </p:cTn>
                                        <p:tgtEl>
                                          <p:spTgt spid="1114"/>
                                        </p:tgtEl>
                                        <p:attrNameLst>
                                          <p:attrName>style.visibility</p:attrName>
                                        </p:attrNameLst>
                                      </p:cBhvr>
                                      <p:to>
                                        <p:strVal val="visible"/>
                                      </p:to>
                                    </p:set>
                                    <p:anim calcmode="lin" valueType="num">
                                      <p:cBhvr additive="base">
                                        <p:cTn dur="500"/>
                                        <p:tgtEl>
                                          <p:spTgt spid="1114"/>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2" presetSubtype="8">
                                  <p:stCondLst>
                                    <p:cond delay="0"/>
                                  </p:stCondLst>
                                  <p:childTnLst>
                                    <p:set>
                                      <p:cBhvr>
                                        <p:cTn dur="1" fill="hold">
                                          <p:stCondLst>
                                            <p:cond delay="0"/>
                                          </p:stCondLst>
                                        </p:cTn>
                                        <p:tgtEl>
                                          <p:spTgt spid="1115"/>
                                        </p:tgtEl>
                                        <p:attrNameLst>
                                          <p:attrName>style.visibility</p:attrName>
                                        </p:attrNameLst>
                                      </p:cBhvr>
                                      <p:to>
                                        <p:strVal val="visible"/>
                                      </p:to>
                                    </p:set>
                                    <p:anim calcmode="lin" valueType="num">
                                      <p:cBhvr additive="base">
                                        <p:cTn dur="500"/>
                                        <p:tgtEl>
                                          <p:spTgt spid="1115"/>
                                        </p:tgtEl>
                                        <p:attrNameLst>
                                          <p:attrName>ppt_x</p:attrName>
                                        </p:attrNameLst>
                                      </p:cBhvr>
                                      <p:tavLst>
                                        <p:tav fmla="" tm="0">
                                          <p:val>
                                            <p:strVal val="#ppt_x-1"/>
                                          </p:val>
                                        </p:tav>
                                        <p:tav fmla="" tm="100000">
                                          <p:val>
                                            <p:strVal val="#ppt_x"/>
                                          </p:val>
                                        </p:tav>
                                      </p:tavLst>
                                    </p:anim>
                                  </p:childTnLst>
                                </p:cTn>
                              </p:par>
                            </p:childTnLst>
                          </p:cTn>
                        </p:par>
                        <p:par>
                          <p:cTn fill="hold">
                            <p:stCondLst>
                              <p:cond delay="9500"/>
                            </p:stCondLst>
                            <p:childTnLst>
                              <p:par>
                                <p:cTn fill="hold" nodeType="afterEffect" presetClass="entr" presetID="2" presetSubtype="8">
                                  <p:stCondLst>
                                    <p:cond delay="0"/>
                                  </p:stCondLst>
                                  <p:childTnLst>
                                    <p:set>
                                      <p:cBhvr>
                                        <p:cTn dur="1" fill="hold">
                                          <p:stCondLst>
                                            <p:cond delay="0"/>
                                          </p:stCondLst>
                                        </p:cTn>
                                        <p:tgtEl>
                                          <p:spTgt spid="1116"/>
                                        </p:tgtEl>
                                        <p:attrNameLst>
                                          <p:attrName>style.visibility</p:attrName>
                                        </p:attrNameLst>
                                      </p:cBhvr>
                                      <p:to>
                                        <p:strVal val="visible"/>
                                      </p:to>
                                    </p:set>
                                    <p:anim calcmode="lin" valueType="num">
                                      <p:cBhvr additive="base">
                                        <p:cTn dur="500"/>
                                        <p:tgtEl>
                                          <p:spTgt spid="1116"/>
                                        </p:tgtEl>
                                        <p:attrNameLst>
                                          <p:attrName>ppt_x</p:attrName>
                                        </p:attrNameLst>
                                      </p:cBhvr>
                                      <p:tavLst>
                                        <p:tav fmla="" tm="0">
                                          <p:val>
                                            <p:strVal val="#ppt_x-1"/>
                                          </p:val>
                                        </p:tav>
                                        <p:tav fmla="" tm="100000">
                                          <p:val>
                                            <p:strVal val="#ppt_x"/>
                                          </p:val>
                                        </p:tav>
                                      </p:tavLst>
                                    </p:anim>
                                  </p:childTnLst>
                                </p:cTn>
                              </p:par>
                            </p:childTnLst>
                          </p:cTn>
                        </p:par>
                        <p:par>
                          <p:cTn fill="hold">
                            <p:stCondLst>
                              <p:cond delay="10000"/>
                            </p:stCondLst>
                            <p:childTnLst>
                              <p:par>
                                <p:cTn fill="hold" nodeType="afterEffect" presetClass="entr" presetID="2" presetSubtype="8">
                                  <p:stCondLst>
                                    <p:cond delay="0"/>
                                  </p:stCondLst>
                                  <p:childTnLst>
                                    <p:set>
                                      <p:cBhvr>
                                        <p:cTn dur="1" fill="hold">
                                          <p:stCondLst>
                                            <p:cond delay="0"/>
                                          </p:stCondLst>
                                        </p:cTn>
                                        <p:tgtEl>
                                          <p:spTgt spid="1117"/>
                                        </p:tgtEl>
                                        <p:attrNameLst>
                                          <p:attrName>style.visibility</p:attrName>
                                        </p:attrNameLst>
                                      </p:cBhvr>
                                      <p:to>
                                        <p:strVal val="visible"/>
                                      </p:to>
                                    </p:set>
                                    <p:anim calcmode="lin" valueType="num">
                                      <p:cBhvr additive="base">
                                        <p:cTn dur="500"/>
                                        <p:tgtEl>
                                          <p:spTgt spid="111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2" name="Shape 1122"/>
        <p:cNvGrpSpPr/>
        <p:nvPr/>
      </p:nvGrpSpPr>
      <p:grpSpPr>
        <a:xfrm>
          <a:off x="0" y="0"/>
          <a:ext cx="0" cy="0"/>
          <a:chOff x="0" y="0"/>
          <a:chExt cx="0" cy="0"/>
        </a:xfrm>
      </p:grpSpPr>
      <p:sp>
        <p:nvSpPr>
          <p:cNvPr id="1123" name="Google Shape;1123;p212"/>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b="1" lang="en-IN"/>
              <a:t>Automatic Hyperparameter Tuning</a:t>
            </a:r>
            <a:endParaRPr b="1"/>
          </a:p>
        </p:txBody>
      </p:sp>
      <p:pic>
        <p:nvPicPr>
          <p:cNvPr id="1124" name="Google Shape;1124;p212"/>
          <p:cNvPicPr preferRelativeResize="0"/>
          <p:nvPr/>
        </p:nvPicPr>
        <p:blipFill rotWithShape="1">
          <a:blip r:embed="rId3">
            <a:alphaModFix/>
          </a:blip>
          <a:srcRect b="0" l="0" r="0" t="0"/>
          <a:stretch/>
        </p:blipFill>
        <p:spPr>
          <a:xfrm>
            <a:off x="3457239" y="751273"/>
            <a:ext cx="9503505" cy="341591"/>
          </a:xfrm>
          <a:prstGeom prst="rect">
            <a:avLst/>
          </a:prstGeom>
          <a:noFill/>
          <a:ln>
            <a:noFill/>
          </a:ln>
        </p:spPr>
      </p:pic>
      <p:sp>
        <p:nvSpPr>
          <p:cNvPr id="1125" name="Google Shape;1125;p212"/>
          <p:cNvSpPr txBox="1"/>
          <p:nvPr>
            <p:ph idx="2" type="body"/>
          </p:nvPr>
        </p:nvSpPr>
        <p:spPr>
          <a:xfrm>
            <a:off x="962525" y="1044737"/>
            <a:ext cx="15117113" cy="7537789"/>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Automatic selection approach is preferred over the manual approach as the latter is a very rigorous method. Automatic approach  is the process of tuning the hyperparameters with the help of algorithms. </a:t>
            </a:r>
            <a:br>
              <a:rPr lang="en-IN" sz="2200"/>
            </a:br>
            <a:r>
              <a:rPr lang="en-IN" sz="2200"/>
              <a:t>They are as follows:</a:t>
            </a:r>
            <a:endParaRPr sz="2200"/>
          </a:p>
          <a:p>
            <a:pPr indent="0" lvl="0" marL="76200" rtl="0" algn="l">
              <a:lnSpc>
                <a:spcPct val="100000"/>
              </a:lnSpc>
              <a:spcBef>
                <a:spcPts val="1333"/>
              </a:spcBef>
              <a:spcAft>
                <a:spcPts val="0"/>
              </a:spcAft>
              <a:buSzPts val="2400"/>
              <a:buNone/>
            </a:pPr>
            <a:r>
              <a:t/>
            </a:r>
            <a:endParaRPr sz="2200"/>
          </a:p>
        </p:txBody>
      </p:sp>
      <p:sp>
        <p:nvSpPr>
          <p:cNvPr id="1126" name="Google Shape;1126;p212"/>
          <p:cNvSpPr/>
          <p:nvPr/>
        </p:nvSpPr>
        <p:spPr>
          <a:xfrm>
            <a:off x="4570708" y="2438208"/>
            <a:ext cx="6717321" cy="4308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Manual</a:t>
            </a:r>
            <a:endParaRPr b="0" i="0" sz="2200" u="none" cap="none" strike="noStrike">
              <a:solidFill>
                <a:schemeClr val="lt1"/>
              </a:solidFill>
              <a:latin typeface="Open Sans"/>
              <a:ea typeface="Open Sans"/>
              <a:cs typeface="Open Sans"/>
              <a:sym typeface="Open Sans"/>
            </a:endParaRPr>
          </a:p>
        </p:txBody>
      </p:sp>
      <p:sp>
        <p:nvSpPr>
          <p:cNvPr id="1127" name="Google Shape;1127;p212"/>
          <p:cNvSpPr/>
          <p:nvPr/>
        </p:nvSpPr>
        <p:spPr>
          <a:xfrm>
            <a:off x="5012914" y="7095768"/>
            <a:ext cx="6485761" cy="430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Bayesian Optimization</a:t>
            </a:r>
            <a:endParaRPr b="0" i="0" sz="1400" u="none" cap="none" strike="noStrike">
              <a:solidFill>
                <a:srgbClr val="000000"/>
              </a:solidFill>
              <a:latin typeface="Arial"/>
              <a:ea typeface="Arial"/>
              <a:cs typeface="Arial"/>
              <a:sym typeface="Arial"/>
            </a:endParaRPr>
          </a:p>
        </p:txBody>
      </p:sp>
      <p:sp>
        <p:nvSpPr>
          <p:cNvPr id="1128" name="Google Shape;1128;p212"/>
          <p:cNvSpPr/>
          <p:nvPr/>
        </p:nvSpPr>
        <p:spPr>
          <a:xfrm>
            <a:off x="3617992" y="2786320"/>
            <a:ext cx="952716" cy="963822"/>
          </a:xfrm>
          <a:prstGeom prst="rightArrow">
            <a:avLst>
              <a:gd fmla="val 52703" name="adj1"/>
              <a:gd fmla="val 50000" name="adj2"/>
            </a:avLst>
          </a:prstGeom>
          <a:solidFill>
            <a:srgbClr val="0284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29" name="Google Shape;1129;p212"/>
          <p:cNvGrpSpPr/>
          <p:nvPr/>
        </p:nvGrpSpPr>
        <p:grpSpPr>
          <a:xfrm>
            <a:off x="4291942" y="2868851"/>
            <a:ext cx="8879842" cy="798386"/>
            <a:chOff x="4702175" y="2133408"/>
            <a:chExt cx="7613650" cy="638742"/>
          </a:xfrm>
        </p:grpSpPr>
        <p:sp>
          <p:nvSpPr>
            <p:cNvPr id="1130" name="Google Shape;1130;p212"/>
            <p:cNvSpPr/>
            <p:nvPr/>
          </p:nvSpPr>
          <p:spPr>
            <a:xfrm>
              <a:off x="4702175" y="2133408"/>
              <a:ext cx="7613650" cy="638742"/>
            </a:xfrm>
            <a:prstGeom prst="chevron">
              <a:avLst>
                <a:gd fmla="val 50000" name="adj"/>
              </a:avLst>
            </a:prstGeom>
            <a:solidFill>
              <a:srgbClr val="0284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31" name="Google Shape;1131;p212"/>
            <p:cNvSpPr/>
            <p:nvPr/>
          </p:nvSpPr>
          <p:spPr>
            <a:xfrm>
              <a:off x="5321931" y="2281056"/>
              <a:ext cx="4723971" cy="344696"/>
            </a:xfrm>
            <a:prstGeom prst="rect">
              <a:avLst/>
            </a:prstGeom>
            <a:solidFill>
              <a:srgbClr val="0284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Grid Search</a:t>
              </a:r>
              <a:endParaRPr b="0" i="0" sz="1400" u="none" cap="none" strike="noStrike">
                <a:solidFill>
                  <a:srgbClr val="000000"/>
                </a:solidFill>
                <a:latin typeface="Arial"/>
                <a:ea typeface="Arial"/>
                <a:cs typeface="Arial"/>
                <a:sym typeface="Arial"/>
              </a:endParaRPr>
            </a:p>
          </p:txBody>
        </p:sp>
      </p:grpSp>
      <p:sp>
        <p:nvSpPr>
          <p:cNvPr id="1132" name="Google Shape;1132;p212"/>
          <p:cNvSpPr/>
          <p:nvPr/>
        </p:nvSpPr>
        <p:spPr>
          <a:xfrm>
            <a:off x="3617992" y="3903078"/>
            <a:ext cx="952716" cy="963822"/>
          </a:xfrm>
          <a:prstGeom prst="rightArrow">
            <a:avLst>
              <a:gd fmla="val 52703" name="adj1"/>
              <a:gd fmla="val 50000" name="adj2"/>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33" name="Google Shape;1133;p212"/>
          <p:cNvGrpSpPr/>
          <p:nvPr/>
        </p:nvGrpSpPr>
        <p:grpSpPr>
          <a:xfrm>
            <a:off x="4291942" y="3985609"/>
            <a:ext cx="8879842" cy="798386"/>
            <a:chOff x="4702175" y="3026863"/>
            <a:chExt cx="7613650" cy="638742"/>
          </a:xfrm>
        </p:grpSpPr>
        <p:sp>
          <p:nvSpPr>
            <p:cNvPr id="1134" name="Google Shape;1134;p212"/>
            <p:cNvSpPr/>
            <p:nvPr/>
          </p:nvSpPr>
          <p:spPr>
            <a:xfrm>
              <a:off x="4702175" y="3026863"/>
              <a:ext cx="7613650" cy="638742"/>
            </a:xfrm>
            <a:prstGeom prst="chevron">
              <a:avLst>
                <a:gd fmla="val 50000" name="adj"/>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35" name="Google Shape;1135;p212"/>
            <p:cNvSpPr/>
            <p:nvPr/>
          </p:nvSpPr>
          <p:spPr>
            <a:xfrm>
              <a:off x="5321930" y="3146766"/>
              <a:ext cx="4966817" cy="344696"/>
            </a:xfrm>
            <a:prstGeom prst="rect">
              <a:avLst/>
            </a:prstGeom>
            <a:solidFill>
              <a:srgbClr val="CF5C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Random Search</a:t>
              </a:r>
              <a:endParaRPr b="0" i="0" sz="1400" u="none" cap="none" strike="noStrike">
                <a:solidFill>
                  <a:srgbClr val="000000"/>
                </a:solidFill>
                <a:latin typeface="Arial"/>
                <a:ea typeface="Arial"/>
                <a:cs typeface="Arial"/>
                <a:sym typeface="Arial"/>
              </a:endParaRPr>
            </a:p>
          </p:txBody>
        </p:sp>
      </p:grpSp>
      <p:sp>
        <p:nvSpPr>
          <p:cNvPr id="1136" name="Google Shape;1136;p212"/>
          <p:cNvSpPr/>
          <p:nvPr/>
        </p:nvSpPr>
        <p:spPr>
          <a:xfrm>
            <a:off x="3617992" y="5019837"/>
            <a:ext cx="952716" cy="963822"/>
          </a:xfrm>
          <a:prstGeom prst="rightArrow">
            <a:avLst>
              <a:gd fmla="val 52703" name="adj1"/>
              <a:gd fmla="val 50000" name="adj2"/>
            </a:avLst>
          </a:prstGeom>
          <a:solidFill>
            <a:srgbClr val="BA9CC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Open Sans"/>
              <a:ea typeface="Open Sans"/>
              <a:cs typeface="Open Sans"/>
              <a:sym typeface="Open Sans"/>
            </a:endParaRPr>
          </a:p>
        </p:txBody>
      </p:sp>
      <p:grpSp>
        <p:nvGrpSpPr>
          <p:cNvPr id="1137" name="Google Shape;1137;p212"/>
          <p:cNvGrpSpPr/>
          <p:nvPr/>
        </p:nvGrpSpPr>
        <p:grpSpPr>
          <a:xfrm>
            <a:off x="4291942" y="5102366"/>
            <a:ext cx="8879842" cy="991795"/>
            <a:chOff x="4702175" y="3920318"/>
            <a:chExt cx="7613650" cy="793478"/>
          </a:xfrm>
        </p:grpSpPr>
        <p:sp>
          <p:nvSpPr>
            <p:cNvPr id="1138" name="Google Shape;1138;p212"/>
            <p:cNvSpPr/>
            <p:nvPr/>
          </p:nvSpPr>
          <p:spPr>
            <a:xfrm>
              <a:off x="4702175" y="3920318"/>
              <a:ext cx="7613650" cy="638742"/>
            </a:xfrm>
            <a:prstGeom prst="chevron">
              <a:avLst>
                <a:gd fmla="val 50000" name="adj"/>
              </a:avLst>
            </a:prstGeom>
            <a:solidFill>
              <a:srgbClr val="BA9CC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Open Sans"/>
                <a:ea typeface="Open Sans"/>
                <a:cs typeface="Open Sans"/>
                <a:sym typeface="Open Sans"/>
              </a:endParaRPr>
            </a:p>
          </p:txBody>
        </p:sp>
        <p:sp>
          <p:nvSpPr>
            <p:cNvPr id="1139" name="Google Shape;1139;p212"/>
            <p:cNvSpPr/>
            <p:nvPr/>
          </p:nvSpPr>
          <p:spPr>
            <a:xfrm>
              <a:off x="5051940" y="4075096"/>
              <a:ext cx="6050671" cy="6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Gradient-Based Tuning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grpSp>
      <p:sp>
        <p:nvSpPr>
          <p:cNvPr id="1140" name="Google Shape;1140;p212"/>
          <p:cNvSpPr/>
          <p:nvPr/>
        </p:nvSpPr>
        <p:spPr>
          <a:xfrm>
            <a:off x="3617992" y="6136597"/>
            <a:ext cx="952716" cy="963822"/>
          </a:xfrm>
          <a:prstGeom prst="rightArrow">
            <a:avLst>
              <a:gd fmla="val 52703" name="adj1"/>
              <a:gd fmla="val 50000" name="adj2"/>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41" name="Google Shape;1141;p212"/>
          <p:cNvGrpSpPr/>
          <p:nvPr/>
        </p:nvGrpSpPr>
        <p:grpSpPr>
          <a:xfrm>
            <a:off x="4291942" y="6219128"/>
            <a:ext cx="8879842" cy="798386"/>
            <a:chOff x="4702175" y="4813773"/>
            <a:chExt cx="7613650" cy="638742"/>
          </a:xfrm>
        </p:grpSpPr>
        <p:sp>
          <p:nvSpPr>
            <p:cNvPr id="1142" name="Google Shape;1142;p212"/>
            <p:cNvSpPr/>
            <p:nvPr/>
          </p:nvSpPr>
          <p:spPr>
            <a:xfrm>
              <a:off x="4702175" y="4813773"/>
              <a:ext cx="7613650" cy="638742"/>
            </a:xfrm>
            <a:prstGeom prst="chevron">
              <a:avLst>
                <a:gd fmla="val 50000" name="adj"/>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43" name="Google Shape;1143;p212"/>
            <p:cNvSpPr/>
            <p:nvPr/>
          </p:nvSpPr>
          <p:spPr>
            <a:xfrm>
              <a:off x="5321930" y="4947301"/>
              <a:ext cx="5560945" cy="344696"/>
            </a:xfrm>
            <a:prstGeom prst="rect">
              <a:avLst/>
            </a:prstGeom>
            <a:solidFill>
              <a:srgbClr val="FF89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Evolutionary Optimization</a:t>
              </a:r>
              <a:endParaRPr b="0" i="0" sz="1400" u="none" cap="none" strike="noStrike">
                <a:solidFill>
                  <a:srgbClr val="000000"/>
                </a:solidFill>
                <a:latin typeface="Arial"/>
                <a:ea typeface="Arial"/>
                <a:cs typeface="Arial"/>
                <a:sym typeface="Arial"/>
              </a:endParaRPr>
            </a:p>
          </p:txBody>
        </p:sp>
      </p:grpSp>
      <p:sp>
        <p:nvSpPr>
          <p:cNvPr id="1144" name="Google Shape;1144;p212"/>
          <p:cNvSpPr/>
          <p:nvPr/>
        </p:nvSpPr>
        <p:spPr>
          <a:xfrm>
            <a:off x="5014766" y="7491740"/>
            <a:ext cx="7085594" cy="4556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IN" sz="2200" u="none" cap="none" strike="noStrike">
                <a:solidFill>
                  <a:schemeClr val="lt1"/>
                </a:solidFill>
                <a:latin typeface="Open Sans"/>
                <a:ea typeface="Open Sans"/>
                <a:cs typeface="Open Sans"/>
                <a:sym typeface="Open Sans"/>
              </a:rPr>
              <a:t>C++ Frontend</a:t>
            </a:r>
            <a:endParaRPr b="0" i="0" sz="2200" u="none" cap="none" strike="noStrike">
              <a:solidFill>
                <a:schemeClr val="lt1"/>
              </a:solidFill>
              <a:latin typeface="Open Sans"/>
              <a:ea typeface="Open Sans"/>
              <a:cs typeface="Open Sans"/>
              <a:sym typeface="Open Sans"/>
            </a:endParaRPr>
          </a:p>
        </p:txBody>
      </p:sp>
      <p:sp>
        <p:nvSpPr>
          <p:cNvPr id="1145" name="Google Shape;1145;p212"/>
          <p:cNvSpPr/>
          <p:nvPr/>
        </p:nvSpPr>
        <p:spPr>
          <a:xfrm>
            <a:off x="3617980" y="7235008"/>
            <a:ext cx="952716" cy="963822"/>
          </a:xfrm>
          <a:prstGeom prst="rightArrow">
            <a:avLst>
              <a:gd fmla="val 52703" name="adj1"/>
              <a:gd fmla="val 50000" name="adj2"/>
            </a:avLst>
          </a:prstGeom>
          <a:solidFill>
            <a:srgbClr val="162E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46" name="Google Shape;1146;p212"/>
          <p:cNvSpPr/>
          <p:nvPr/>
        </p:nvSpPr>
        <p:spPr>
          <a:xfrm>
            <a:off x="4291930" y="7317539"/>
            <a:ext cx="8879842" cy="798386"/>
          </a:xfrm>
          <a:prstGeom prst="chevron">
            <a:avLst>
              <a:gd fmla="val 50000" name="adj"/>
            </a:avLst>
          </a:prstGeom>
          <a:solidFill>
            <a:srgbClr val="162E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47" name="Google Shape;1147;p212"/>
          <p:cNvSpPr/>
          <p:nvPr/>
        </p:nvSpPr>
        <p:spPr>
          <a:xfrm>
            <a:off x="5014767" y="7484438"/>
            <a:ext cx="6485761" cy="430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Bayesian Optimization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sp>
        <p:nvSpPr>
          <p:cNvPr id="1153" name="Google Shape;1153;p213"/>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IN"/>
              <a:t>Grid Search</a:t>
            </a:r>
            <a:endParaRPr/>
          </a:p>
        </p:txBody>
      </p:sp>
      <p:pic>
        <p:nvPicPr>
          <p:cNvPr id="1154" name="Google Shape;1154;p213"/>
          <p:cNvPicPr preferRelativeResize="0"/>
          <p:nvPr/>
        </p:nvPicPr>
        <p:blipFill rotWithShape="1">
          <a:blip r:embed="rId3">
            <a:alphaModFix/>
          </a:blip>
          <a:srcRect b="0" l="0" r="0" t="0"/>
          <a:stretch/>
        </p:blipFill>
        <p:spPr>
          <a:xfrm>
            <a:off x="6047128" y="751273"/>
            <a:ext cx="4433455" cy="341591"/>
          </a:xfrm>
          <a:prstGeom prst="rect">
            <a:avLst/>
          </a:prstGeom>
          <a:noFill/>
          <a:ln>
            <a:noFill/>
          </a:ln>
        </p:spPr>
      </p:pic>
      <p:sp>
        <p:nvSpPr>
          <p:cNvPr id="1155" name="Google Shape;1155;p213"/>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Iterating over given hyperparameters using cross validation is called </a:t>
            </a:r>
            <a:r>
              <a:rPr b="1" lang="en-IN" sz="2200"/>
              <a:t>Grid Search</a:t>
            </a:r>
            <a:r>
              <a:rPr lang="en-IN" sz="2200"/>
              <a:t>.</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pic>
        <p:nvPicPr>
          <p:cNvPr id="1156" name="Google Shape;1156;p213"/>
          <p:cNvPicPr preferRelativeResize="0"/>
          <p:nvPr/>
        </p:nvPicPr>
        <p:blipFill rotWithShape="1">
          <a:blip r:embed="rId4">
            <a:alphaModFix/>
          </a:blip>
          <a:srcRect b="0" l="0" r="0" t="0"/>
          <a:stretch/>
        </p:blipFill>
        <p:spPr>
          <a:xfrm>
            <a:off x="4125079" y="1846050"/>
            <a:ext cx="7028051" cy="6900767"/>
          </a:xfrm>
          <a:prstGeom prst="rect">
            <a:avLst/>
          </a:prstGeom>
          <a:noFill/>
          <a:ln>
            <a:noFill/>
          </a:ln>
        </p:spPr>
      </p:pic>
      <p:sp>
        <p:nvSpPr>
          <p:cNvPr id="1157" name="Google Shape;1157;p213"/>
          <p:cNvSpPr/>
          <p:nvPr/>
        </p:nvSpPr>
        <p:spPr>
          <a:xfrm>
            <a:off x="6923314" y="2146041"/>
            <a:ext cx="3097764" cy="63448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58" name="Google Shape;1158;p213"/>
          <p:cNvSpPr/>
          <p:nvPr/>
        </p:nvSpPr>
        <p:spPr>
          <a:xfrm>
            <a:off x="4038770" y="3956180"/>
            <a:ext cx="866191" cy="44786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59" name="Google Shape;1159;p213"/>
          <p:cNvSpPr txBox="1"/>
          <p:nvPr/>
        </p:nvSpPr>
        <p:spPr>
          <a:xfrm>
            <a:off x="7289136" y="2349674"/>
            <a:ext cx="2228088" cy="4308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Grid Search</a:t>
            </a:r>
            <a:endParaRPr b="0" i="0" sz="2200" u="none" cap="none" strike="noStrike">
              <a:solidFill>
                <a:srgbClr val="44494E"/>
              </a:solidFill>
              <a:latin typeface="Open Sans"/>
              <a:ea typeface="Open Sans"/>
              <a:cs typeface="Open Sans"/>
              <a:sym typeface="Open Sans"/>
            </a:endParaRPr>
          </a:p>
        </p:txBody>
      </p:sp>
      <p:sp>
        <p:nvSpPr>
          <p:cNvPr id="1160" name="Google Shape;1160;p213"/>
          <p:cNvSpPr/>
          <p:nvPr/>
        </p:nvSpPr>
        <p:spPr>
          <a:xfrm>
            <a:off x="5581615" y="8239649"/>
            <a:ext cx="5223234" cy="62555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61" name="Google Shape;1161;p213"/>
          <p:cNvSpPr txBox="1"/>
          <p:nvPr/>
        </p:nvSpPr>
        <p:spPr>
          <a:xfrm>
            <a:off x="7478858" y="8294512"/>
            <a:ext cx="2038366"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Important Parameter</a:t>
            </a:r>
            <a:endParaRPr b="0" i="0" sz="2200" u="none" cap="none" strike="noStrike">
              <a:solidFill>
                <a:srgbClr val="44494E"/>
              </a:solidFill>
              <a:latin typeface="Open Sans"/>
              <a:ea typeface="Open Sans"/>
              <a:cs typeface="Open Sans"/>
              <a:sym typeface="Open Sans"/>
            </a:endParaRPr>
          </a:p>
        </p:txBody>
      </p:sp>
      <p:sp>
        <p:nvSpPr>
          <p:cNvPr id="1162" name="Google Shape;1162;p213"/>
          <p:cNvSpPr txBox="1"/>
          <p:nvPr/>
        </p:nvSpPr>
        <p:spPr>
          <a:xfrm>
            <a:off x="2866595" y="5810825"/>
            <a:ext cx="2038366"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Unimportant Parameter</a:t>
            </a:r>
            <a:endParaRPr b="0" i="0" sz="2200" u="none" cap="none" strike="noStrike">
              <a:solidFill>
                <a:srgbClr val="44494E"/>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159"/>
                                        </p:tgtEl>
                                        <p:attrNameLst>
                                          <p:attrName>style.visibility</p:attrName>
                                        </p:attrNameLst>
                                      </p:cBhvr>
                                      <p:to>
                                        <p:strVal val="visible"/>
                                      </p:to>
                                    </p:set>
                                    <p:anim calcmode="lin" valueType="num">
                                      <p:cBhvr additive="base">
                                        <p:cTn dur="500"/>
                                        <p:tgtEl>
                                          <p:spTgt spid="1159"/>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1161"/>
                                        </p:tgtEl>
                                        <p:attrNameLst>
                                          <p:attrName>style.visibility</p:attrName>
                                        </p:attrNameLst>
                                      </p:cBhvr>
                                      <p:to>
                                        <p:strVal val="visible"/>
                                      </p:to>
                                    </p:set>
                                    <p:anim calcmode="lin" valueType="num">
                                      <p:cBhvr additive="base">
                                        <p:cTn dur="500"/>
                                        <p:tgtEl>
                                          <p:spTgt spid="116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162"/>
                                        </p:tgtEl>
                                        <p:attrNameLst>
                                          <p:attrName>style.visibility</p:attrName>
                                        </p:attrNameLst>
                                      </p:cBhvr>
                                      <p:to>
                                        <p:strVal val="visible"/>
                                      </p:to>
                                    </p:set>
                                    <p:anim calcmode="lin" valueType="num">
                                      <p:cBhvr additive="base">
                                        <p:cTn dur="500"/>
                                        <p:tgtEl>
                                          <p:spTgt spid="116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Google Shape;1168;p214"/>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IN"/>
              <a:t>Grid Search</a:t>
            </a:r>
            <a:endParaRPr/>
          </a:p>
        </p:txBody>
      </p:sp>
      <p:pic>
        <p:nvPicPr>
          <p:cNvPr id="1169" name="Google Shape;1169;p214"/>
          <p:cNvPicPr preferRelativeResize="0"/>
          <p:nvPr/>
        </p:nvPicPr>
        <p:blipFill rotWithShape="1">
          <a:blip r:embed="rId3">
            <a:alphaModFix/>
          </a:blip>
          <a:srcRect b="0" l="0" r="0" t="0"/>
          <a:stretch/>
        </p:blipFill>
        <p:spPr>
          <a:xfrm>
            <a:off x="5581615" y="751273"/>
            <a:ext cx="5364481" cy="341591"/>
          </a:xfrm>
          <a:prstGeom prst="rect">
            <a:avLst/>
          </a:prstGeom>
          <a:noFill/>
          <a:ln>
            <a:noFill/>
          </a:ln>
        </p:spPr>
      </p:pic>
      <p:sp>
        <p:nvSpPr>
          <p:cNvPr id="1170" name="Google Shape;1170;p214"/>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pic>
        <p:nvPicPr>
          <p:cNvPr id="1171" name="Google Shape;1171;p214"/>
          <p:cNvPicPr preferRelativeResize="0"/>
          <p:nvPr/>
        </p:nvPicPr>
        <p:blipFill rotWithShape="1">
          <a:blip r:embed="rId4">
            <a:alphaModFix/>
          </a:blip>
          <a:srcRect b="0" l="0" r="0" t="0"/>
          <a:stretch/>
        </p:blipFill>
        <p:spPr>
          <a:xfrm>
            <a:off x="8012756" y="1575002"/>
            <a:ext cx="6564949" cy="6733715"/>
          </a:xfrm>
          <a:prstGeom prst="rect">
            <a:avLst/>
          </a:prstGeom>
          <a:noFill/>
          <a:ln>
            <a:noFill/>
          </a:ln>
        </p:spPr>
      </p:pic>
      <p:pic>
        <p:nvPicPr>
          <p:cNvPr id="1172" name="Google Shape;1172;p214"/>
          <p:cNvPicPr preferRelativeResize="0"/>
          <p:nvPr/>
        </p:nvPicPr>
        <p:blipFill rotWithShape="1">
          <a:blip r:embed="rId5">
            <a:alphaModFix/>
          </a:blip>
          <a:srcRect b="0" l="0" r="0" t="0"/>
          <a:stretch/>
        </p:blipFill>
        <p:spPr>
          <a:xfrm>
            <a:off x="1379721" y="1982773"/>
            <a:ext cx="489335" cy="489335"/>
          </a:xfrm>
          <a:prstGeom prst="rect">
            <a:avLst/>
          </a:prstGeom>
          <a:noFill/>
          <a:ln>
            <a:noFill/>
          </a:ln>
        </p:spPr>
      </p:pic>
      <p:sp>
        <p:nvSpPr>
          <p:cNvPr id="1173" name="Google Shape;1173;p214"/>
          <p:cNvSpPr txBox="1"/>
          <p:nvPr/>
        </p:nvSpPr>
        <p:spPr>
          <a:xfrm>
            <a:off x="1869056" y="2016023"/>
            <a:ext cx="4656518" cy="430847"/>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Pattern is similar to a grid</a:t>
            </a:r>
            <a:endParaRPr b="0" i="0" sz="2200" u="none" cap="none" strike="noStrike">
              <a:solidFill>
                <a:srgbClr val="44494E"/>
              </a:solidFill>
              <a:latin typeface="Open Sans"/>
              <a:ea typeface="Open Sans"/>
              <a:cs typeface="Open Sans"/>
              <a:sym typeface="Open Sans"/>
            </a:endParaRPr>
          </a:p>
        </p:txBody>
      </p:sp>
      <p:pic>
        <p:nvPicPr>
          <p:cNvPr id="1174" name="Google Shape;1174;p214"/>
          <p:cNvPicPr preferRelativeResize="0"/>
          <p:nvPr/>
        </p:nvPicPr>
        <p:blipFill rotWithShape="1">
          <a:blip r:embed="rId5">
            <a:alphaModFix/>
          </a:blip>
          <a:srcRect b="0" l="0" r="0" t="0"/>
          <a:stretch/>
        </p:blipFill>
        <p:spPr>
          <a:xfrm>
            <a:off x="1379721" y="2648248"/>
            <a:ext cx="489335" cy="489335"/>
          </a:xfrm>
          <a:prstGeom prst="rect">
            <a:avLst/>
          </a:prstGeom>
          <a:noFill/>
          <a:ln>
            <a:noFill/>
          </a:ln>
        </p:spPr>
      </p:pic>
      <p:sp>
        <p:nvSpPr>
          <p:cNvPr id="1175" name="Google Shape;1175;p214"/>
          <p:cNvSpPr txBox="1"/>
          <p:nvPr/>
        </p:nvSpPr>
        <p:spPr>
          <a:xfrm>
            <a:off x="1869056" y="2681498"/>
            <a:ext cx="5313140" cy="430847"/>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Values are put in the form of a matrix</a:t>
            </a:r>
            <a:endParaRPr b="0" i="0" sz="2200" u="none" cap="none" strike="noStrike">
              <a:solidFill>
                <a:srgbClr val="44494E"/>
              </a:solidFill>
              <a:latin typeface="Open Sans"/>
              <a:ea typeface="Open Sans"/>
              <a:cs typeface="Open Sans"/>
              <a:sym typeface="Open Sans"/>
            </a:endParaRPr>
          </a:p>
        </p:txBody>
      </p:sp>
      <p:pic>
        <p:nvPicPr>
          <p:cNvPr id="1176" name="Google Shape;1176;p214"/>
          <p:cNvPicPr preferRelativeResize="0"/>
          <p:nvPr/>
        </p:nvPicPr>
        <p:blipFill rotWithShape="1">
          <a:blip r:embed="rId5">
            <a:alphaModFix/>
          </a:blip>
          <a:srcRect b="0" l="0" r="0" t="0"/>
          <a:stretch/>
        </p:blipFill>
        <p:spPr>
          <a:xfrm>
            <a:off x="1379721" y="3432416"/>
            <a:ext cx="489335" cy="489335"/>
          </a:xfrm>
          <a:prstGeom prst="rect">
            <a:avLst/>
          </a:prstGeom>
          <a:noFill/>
          <a:ln>
            <a:noFill/>
          </a:ln>
        </p:spPr>
      </p:pic>
      <p:sp>
        <p:nvSpPr>
          <p:cNvPr id="1177" name="Google Shape;1177;p214"/>
          <p:cNvSpPr txBox="1"/>
          <p:nvPr/>
        </p:nvSpPr>
        <p:spPr>
          <a:xfrm>
            <a:off x="1869056" y="3465666"/>
            <a:ext cx="5080384" cy="769401"/>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Each set of parameters is taken into models and accuracy is noted</a:t>
            </a:r>
            <a:endParaRPr b="0" i="0" sz="2200" u="none" cap="none" strike="noStrike">
              <a:solidFill>
                <a:srgbClr val="44494E"/>
              </a:solidFill>
              <a:latin typeface="Open Sans"/>
              <a:ea typeface="Open Sans"/>
              <a:cs typeface="Open Sans"/>
              <a:sym typeface="Open Sans"/>
            </a:endParaRPr>
          </a:p>
        </p:txBody>
      </p:sp>
      <p:pic>
        <p:nvPicPr>
          <p:cNvPr id="1178" name="Google Shape;1178;p214"/>
          <p:cNvPicPr preferRelativeResize="0"/>
          <p:nvPr/>
        </p:nvPicPr>
        <p:blipFill rotWithShape="1">
          <a:blip r:embed="rId5">
            <a:alphaModFix/>
          </a:blip>
          <a:srcRect b="0" l="0" r="0" t="0"/>
          <a:stretch/>
        </p:blipFill>
        <p:spPr>
          <a:xfrm>
            <a:off x="1379721" y="4460096"/>
            <a:ext cx="489335" cy="489335"/>
          </a:xfrm>
          <a:prstGeom prst="rect">
            <a:avLst/>
          </a:prstGeom>
          <a:noFill/>
          <a:ln>
            <a:noFill/>
          </a:ln>
        </p:spPr>
      </p:pic>
      <p:sp>
        <p:nvSpPr>
          <p:cNvPr id="1179" name="Google Shape;1179;p214"/>
          <p:cNvSpPr txBox="1"/>
          <p:nvPr/>
        </p:nvSpPr>
        <p:spPr>
          <a:xfrm>
            <a:off x="1869056" y="4493346"/>
            <a:ext cx="5080384" cy="1107955"/>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Models with all combinations are evaluated, whichever gives the highest accuracy is declared the best</a:t>
            </a:r>
            <a:endParaRPr b="0" i="0" sz="2200" u="none" cap="none" strike="noStrike">
              <a:solidFill>
                <a:srgbClr val="44494E"/>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173">
                                            <p:txEl>
                                              <p:pRg end="0" st="0"/>
                                            </p:txEl>
                                          </p:spTgt>
                                        </p:tgtEl>
                                        <p:attrNameLst>
                                          <p:attrName>style.visibility</p:attrName>
                                        </p:attrNameLst>
                                      </p:cBhvr>
                                      <p:to>
                                        <p:strVal val="visible"/>
                                      </p:to>
                                    </p:set>
                                    <p:anim calcmode="lin" valueType="num">
                                      <p:cBhvr additive="base">
                                        <p:cTn dur="500"/>
                                        <p:tgtEl>
                                          <p:spTgt spid="1173">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173">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175">
                                            <p:txEl>
                                              <p:pRg end="0" st="0"/>
                                            </p:txEl>
                                          </p:spTgt>
                                        </p:tgtEl>
                                        <p:attrNameLst>
                                          <p:attrName>style.visibility</p:attrName>
                                        </p:attrNameLst>
                                      </p:cBhvr>
                                      <p:to>
                                        <p:strVal val="visible"/>
                                      </p:to>
                                    </p:set>
                                    <p:anim calcmode="lin" valueType="num">
                                      <p:cBhvr additive="base">
                                        <p:cTn dur="500"/>
                                        <p:tgtEl>
                                          <p:spTgt spid="1175">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175">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177">
                                            <p:txEl>
                                              <p:pRg end="0" st="0"/>
                                            </p:txEl>
                                          </p:spTgt>
                                        </p:tgtEl>
                                        <p:attrNameLst>
                                          <p:attrName>style.visibility</p:attrName>
                                        </p:attrNameLst>
                                      </p:cBhvr>
                                      <p:to>
                                        <p:strVal val="visible"/>
                                      </p:to>
                                    </p:set>
                                    <p:anim calcmode="lin" valueType="num">
                                      <p:cBhvr additive="base">
                                        <p:cTn dur="500"/>
                                        <p:tgtEl>
                                          <p:spTgt spid="1177">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177">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179">
                                            <p:txEl>
                                              <p:pRg end="0" st="0"/>
                                            </p:txEl>
                                          </p:spTgt>
                                        </p:tgtEl>
                                        <p:attrNameLst>
                                          <p:attrName>style.visibility</p:attrName>
                                        </p:attrNameLst>
                                      </p:cBhvr>
                                      <p:to>
                                        <p:strVal val="visible"/>
                                      </p:to>
                                    </p:set>
                                    <p:anim calcmode="lin" valueType="num">
                                      <p:cBhvr additive="base">
                                        <p:cTn dur="500"/>
                                        <p:tgtEl>
                                          <p:spTgt spid="1179">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179">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Google Shape;1185;p215"/>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Types of Optimizers</a:t>
            </a:r>
            <a:endParaRPr/>
          </a:p>
        </p:txBody>
      </p:sp>
      <p:pic>
        <p:nvPicPr>
          <p:cNvPr id="1186" name="Google Shape;1186;p215"/>
          <p:cNvPicPr preferRelativeResize="0"/>
          <p:nvPr/>
        </p:nvPicPr>
        <p:blipFill rotWithShape="1">
          <a:blip r:embed="rId3">
            <a:alphaModFix/>
          </a:blip>
          <a:srcRect b="0" l="0" r="0" t="0"/>
          <a:stretch/>
        </p:blipFill>
        <p:spPr>
          <a:xfrm>
            <a:off x="4830793" y="665849"/>
            <a:ext cx="6797620" cy="352068"/>
          </a:xfrm>
          <a:prstGeom prst="rect">
            <a:avLst/>
          </a:prstGeom>
          <a:noFill/>
          <a:ln>
            <a:noFill/>
          </a:ln>
        </p:spPr>
      </p:pic>
      <p:sp>
        <p:nvSpPr>
          <p:cNvPr id="1187" name="Google Shape;1187;p215"/>
          <p:cNvSpPr/>
          <p:nvPr/>
        </p:nvSpPr>
        <p:spPr>
          <a:xfrm>
            <a:off x="3615382" y="1633920"/>
            <a:ext cx="952716" cy="963822"/>
          </a:xfrm>
          <a:prstGeom prst="rightArrow">
            <a:avLst>
              <a:gd fmla="val 52703" name="adj1"/>
              <a:gd fmla="val 50000" name="adj2"/>
            </a:avLst>
          </a:prstGeom>
          <a:solidFill>
            <a:srgbClr val="0284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88" name="Google Shape;1188;p215"/>
          <p:cNvGrpSpPr/>
          <p:nvPr/>
        </p:nvGrpSpPr>
        <p:grpSpPr>
          <a:xfrm>
            <a:off x="4289332" y="1716451"/>
            <a:ext cx="8879842" cy="798386"/>
            <a:chOff x="4702175" y="2133408"/>
            <a:chExt cx="7613650" cy="638742"/>
          </a:xfrm>
        </p:grpSpPr>
        <p:sp>
          <p:nvSpPr>
            <p:cNvPr id="1189" name="Google Shape;1189;p215"/>
            <p:cNvSpPr/>
            <p:nvPr/>
          </p:nvSpPr>
          <p:spPr>
            <a:xfrm>
              <a:off x="4702175" y="2133408"/>
              <a:ext cx="7613650" cy="638742"/>
            </a:xfrm>
            <a:prstGeom prst="chevron">
              <a:avLst>
                <a:gd fmla="val 50000" name="adj"/>
              </a:avLst>
            </a:prstGeom>
            <a:solidFill>
              <a:srgbClr val="0284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90" name="Google Shape;1190;p215"/>
            <p:cNvSpPr/>
            <p:nvPr/>
          </p:nvSpPr>
          <p:spPr>
            <a:xfrm>
              <a:off x="5321931" y="2281056"/>
              <a:ext cx="4723971" cy="344696"/>
            </a:xfrm>
            <a:prstGeom prst="rect">
              <a:avLst/>
            </a:prstGeom>
            <a:solidFill>
              <a:srgbClr val="0284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Grid Search</a:t>
              </a:r>
              <a:endParaRPr b="0" i="0" sz="1400" u="none" cap="none" strike="noStrike">
                <a:solidFill>
                  <a:srgbClr val="000000"/>
                </a:solidFill>
                <a:latin typeface="Arial"/>
                <a:ea typeface="Arial"/>
                <a:cs typeface="Arial"/>
                <a:sym typeface="Arial"/>
              </a:endParaRPr>
            </a:p>
          </p:txBody>
        </p:sp>
      </p:grpSp>
      <p:sp>
        <p:nvSpPr>
          <p:cNvPr id="1191" name="Google Shape;1191;p215"/>
          <p:cNvSpPr/>
          <p:nvPr/>
        </p:nvSpPr>
        <p:spPr>
          <a:xfrm>
            <a:off x="3615382" y="2750678"/>
            <a:ext cx="952716" cy="963822"/>
          </a:xfrm>
          <a:prstGeom prst="rightArrow">
            <a:avLst>
              <a:gd fmla="val 52703" name="adj1"/>
              <a:gd fmla="val 50000" name="adj2"/>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92" name="Google Shape;1192;p215"/>
          <p:cNvGrpSpPr/>
          <p:nvPr/>
        </p:nvGrpSpPr>
        <p:grpSpPr>
          <a:xfrm>
            <a:off x="4289332" y="2833209"/>
            <a:ext cx="8879842" cy="798386"/>
            <a:chOff x="4702175" y="3026863"/>
            <a:chExt cx="7613650" cy="638742"/>
          </a:xfrm>
        </p:grpSpPr>
        <p:sp>
          <p:nvSpPr>
            <p:cNvPr id="1193" name="Google Shape;1193;p215"/>
            <p:cNvSpPr/>
            <p:nvPr/>
          </p:nvSpPr>
          <p:spPr>
            <a:xfrm>
              <a:off x="4702175" y="3026863"/>
              <a:ext cx="7613650" cy="638742"/>
            </a:xfrm>
            <a:prstGeom prst="chevron">
              <a:avLst>
                <a:gd fmla="val 50000" name="adj"/>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94" name="Google Shape;1194;p215"/>
            <p:cNvSpPr/>
            <p:nvPr/>
          </p:nvSpPr>
          <p:spPr>
            <a:xfrm>
              <a:off x="5321930" y="3146766"/>
              <a:ext cx="4966817" cy="344696"/>
            </a:xfrm>
            <a:prstGeom prst="rect">
              <a:avLst/>
            </a:prstGeom>
            <a:solidFill>
              <a:srgbClr val="CF5C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Random Search</a:t>
              </a:r>
              <a:endParaRPr b="0" i="0" sz="1400" u="none" cap="none" strike="noStrike">
                <a:solidFill>
                  <a:srgbClr val="000000"/>
                </a:solidFill>
                <a:latin typeface="Arial"/>
                <a:ea typeface="Arial"/>
                <a:cs typeface="Arial"/>
                <a:sym typeface="Arial"/>
              </a:endParaRPr>
            </a:p>
          </p:txBody>
        </p:sp>
      </p:grpSp>
      <p:sp>
        <p:nvSpPr>
          <p:cNvPr id="1195" name="Google Shape;1195;p215"/>
          <p:cNvSpPr/>
          <p:nvPr/>
        </p:nvSpPr>
        <p:spPr>
          <a:xfrm>
            <a:off x="3615382" y="3867437"/>
            <a:ext cx="952716" cy="963822"/>
          </a:xfrm>
          <a:prstGeom prst="rightArrow">
            <a:avLst>
              <a:gd fmla="val 52703" name="adj1"/>
              <a:gd fmla="val 50000" name="adj2"/>
            </a:avLst>
          </a:prstGeom>
          <a:solidFill>
            <a:srgbClr val="83978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Open Sans"/>
              <a:ea typeface="Open Sans"/>
              <a:cs typeface="Open Sans"/>
              <a:sym typeface="Open Sans"/>
            </a:endParaRPr>
          </a:p>
        </p:txBody>
      </p:sp>
      <p:grpSp>
        <p:nvGrpSpPr>
          <p:cNvPr id="1196" name="Google Shape;1196;p215"/>
          <p:cNvGrpSpPr/>
          <p:nvPr/>
        </p:nvGrpSpPr>
        <p:grpSpPr>
          <a:xfrm>
            <a:off x="4289332" y="3949965"/>
            <a:ext cx="8879842" cy="798385"/>
            <a:chOff x="4702175" y="3920318"/>
            <a:chExt cx="7613650" cy="638742"/>
          </a:xfrm>
        </p:grpSpPr>
        <p:sp>
          <p:nvSpPr>
            <p:cNvPr id="1197" name="Google Shape;1197;p215"/>
            <p:cNvSpPr/>
            <p:nvPr/>
          </p:nvSpPr>
          <p:spPr>
            <a:xfrm>
              <a:off x="4702175" y="3920318"/>
              <a:ext cx="7613650" cy="638742"/>
            </a:xfrm>
            <a:prstGeom prst="chevron">
              <a:avLst>
                <a:gd fmla="val 50000" name="adj"/>
              </a:avLst>
            </a:prstGeom>
            <a:solidFill>
              <a:srgbClr val="8397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98" name="Google Shape;1198;p215"/>
            <p:cNvSpPr/>
            <p:nvPr/>
          </p:nvSpPr>
          <p:spPr>
            <a:xfrm>
              <a:off x="5051940" y="4141599"/>
              <a:ext cx="6050671" cy="319350"/>
            </a:xfrm>
            <a:prstGeom prst="rect">
              <a:avLst/>
            </a:prstGeom>
            <a:solidFill>
              <a:srgbClr val="83978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400" u="none" cap="none" strike="noStrike">
                  <a:solidFill>
                    <a:schemeClr val="lt1"/>
                  </a:solidFill>
                  <a:latin typeface="Open Sans"/>
                  <a:ea typeface="Open Sans"/>
                  <a:cs typeface="Open Sans"/>
                  <a:sym typeface="Open Sans"/>
                </a:rPr>
                <a:t>    Gradient-Based Tuning</a:t>
              </a:r>
              <a:endParaRPr b="0" i="0" sz="24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199" name="Google Shape;1199;p215"/>
          <p:cNvSpPr/>
          <p:nvPr/>
        </p:nvSpPr>
        <p:spPr>
          <a:xfrm>
            <a:off x="3615382" y="4984197"/>
            <a:ext cx="952716" cy="963822"/>
          </a:xfrm>
          <a:prstGeom prst="rightArrow">
            <a:avLst>
              <a:gd fmla="val 52703" name="adj1"/>
              <a:gd fmla="val 50000" name="adj2"/>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200" name="Google Shape;1200;p215"/>
          <p:cNvGrpSpPr/>
          <p:nvPr/>
        </p:nvGrpSpPr>
        <p:grpSpPr>
          <a:xfrm>
            <a:off x="4289332" y="5066728"/>
            <a:ext cx="8879842" cy="798386"/>
            <a:chOff x="4702175" y="4813773"/>
            <a:chExt cx="7613650" cy="638742"/>
          </a:xfrm>
        </p:grpSpPr>
        <p:sp>
          <p:nvSpPr>
            <p:cNvPr id="1201" name="Google Shape;1201;p215"/>
            <p:cNvSpPr/>
            <p:nvPr/>
          </p:nvSpPr>
          <p:spPr>
            <a:xfrm>
              <a:off x="4702175" y="4813773"/>
              <a:ext cx="7613650" cy="638742"/>
            </a:xfrm>
            <a:prstGeom prst="chevron">
              <a:avLst>
                <a:gd fmla="val 50000" name="adj"/>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02" name="Google Shape;1202;p215"/>
            <p:cNvSpPr/>
            <p:nvPr/>
          </p:nvSpPr>
          <p:spPr>
            <a:xfrm>
              <a:off x="5321930" y="4947301"/>
              <a:ext cx="5560945" cy="344696"/>
            </a:xfrm>
            <a:prstGeom prst="rect">
              <a:avLst/>
            </a:prstGeom>
            <a:solidFill>
              <a:srgbClr val="FF89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Evolutionary Optimization</a:t>
              </a:r>
              <a:endParaRPr b="0" i="0" sz="1400" u="none" cap="none" strike="noStrike">
                <a:solidFill>
                  <a:srgbClr val="000000"/>
                </a:solidFill>
                <a:latin typeface="Arial"/>
                <a:ea typeface="Arial"/>
                <a:cs typeface="Arial"/>
                <a:sym typeface="Arial"/>
              </a:endParaRPr>
            </a:p>
          </p:txBody>
        </p:sp>
      </p:grpSp>
      <p:sp>
        <p:nvSpPr>
          <p:cNvPr id="1203" name="Google Shape;1203;p215"/>
          <p:cNvSpPr/>
          <p:nvPr/>
        </p:nvSpPr>
        <p:spPr>
          <a:xfrm>
            <a:off x="5012156" y="6056715"/>
            <a:ext cx="7085594" cy="4556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IN" sz="2200" u="none" cap="none" strike="noStrike">
                <a:solidFill>
                  <a:schemeClr val="lt1"/>
                </a:solidFill>
                <a:latin typeface="Open Sans"/>
                <a:ea typeface="Open Sans"/>
                <a:cs typeface="Open Sans"/>
                <a:sym typeface="Open Sans"/>
              </a:rPr>
              <a:t>C++ Frontend</a:t>
            </a:r>
            <a:endParaRPr b="0" i="0" sz="2200" u="none" cap="none" strike="noStrike">
              <a:solidFill>
                <a:schemeClr val="lt1"/>
              </a:solidFill>
              <a:latin typeface="Open Sans"/>
              <a:ea typeface="Open Sans"/>
              <a:cs typeface="Open Sans"/>
              <a:sym typeface="Open Sans"/>
            </a:endParaRPr>
          </a:p>
        </p:txBody>
      </p:sp>
      <p:sp>
        <p:nvSpPr>
          <p:cNvPr id="1204" name="Google Shape;1204;p215"/>
          <p:cNvSpPr/>
          <p:nvPr/>
        </p:nvSpPr>
        <p:spPr>
          <a:xfrm>
            <a:off x="4996413" y="7267316"/>
            <a:ext cx="5088252" cy="4556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IN" sz="2200" u="none" cap="none" strike="noStrike">
                <a:solidFill>
                  <a:schemeClr val="lt1"/>
                </a:solidFill>
                <a:latin typeface="Open Sans"/>
                <a:ea typeface="Open Sans"/>
                <a:cs typeface="Open Sans"/>
                <a:sym typeface="Open Sans"/>
              </a:rPr>
              <a:t>Cloud Partners</a:t>
            </a:r>
            <a:endParaRPr b="0" i="0" sz="2200" u="none" cap="none" strike="noStrike">
              <a:solidFill>
                <a:srgbClr val="000000"/>
              </a:solidFill>
              <a:latin typeface="Arial"/>
              <a:ea typeface="Arial"/>
              <a:cs typeface="Arial"/>
              <a:sym typeface="Arial"/>
            </a:endParaRPr>
          </a:p>
        </p:txBody>
      </p:sp>
      <p:sp>
        <p:nvSpPr>
          <p:cNvPr id="1205" name="Google Shape;1205;p215"/>
          <p:cNvSpPr/>
          <p:nvPr/>
        </p:nvSpPr>
        <p:spPr>
          <a:xfrm>
            <a:off x="3615370" y="6082608"/>
            <a:ext cx="952716" cy="963822"/>
          </a:xfrm>
          <a:prstGeom prst="rightArrow">
            <a:avLst>
              <a:gd fmla="val 52703" name="adj1"/>
              <a:gd fmla="val 50000" name="adj2"/>
            </a:avLst>
          </a:prstGeom>
          <a:solidFill>
            <a:srgbClr val="162E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06" name="Google Shape;1206;p215"/>
          <p:cNvSpPr/>
          <p:nvPr/>
        </p:nvSpPr>
        <p:spPr>
          <a:xfrm>
            <a:off x="4289320" y="6165139"/>
            <a:ext cx="8879842" cy="798386"/>
          </a:xfrm>
          <a:prstGeom prst="chevron">
            <a:avLst>
              <a:gd fmla="val 50000" name="adj"/>
            </a:avLst>
          </a:prstGeom>
          <a:solidFill>
            <a:srgbClr val="162E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07" name="Google Shape;1207;p215"/>
          <p:cNvSpPr/>
          <p:nvPr/>
        </p:nvSpPr>
        <p:spPr>
          <a:xfrm>
            <a:off x="4996413" y="6349095"/>
            <a:ext cx="6485761" cy="430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Bayesian Optimization</a:t>
            </a:r>
            <a:endParaRPr b="0" i="0" sz="1400" u="none" cap="none" strike="noStrike">
              <a:solidFill>
                <a:srgbClr val="000000"/>
              </a:solidFill>
              <a:latin typeface="Arial"/>
              <a:ea typeface="Arial"/>
              <a:cs typeface="Arial"/>
              <a:sym typeface="Arial"/>
            </a:endParaRPr>
          </a:p>
        </p:txBody>
      </p:sp>
      <p:sp>
        <p:nvSpPr>
          <p:cNvPr id="1208" name="Google Shape;1208;p215"/>
          <p:cNvSpPr/>
          <p:nvPr/>
        </p:nvSpPr>
        <p:spPr>
          <a:xfrm>
            <a:off x="5687699" y="7034600"/>
            <a:ext cx="6485761" cy="4252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Shield against Malicious Digital Actions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162"/>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2800"/>
              <a:buNone/>
            </a:pPr>
            <a:r>
              <a:rPr lang="en-IN"/>
              <a:t>Optimization Algorithm</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216"/>
          <p:cNvSpPr/>
          <p:nvPr/>
        </p:nvSpPr>
        <p:spPr>
          <a:xfrm>
            <a:off x="7504981" y="3824804"/>
            <a:ext cx="3088257" cy="1540826"/>
          </a:xfrm>
          <a:prstGeom prst="roundRect">
            <a:avLst>
              <a:gd fmla="val 16667" name="adj"/>
            </a:avLst>
          </a:prstGeom>
          <a:solidFill>
            <a:srgbClr val="F4B08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15" name="Google Shape;1215;p216"/>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IN"/>
              <a:t>Grid Search</a:t>
            </a:r>
            <a:endParaRPr/>
          </a:p>
        </p:txBody>
      </p:sp>
      <p:pic>
        <p:nvPicPr>
          <p:cNvPr id="1216" name="Google Shape;1216;p216"/>
          <p:cNvPicPr preferRelativeResize="0"/>
          <p:nvPr/>
        </p:nvPicPr>
        <p:blipFill rotWithShape="1">
          <a:blip r:embed="rId3">
            <a:alphaModFix/>
          </a:blip>
          <a:srcRect b="0" l="0" r="0" t="0"/>
          <a:stretch/>
        </p:blipFill>
        <p:spPr>
          <a:xfrm>
            <a:off x="5581615" y="751273"/>
            <a:ext cx="5364481" cy="341591"/>
          </a:xfrm>
          <a:prstGeom prst="rect">
            <a:avLst/>
          </a:prstGeom>
          <a:noFill/>
          <a:ln>
            <a:noFill/>
          </a:ln>
        </p:spPr>
      </p:pic>
      <p:sp>
        <p:nvSpPr>
          <p:cNvPr id="1217" name="Google Shape;1217;p216"/>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Grid search takes different values of hyperparameter separately.</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rPr lang="en-IN" sz="2200"/>
              <a:t>                                Hyperparameters</a:t>
            </a:r>
            <a:endParaRPr sz="2200"/>
          </a:p>
        </p:txBody>
      </p:sp>
      <p:sp>
        <p:nvSpPr>
          <p:cNvPr id="1218" name="Google Shape;1218;p216"/>
          <p:cNvSpPr/>
          <p:nvPr/>
        </p:nvSpPr>
        <p:spPr>
          <a:xfrm>
            <a:off x="2432649" y="2921479"/>
            <a:ext cx="534838" cy="1777041"/>
          </a:xfrm>
          <a:prstGeom prst="leftBracket">
            <a:avLst>
              <a:gd fmla="val 8333" name="adj"/>
            </a:avLst>
          </a:prstGeom>
          <a:noFill/>
          <a:ln cap="flat" cmpd="sng" w="9525">
            <a:solidFill>
              <a:srgbClr val="5597D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19" name="Google Shape;1219;p216"/>
          <p:cNvSpPr/>
          <p:nvPr/>
        </p:nvSpPr>
        <p:spPr>
          <a:xfrm rot="10800000">
            <a:off x="5966623" y="2878345"/>
            <a:ext cx="534838" cy="1777041"/>
          </a:xfrm>
          <a:prstGeom prst="leftBracket">
            <a:avLst>
              <a:gd fmla="val 8333" name="adj"/>
            </a:avLst>
          </a:prstGeom>
          <a:noFill/>
          <a:ln cap="flat" cmpd="sng" w="9525">
            <a:solidFill>
              <a:srgbClr val="5597D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20" name="Google Shape;1220;p216"/>
          <p:cNvSpPr/>
          <p:nvPr/>
        </p:nvSpPr>
        <p:spPr>
          <a:xfrm rot="10800000">
            <a:off x="5966622" y="4991818"/>
            <a:ext cx="534838" cy="1777041"/>
          </a:xfrm>
          <a:prstGeom prst="leftBracket">
            <a:avLst>
              <a:gd fmla="val 8333" name="adj"/>
            </a:avLst>
          </a:prstGeom>
          <a:noFill/>
          <a:ln cap="flat" cmpd="sng" w="9525">
            <a:solidFill>
              <a:srgbClr val="5597D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21" name="Google Shape;1221;p216"/>
          <p:cNvSpPr/>
          <p:nvPr/>
        </p:nvSpPr>
        <p:spPr>
          <a:xfrm>
            <a:off x="2432649" y="4991818"/>
            <a:ext cx="534838" cy="1777041"/>
          </a:xfrm>
          <a:prstGeom prst="leftBracket">
            <a:avLst>
              <a:gd fmla="val 8333" name="adj"/>
            </a:avLst>
          </a:prstGeom>
          <a:noFill/>
          <a:ln cap="flat" cmpd="sng" w="9525">
            <a:solidFill>
              <a:srgbClr val="5597D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22" name="Google Shape;1222;p216"/>
          <p:cNvSpPr/>
          <p:nvPr/>
        </p:nvSpPr>
        <p:spPr>
          <a:xfrm>
            <a:off x="2723070" y="3395929"/>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23" name="Google Shape;1223;p216"/>
          <p:cNvSpPr/>
          <p:nvPr/>
        </p:nvSpPr>
        <p:spPr>
          <a:xfrm>
            <a:off x="2723071" y="5509402"/>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24" name="Google Shape;1224;p216"/>
          <p:cNvSpPr/>
          <p:nvPr/>
        </p:nvSpPr>
        <p:spPr>
          <a:xfrm>
            <a:off x="4615131" y="3395929"/>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25" name="Google Shape;1225;p216"/>
          <p:cNvSpPr/>
          <p:nvPr/>
        </p:nvSpPr>
        <p:spPr>
          <a:xfrm>
            <a:off x="5561505" y="3439063"/>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26" name="Google Shape;1226;p216"/>
          <p:cNvSpPr/>
          <p:nvPr/>
        </p:nvSpPr>
        <p:spPr>
          <a:xfrm>
            <a:off x="3677728" y="5509403"/>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27" name="Google Shape;1227;p216"/>
          <p:cNvSpPr/>
          <p:nvPr/>
        </p:nvSpPr>
        <p:spPr>
          <a:xfrm>
            <a:off x="4615132" y="5515154"/>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28" name="Google Shape;1228;p216"/>
          <p:cNvSpPr/>
          <p:nvPr/>
        </p:nvSpPr>
        <p:spPr>
          <a:xfrm>
            <a:off x="5561505" y="5509402"/>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29" name="Google Shape;1229;p216"/>
          <p:cNvSpPr/>
          <p:nvPr/>
        </p:nvSpPr>
        <p:spPr>
          <a:xfrm>
            <a:off x="3677727" y="3395929"/>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30" name="Google Shape;1230;p216"/>
          <p:cNvSpPr/>
          <p:nvPr/>
        </p:nvSpPr>
        <p:spPr>
          <a:xfrm>
            <a:off x="2967487" y="5670646"/>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5</a:t>
            </a:r>
            <a:endParaRPr b="0" i="0" sz="2200" u="none" cap="none" strike="noStrike">
              <a:solidFill>
                <a:srgbClr val="3F3F3F"/>
              </a:solidFill>
              <a:latin typeface="Open Sans"/>
              <a:ea typeface="Open Sans"/>
              <a:cs typeface="Open Sans"/>
              <a:sym typeface="Open Sans"/>
            </a:endParaRPr>
          </a:p>
        </p:txBody>
      </p:sp>
      <p:sp>
        <p:nvSpPr>
          <p:cNvPr id="1231" name="Google Shape;1231;p216"/>
          <p:cNvSpPr/>
          <p:nvPr/>
        </p:nvSpPr>
        <p:spPr>
          <a:xfrm>
            <a:off x="3855637" y="3551421"/>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2</a:t>
            </a:r>
            <a:endParaRPr b="0" i="0" sz="2200" u="none" cap="none" strike="noStrike">
              <a:solidFill>
                <a:srgbClr val="3F3F3F"/>
              </a:solidFill>
              <a:latin typeface="Open Sans"/>
              <a:ea typeface="Open Sans"/>
              <a:cs typeface="Open Sans"/>
              <a:sym typeface="Open Sans"/>
            </a:endParaRPr>
          </a:p>
        </p:txBody>
      </p:sp>
      <p:sp>
        <p:nvSpPr>
          <p:cNvPr id="1232" name="Google Shape;1232;p216"/>
          <p:cNvSpPr/>
          <p:nvPr/>
        </p:nvSpPr>
        <p:spPr>
          <a:xfrm>
            <a:off x="4816047" y="5670646"/>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7</a:t>
            </a:r>
            <a:endParaRPr b="0" i="0" sz="2200" u="none" cap="none" strike="noStrike">
              <a:solidFill>
                <a:srgbClr val="3F3F3F"/>
              </a:solidFill>
              <a:latin typeface="Open Sans"/>
              <a:ea typeface="Open Sans"/>
              <a:cs typeface="Open Sans"/>
              <a:sym typeface="Open Sans"/>
            </a:endParaRPr>
          </a:p>
        </p:txBody>
      </p:sp>
      <p:sp>
        <p:nvSpPr>
          <p:cNvPr id="1233" name="Google Shape;1233;p216"/>
          <p:cNvSpPr/>
          <p:nvPr/>
        </p:nvSpPr>
        <p:spPr>
          <a:xfrm>
            <a:off x="4816046" y="3585646"/>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3</a:t>
            </a:r>
            <a:endParaRPr b="0" i="0" sz="2200" u="none" cap="none" strike="noStrike">
              <a:solidFill>
                <a:srgbClr val="3F3F3F"/>
              </a:solidFill>
              <a:latin typeface="Open Sans"/>
              <a:ea typeface="Open Sans"/>
              <a:cs typeface="Open Sans"/>
              <a:sym typeface="Open Sans"/>
            </a:endParaRPr>
          </a:p>
        </p:txBody>
      </p:sp>
      <p:sp>
        <p:nvSpPr>
          <p:cNvPr id="1234" name="Google Shape;1234;p216"/>
          <p:cNvSpPr/>
          <p:nvPr/>
        </p:nvSpPr>
        <p:spPr>
          <a:xfrm>
            <a:off x="3878641" y="5686321"/>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6</a:t>
            </a:r>
            <a:endParaRPr b="0" i="0" sz="2200" u="none" cap="none" strike="noStrike">
              <a:solidFill>
                <a:srgbClr val="3F3F3F"/>
              </a:solidFill>
              <a:latin typeface="Open Sans"/>
              <a:ea typeface="Open Sans"/>
              <a:cs typeface="Open Sans"/>
              <a:sym typeface="Open Sans"/>
            </a:endParaRPr>
          </a:p>
        </p:txBody>
      </p:sp>
      <p:sp>
        <p:nvSpPr>
          <p:cNvPr id="1235" name="Google Shape;1235;p216"/>
          <p:cNvSpPr/>
          <p:nvPr/>
        </p:nvSpPr>
        <p:spPr>
          <a:xfrm>
            <a:off x="7838557" y="4439942"/>
            <a:ext cx="244412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Grid Search</a:t>
            </a:r>
            <a:endParaRPr b="0" i="0" sz="2200" u="none" cap="none" strike="noStrike">
              <a:solidFill>
                <a:srgbClr val="3F3F3F"/>
              </a:solidFill>
              <a:latin typeface="Open Sans"/>
              <a:ea typeface="Open Sans"/>
              <a:cs typeface="Open Sans"/>
              <a:sym typeface="Open Sans"/>
            </a:endParaRPr>
          </a:p>
        </p:txBody>
      </p:sp>
      <p:sp>
        <p:nvSpPr>
          <p:cNvPr id="1236" name="Google Shape;1236;p216"/>
          <p:cNvSpPr/>
          <p:nvPr/>
        </p:nvSpPr>
        <p:spPr>
          <a:xfrm>
            <a:off x="5762420" y="5686321"/>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8</a:t>
            </a:r>
            <a:endParaRPr b="0" i="0" sz="2200" u="none" cap="none" strike="noStrike">
              <a:solidFill>
                <a:srgbClr val="3F3F3F"/>
              </a:solidFill>
              <a:latin typeface="Open Sans"/>
              <a:ea typeface="Open Sans"/>
              <a:cs typeface="Open Sans"/>
              <a:sym typeface="Open Sans"/>
            </a:endParaRPr>
          </a:p>
        </p:txBody>
      </p:sp>
      <p:sp>
        <p:nvSpPr>
          <p:cNvPr id="1237" name="Google Shape;1237;p216"/>
          <p:cNvSpPr/>
          <p:nvPr/>
        </p:nvSpPr>
        <p:spPr>
          <a:xfrm>
            <a:off x="2959652" y="3594555"/>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1</a:t>
            </a:r>
            <a:endParaRPr b="0" i="0" sz="2200" u="none" cap="none" strike="noStrike">
              <a:solidFill>
                <a:srgbClr val="3F3F3F"/>
              </a:solidFill>
              <a:latin typeface="Open Sans"/>
              <a:ea typeface="Open Sans"/>
              <a:cs typeface="Open Sans"/>
              <a:sym typeface="Open Sans"/>
            </a:endParaRPr>
          </a:p>
        </p:txBody>
      </p:sp>
      <p:sp>
        <p:nvSpPr>
          <p:cNvPr id="1238" name="Google Shape;1238;p216"/>
          <p:cNvSpPr/>
          <p:nvPr/>
        </p:nvSpPr>
        <p:spPr>
          <a:xfrm>
            <a:off x="5796601" y="3609361"/>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4</a:t>
            </a:r>
            <a:endParaRPr b="0" i="0" sz="2200" u="none" cap="none" strike="noStrike">
              <a:solidFill>
                <a:srgbClr val="3F3F3F"/>
              </a:solidFill>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3" name="Shape 1243"/>
        <p:cNvGrpSpPr/>
        <p:nvPr/>
      </p:nvGrpSpPr>
      <p:grpSpPr>
        <a:xfrm>
          <a:off x="0" y="0"/>
          <a:ext cx="0" cy="0"/>
          <a:chOff x="0" y="0"/>
          <a:chExt cx="0" cy="0"/>
        </a:xfrm>
      </p:grpSpPr>
      <p:sp>
        <p:nvSpPr>
          <p:cNvPr id="1244" name="Google Shape;1244;p217"/>
          <p:cNvSpPr/>
          <p:nvPr/>
        </p:nvSpPr>
        <p:spPr>
          <a:xfrm>
            <a:off x="7504981" y="3824804"/>
            <a:ext cx="3088257" cy="1540826"/>
          </a:xfrm>
          <a:prstGeom prst="roundRect">
            <a:avLst>
              <a:gd fmla="val 16667" name="adj"/>
            </a:avLst>
          </a:prstGeom>
          <a:solidFill>
            <a:srgbClr val="F4B08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45" name="Google Shape;1245;p217"/>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IN"/>
              <a:t>Grid Search</a:t>
            </a:r>
            <a:endParaRPr/>
          </a:p>
        </p:txBody>
      </p:sp>
      <p:pic>
        <p:nvPicPr>
          <p:cNvPr id="1246" name="Google Shape;1246;p217"/>
          <p:cNvPicPr preferRelativeResize="0"/>
          <p:nvPr/>
        </p:nvPicPr>
        <p:blipFill rotWithShape="1">
          <a:blip r:embed="rId3">
            <a:alphaModFix/>
          </a:blip>
          <a:srcRect b="0" l="0" r="0" t="0"/>
          <a:stretch/>
        </p:blipFill>
        <p:spPr>
          <a:xfrm>
            <a:off x="5581615" y="751273"/>
            <a:ext cx="5364481" cy="341591"/>
          </a:xfrm>
          <a:prstGeom prst="rect">
            <a:avLst/>
          </a:prstGeom>
          <a:noFill/>
          <a:ln>
            <a:noFill/>
          </a:ln>
        </p:spPr>
      </p:pic>
      <p:sp>
        <p:nvSpPr>
          <p:cNvPr id="1247" name="Google Shape;1247;p217"/>
          <p:cNvSpPr txBox="1"/>
          <p:nvPr>
            <p:ph idx="2" type="body"/>
          </p:nvPr>
        </p:nvSpPr>
        <p:spPr>
          <a:xfrm>
            <a:off x="414069" y="1044737"/>
            <a:ext cx="15493040" cy="7537789"/>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Eight different hyperparameters are given, grid search takes different hyperparameter values.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rPr lang="en-IN" sz="2200"/>
              <a:t>                                     Hyperparameters</a:t>
            </a:r>
            <a:endParaRPr sz="2200"/>
          </a:p>
        </p:txBody>
      </p:sp>
      <p:sp>
        <p:nvSpPr>
          <p:cNvPr id="1248" name="Google Shape;1248;p217"/>
          <p:cNvSpPr/>
          <p:nvPr/>
        </p:nvSpPr>
        <p:spPr>
          <a:xfrm>
            <a:off x="2432649" y="2921479"/>
            <a:ext cx="534838" cy="1777041"/>
          </a:xfrm>
          <a:prstGeom prst="leftBracket">
            <a:avLst>
              <a:gd fmla="val 8333" name="adj"/>
            </a:avLst>
          </a:prstGeom>
          <a:noFill/>
          <a:ln cap="flat" cmpd="sng" w="9525">
            <a:solidFill>
              <a:srgbClr val="5597D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49" name="Google Shape;1249;p217"/>
          <p:cNvSpPr/>
          <p:nvPr/>
        </p:nvSpPr>
        <p:spPr>
          <a:xfrm rot="10800000">
            <a:off x="5966623" y="2878345"/>
            <a:ext cx="534838" cy="1777041"/>
          </a:xfrm>
          <a:prstGeom prst="leftBracket">
            <a:avLst>
              <a:gd fmla="val 8333" name="adj"/>
            </a:avLst>
          </a:prstGeom>
          <a:noFill/>
          <a:ln cap="flat" cmpd="sng" w="9525">
            <a:solidFill>
              <a:srgbClr val="5597D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50" name="Google Shape;1250;p217"/>
          <p:cNvSpPr/>
          <p:nvPr/>
        </p:nvSpPr>
        <p:spPr>
          <a:xfrm rot="10800000">
            <a:off x="5966622" y="4991818"/>
            <a:ext cx="534838" cy="1777041"/>
          </a:xfrm>
          <a:prstGeom prst="leftBracket">
            <a:avLst>
              <a:gd fmla="val 8333" name="adj"/>
            </a:avLst>
          </a:prstGeom>
          <a:noFill/>
          <a:ln cap="flat" cmpd="sng" w="9525">
            <a:solidFill>
              <a:srgbClr val="5597D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51" name="Google Shape;1251;p217"/>
          <p:cNvSpPr/>
          <p:nvPr/>
        </p:nvSpPr>
        <p:spPr>
          <a:xfrm>
            <a:off x="2432649" y="4991818"/>
            <a:ext cx="534838" cy="1777041"/>
          </a:xfrm>
          <a:prstGeom prst="leftBracket">
            <a:avLst>
              <a:gd fmla="val 8333" name="adj"/>
            </a:avLst>
          </a:prstGeom>
          <a:noFill/>
          <a:ln cap="flat" cmpd="sng" w="9525">
            <a:solidFill>
              <a:srgbClr val="5597D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52" name="Google Shape;1252;p217"/>
          <p:cNvSpPr/>
          <p:nvPr/>
        </p:nvSpPr>
        <p:spPr>
          <a:xfrm>
            <a:off x="2723070" y="3395929"/>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53" name="Google Shape;1253;p217"/>
          <p:cNvSpPr/>
          <p:nvPr/>
        </p:nvSpPr>
        <p:spPr>
          <a:xfrm>
            <a:off x="2723071" y="5509402"/>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54" name="Google Shape;1254;p217"/>
          <p:cNvSpPr/>
          <p:nvPr/>
        </p:nvSpPr>
        <p:spPr>
          <a:xfrm>
            <a:off x="4615131" y="3395929"/>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55" name="Google Shape;1255;p217"/>
          <p:cNvSpPr/>
          <p:nvPr/>
        </p:nvSpPr>
        <p:spPr>
          <a:xfrm>
            <a:off x="5561505" y="3439063"/>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56" name="Google Shape;1256;p217"/>
          <p:cNvSpPr/>
          <p:nvPr/>
        </p:nvSpPr>
        <p:spPr>
          <a:xfrm>
            <a:off x="3677728" y="5509403"/>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57" name="Google Shape;1257;p217"/>
          <p:cNvSpPr/>
          <p:nvPr/>
        </p:nvSpPr>
        <p:spPr>
          <a:xfrm>
            <a:off x="4615132" y="5515154"/>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58" name="Google Shape;1258;p217"/>
          <p:cNvSpPr/>
          <p:nvPr/>
        </p:nvSpPr>
        <p:spPr>
          <a:xfrm>
            <a:off x="5561505" y="5509402"/>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59" name="Google Shape;1259;p217"/>
          <p:cNvSpPr/>
          <p:nvPr/>
        </p:nvSpPr>
        <p:spPr>
          <a:xfrm>
            <a:off x="3677727" y="3395929"/>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60" name="Google Shape;1260;p217"/>
          <p:cNvSpPr/>
          <p:nvPr/>
        </p:nvSpPr>
        <p:spPr>
          <a:xfrm>
            <a:off x="2967487" y="5670646"/>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5</a:t>
            </a:r>
            <a:endParaRPr b="0" i="0" sz="2200" u="none" cap="none" strike="noStrike">
              <a:solidFill>
                <a:srgbClr val="3F3F3F"/>
              </a:solidFill>
              <a:latin typeface="Open Sans"/>
              <a:ea typeface="Open Sans"/>
              <a:cs typeface="Open Sans"/>
              <a:sym typeface="Open Sans"/>
            </a:endParaRPr>
          </a:p>
        </p:txBody>
      </p:sp>
      <p:sp>
        <p:nvSpPr>
          <p:cNvPr id="1261" name="Google Shape;1261;p217"/>
          <p:cNvSpPr/>
          <p:nvPr/>
        </p:nvSpPr>
        <p:spPr>
          <a:xfrm>
            <a:off x="3855637" y="3551421"/>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2</a:t>
            </a:r>
            <a:endParaRPr b="0" i="0" sz="2200" u="none" cap="none" strike="noStrike">
              <a:solidFill>
                <a:srgbClr val="3F3F3F"/>
              </a:solidFill>
              <a:latin typeface="Open Sans"/>
              <a:ea typeface="Open Sans"/>
              <a:cs typeface="Open Sans"/>
              <a:sym typeface="Open Sans"/>
            </a:endParaRPr>
          </a:p>
        </p:txBody>
      </p:sp>
      <p:sp>
        <p:nvSpPr>
          <p:cNvPr id="1262" name="Google Shape;1262;p217"/>
          <p:cNvSpPr/>
          <p:nvPr/>
        </p:nvSpPr>
        <p:spPr>
          <a:xfrm>
            <a:off x="4816047" y="5670646"/>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7</a:t>
            </a:r>
            <a:endParaRPr b="0" i="0" sz="2200" u="none" cap="none" strike="noStrike">
              <a:solidFill>
                <a:srgbClr val="3F3F3F"/>
              </a:solidFill>
              <a:latin typeface="Open Sans"/>
              <a:ea typeface="Open Sans"/>
              <a:cs typeface="Open Sans"/>
              <a:sym typeface="Open Sans"/>
            </a:endParaRPr>
          </a:p>
        </p:txBody>
      </p:sp>
      <p:sp>
        <p:nvSpPr>
          <p:cNvPr id="1263" name="Google Shape;1263;p217"/>
          <p:cNvSpPr/>
          <p:nvPr/>
        </p:nvSpPr>
        <p:spPr>
          <a:xfrm>
            <a:off x="4816046" y="3585646"/>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3</a:t>
            </a:r>
            <a:endParaRPr b="0" i="0" sz="2200" u="none" cap="none" strike="noStrike">
              <a:solidFill>
                <a:srgbClr val="3F3F3F"/>
              </a:solidFill>
              <a:latin typeface="Open Sans"/>
              <a:ea typeface="Open Sans"/>
              <a:cs typeface="Open Sans"/>
              <a:sym typeface="Open Sans"/>
            </a:endParaRPr>
          </a:p>
        </p:txBody>
      </p:sp>
      <p:sp>
        <p:nvSpPr>
          <p:cNvPr id="1264" name="Google Shape;1264;p217"/>
          <p:cNvSpPr/>
          <p:nvPr/>
        </p:nvSpPr>
        <p:spPr>
          <a:xfrm>
            <a:off x="3878641" y="5686321"/>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6</a:t>
            </a:r>
            <a:endParaRPr b="0" i="0" sz="2200" u="none" cap="none" strike="noStrike">
              <a:solidFill>
                <a:srgbClr val="3F3F3F"/>
              </a:solidFill>
              <a:latin typeface="Open Sans"/>
              <a:ea typeface="Open Sans"/>
              <a:cs typeface="Open Sans"/>
              <a:sym typeface="Open Sans"/>
            </a:endParaRPr>
          </a:p>
        </p:txBody>
      </p:sp>
      <p:sp>
        <p:nvSpPr>
          <p:cNvPr id="1265" name="Google Shape;1265;p217"/>
          <p:cNvSpPr/>
          <p:nvPr/>
        </p:nvSpPr>
        <p:spPr>
          <a:xfrm>
            <a:off x="7838557" y="4439942"/>
            <a:ext cx="244412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Grid Search</a:t>
            </a:r>
            <a:endParaRPr b="0" i="0" sz="2200" u="none" cap="none" strike="noStrike">
              <a:solidFill>
                <a:srgbClr val="3F3F3F"/>
              </a:solidFill>
              <a:latin typeface="Open Sans"/>
              <a:ea typeface="Open Sans"/>
              <a:cs typeface="Open Sans"/>
              <a:sym typeface="Open Sans"/>
            </a:endParaRPr>
          </a:p>
        </p:txBody>
      </p:sp>
      <p:sp>
        <p:nvSpPr>
          <p:cNvPr id="1266" name="Google Shape;1266;p217"/>
          <p:cNvSpPr/>
          <p:nvPr/>
        </p:nvSpPr>
        <p:spPr>
          <a:xfrm>
            <a:off x="5762420" y="5686321"/>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8</a:t>
            </a:r>
            <a:endParaRPr b="0" i="0" sz="2200" u="none" cap="none" strike="noStrike">
              <a:solidFill>
                <a:srgbClr val="3F3F3F"/>
              </a:solidFill>
              <a:latin typeface="Open Sans"/>
              <a:ea typeface="Open Sans"/>
              <a:cs typeface="Open Sans"/>
              <a:sym typeface="Open Sans"/>
            </a:endParaRPr>
          </a:p>
        </p:txBody>
      </p:sp>
      <p:sp>
        <p:nvSpPr>
          <p:cNvPr id="1267" name="Google Shape;1267;p217"/>
          <p:cNvSpPr/>
          <p:nvPr/>
        </p:nvSpPr>
        <p:spPr>
          <a:xfrm>
            <a:off x="2959652" y="3594555"/>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1</a:t>
            </a:r>
            <a:endParaRPr b="0" i="0" sz="2200" u="none" cap="none" strike="noStrike">
              <a:solidFill>
                <a:srgbClr val="3F3F3F"/>
              </a:solidFill>
              <a:latin typeface="Open Sans"/>
              <a:ea typeface="Open Sans"/>
              <a:cs typeface="Open Sans"/>
              <a:sym typeface="Open Sans"/>
            </a:endParaRPr>
          </a:p>
        </p:txBody>
      </p:sp>
      <p:sp>
        <p:nvSpPr>
          <p:cNvPr id="1268" name="Google Shape;1268;p217"/>
          <p:cNvSpPr/>
          <p:nvPr/>
        </p:nvSpPr>
        <p:spPr>
          <a:xfrm>
            <a:off x="5796601" y="3609361"/>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4</a:t>
            </a:r>
            <a:endParaRPr b="0" i="0" sz="2200" u="none" cap="none" strike="noStrike">
              <a:solidFill>
                <a:srgbClr val="3F3F3F"/>
              </a:solidFill>
              <a:latin typeface="Open Sans"/>
              <a:ea typeface="Open Sans"/>
              <a:cs typeface="Open Sans"/>
              <a:sym typeface="Open Sans"/>
            </a:endParaRPr>
          </a:p>
        </p:txBody>
      </p:sp>
      <p:cxnSp>
        <p:nvCxnSpPr>
          <p:cNvPr id="1269" name="Google Shape;1269;p217"/>
          <p:cNvCxnSpPr/>
          <p:nvPr/>
        </p:nvCxnSpPr>
        <p:spPr>
          <a:xfrm>
            <a:off x="6303376" y="3855679"/>
            <a:ext cx="1069675" cy="731016"/>
          </a:xfrm>
          <a:prstGeom prst="straightConnector1">
            <a:avLst/>
          </a:prstGeom>
          <a:noFill/>
          <a:ln cap="flat" cmpd="sng" w="28575">
            <a:solidFill>
              <a:srgbClr val="525252"/>
            </a:solidFill>
            <a:prstDash val="dash"/>
            <a:round/>
            <a:headEnd len="sm" w="sm" type="none"/>
            <a:tailEnd len="med" w="med" type="stealth"/>
          </a:ln>
        </p:spPr>
      </p:cxnSp>
      <p:cxnSp>
        <p:nvCxnSpPr>
          <p:cNvPr id="1270" name="Google Shape;1270;p217"/>
          <p:cNvCxnSpPr/>
          <p:nvPr/>
        </p:nvCxnSpPr>
        <p:spPr>
          <a:xfrm flipH="1" rot="10800000">
            <a:off x="6303376" y="5210355"/>
            <a:ext cx="1069675" cy="668035"/>
          </a:xfrm>
          <a:prstGeom prst="straightConnector1">
            <a:avLst/>
          </a:prstGeom>
          <a:noFill/>
          <a:ln cap="flat" cmpd="sng" w="28575">
            <a:solidFill>
              <a:srgbClr val="525252"/>
            </a:solidFill>
            <a:prstDash val="dash"/>
            <a:round/>
            <a:headEnd len="sm" w="sm" type="none"/>
            <a:tailEnd len="med" w="med" type="stealth"/>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218"/>
          <p:cNvSpPr/>
          <p:nvPr/>
        </p:nvSpPr>
        <p:spPr>
          <a:xfrm>
            <a:off x="7504981" y="3824804"/>
            <a:ext cx="3088257" cy="1540826"/>
          </a:xfrm>
          <a:prstGeom prst="roundRect">
            <a:avLst>
              <a:gd fmla="val 16667" name="adj"/>
            </a:avLst>
          </a:prstGeom>
          <a:solidFill>
            <a:srgbClr val="F4B08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77" name="Google Shape;1277;p218"/>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IN"/>
              <a:t>Grid Search</a:t>
            </a:r>
            <a:endParaRPr/>
          </a:p>
        </p:txBody>
      </p:sp>
      <p:pic>
        <p:nvPicPr>
          <p:cNvPr id="1278" name="Google Shape;1278;p218"/>
          <p:cNvPicPr preferRelativeResize="0"/>
          <p:nvPr/>
        </p:nvPicPr>
        <p:blipFill rotWithShape="1">
          <a:blip r:embed="rId3">
            <a:alphaModFix/>
          </a:blip>
          <a:srcRect b="0" l="0" r="0" t="0"/>
          <a:stretch/>
        </p:blipFill>
        <p:spPr>
          <a:xfrm>
            <a:off x="5581615" y="751273"/>
            <a:ext cx="5364481" cy="341591"/>
          </a:xfrm>
          <a:prstGeom prst="rect">
            <a:avLst/>
          </a:prstGeom>
          <a:noFill/>
          <a:ln>
            <a:noFill/>
          </a:ln>
        </p:spPr>
      </p:pic>
      <p:sp>
        <p:nvSpPr>
          <p:cNvPr id="1279" name="Google Shape;1279;p218"/>
          <p:cNvSpPr txBox="1"/>
          <p:nvPr>
            <p:ph idx="2" type="body"/>
          </p:nvPr>
        </p:nvSpPr>
        <p:spPr>
          <a:xfrm>
            <a:off x="979779" y="922068"/>
            <a:ext cx="14229348" cy="7850241"/>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Four models are created with the available hyperparameters.</a:t>
            </a:r>
            <a:endParaRPr sz="2200"/>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rPr lang="en-IN" sz="2200"/>
              <a:t>                                </a:t>
            </a:r>
            <a:endParaRPr sz="2200"/>
          </a:p>
          <a:p>
            <a:pPr indent="0" lvl="0" marL="76200" rtl="0" algn="l">
              <a:lnSpc>
                <a:spcPct val="100000"/>
              </a:lnSpc>
              <a:spcBef>
                <a:spcPts val="1333"/>
              </a:spcBef>
              <a:spcAft>
                <a:spcPts val="0"/>
              </a:spcAft>
              <a:buSzPts val="2400"/>
              <a:buNone/>
            </a:pPr>
            <a:r>
              <a:rPr lang="en-IN" sz="2200"/>
              <a:t>                            Hyperparameters</a:t>
            </a:r>
            <a:endParaRPr sz="2200"/>
          </a:p>
        </p:txBody>
      </p:sp>
      <p:sp>
        <p:nvSpPr>
          <p:cNvPr id="1280" name="Google Shape;1280;p218"/>
          <p:cNvSpPr/>
          <p:nvPr/>
        </p:nvSpPr>
        <p:spPr>
          <a:xfrm>
            <a:off x="2432649" y="2921479"/>
            <a:ext cx="534838" cy="1777041"/>
          </a:xfrm>
          <a:prstGeom prst="leftBracket">
            <a:avLst>
              <a:gd fmla="val 8333" name="adj"/>
            </a:avLst>
          </a:prstGeom>
          <a:noFill/>
          <a:ln cap="flat" cmpd="sng" w="9525">
            <a:solidFill>
              <a:srgbClr val="5597D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81" name="Google Shape;1281;p218"/>
          <p:cNvSpPr/>
          <p:nvPr/>
        </p:nvSpPr>
        <p:spPr>
          <a:xfrm rot="10800000">
            <a:off x="5966623" y="2878345"/>
            <a:ext cx="534838" cy="1777041"/>
          </a:xfrm>
          <a:prstGeom prst="leftBracket">
            <a:avLst>
              <a:gd fmla="val 8333" name="adj"/>
            </a:avLst>
          </a:prstGeom>
          <a:noFill/>
          <a:ln cap="flat" cmpd="sng" w="9525">
            <a:solidFill>
              <a:srgbClr val="5597D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82" name="Google Shape;1282;p218"/>
          <p:cNvSpPr/>
          <p:nvPr/>
        </p:nvSpPr>
        <p:spPr>
          <a:xfrm rot="10800000">
            <a:off x="5966622" y="4991818"/>
            <a:ext cx="534838" cy="1777041"/>
          </a:xfrm>
          <a:prstGeom prst="leftBracket">
            <a:avLst>
              <a:gd fmla="val 8333" name="adj"/>
            </a:avLst>
          </a:prstGeom>
          <a:noFill/>
          <a:ln cap="flat" cmpd="sng" w="9525">
            <a:solidFill>
              <a:srgbClr val="5597D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83" name="Google Shape;1283;p218"/>
          <p:cNvSpPr/>
          <p:nvPr/>
        </p:nvSpPr>
        <p:spPr>
          <a:xfrm>
            <a:off x="2432649" y="4991818"/>
            <a:ext cx="534838" cy="1777041"/>
          </a:xfrm>
          <a:prstGeom prst="leftBracket">
            <a:avLst>
              <a:gd fmla="val 8333" name="adj"/>
            </a:avLst>
          </a:prstGeom>
          <a:noFill/>
          <a:ln cap="flat" cmpd="sng" w="9525">
            <a:solidFill>
              <a:srgbClr val="5597D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84" name="Google Shape;1284;p218"/>
          <p:cNvSpPr/>
          <p:nvPr/>
        </p:nvSpPr>
        <p:spPr>
          <a:xfrm>
            <a:off x="2723070" y="3395929"/>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85" name="Google Shape;1285;p218"/>
          <p:cNvSpPr/>
          <p:nvPr/>
        </p:nvSpPr>
        <p:spPr>
          <a:xfrm>
            <a:off x="2723071" y="5509402"/>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86" name="Google Shape;1286;p218"/>
          <p:cNvSpPr/>
          <p:nvPr/>
        </p:nvSpPr>
        <p:spPr>
          <a:xfrm>
            <a:off x="4615131" y="3395929"/>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87" name="Google Shape;1287;p218"/>
          <p:cNvSpPr/>
          <p:nvPr/>
        </p:nvSpPr>
        <p:spPr>
          <a:xfrm>
            <a:off x="5561505" y="3439063"/>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88" name="Google Shape;1288;p218"/>
          <p:cNvSpPr/>
          <p:nvPr/>
        </p:nvSpPr>
        <p:spPr>
          <a:xfrm>
            <a:off x="3677728" y="5509403"/>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89" name="Google Shape;1289;p218"/>
          <p:cNvSpPr/>
          <p:nvPr/>
        </p:nvSpPr>
        <p:spPr>
          <a:xfrm>
            <a:off x="4615132" y="5515154"/>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90" name="Google Shape;1290;p218"/>
          <p:cNvSpPr/>
          <p:nvPr/>
        </p:nvSpPr>
        <p:spPr>
          <a:xfrm>
            <a:off x="5561505" y="5509402"/>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91" name="Google Shape;1291;p218"/>
          <p:cNvSpPr/>
          <p:nvPr/>
        </p:nvSpPr>
        <p:spPr>
          <a:xfrm>
            <a:off x="3677727" y="3395929"/>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92" name="Google Shape;1292;p218"/>
          <p:cNvSpPr/>
          <p:nvPr/>
        </p:nvSpPr>
        <p:spPr>
          <a:xfrm>
            <a:off x="2967487" y="5670646"/>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5</a:t>
            </a:r>
            <a:endParaRPr b="0" i="0" sz="2200" u="none" cap="none" strike="noStrike">
              <a:solidFill>
                <a:srgbClr val="3F3F3F"/>
              </a:solidFill>
              <a:latin typeface="Open Sans"/>
              <a:ea typeface="Open Sans"/>
              <a:cs typeface="Open Sans"/>
              <a:sym typeface="Open Sans"/>
            </a:endParaRPr>
          </a:p>
        </p:txBody>
      </p:sp>
      <p:sp>
        <p:nvSpPr>
          <p:cNvPr id="1293" name="Google Shape;1293;p218"/>
          <p:cNvSpPr/>
          <p:nvPr/>
        </p:nvSpPr>
        <p:spPr>
          <a:xfrm>
            <a:off x="3855637" y="3551421"/>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2</a:t>
            </a:r>
            <a:endParaRPr b="0" i="0" sz="2200" u="none" cap="none" strike="noStrike">
              <a:solidFill>
                <a:srgbClr val="3F3F3F"/>
              </a:solidFill>
              <a:latin typeface="Open Sans"/>
              <a:ea typeface="Open Sans"/>
              <a:cs typeface="Open Sans"/>
              <a:sym typeface="Open Sans"/>
            </a:endParaRPr>
          </a:p>
        </p:txBody>
      </p:sp>
      <p:sp>
        <p:nvSpPr>
          <p:cNvPr id="1294" name="Google Shape;1294;p218"/>
          <p:cNvSpPr/>
          <p:nvPr/>
        </p:nvSpPr>
        <p:spPr>
          <a:xfrm>
            <a:off x="4816047" y="5670646"/>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7</a:t>
            </a:r>
            <a:endParaRPr b="0" i="0" sz="2200" u="none" cap="none" strike="noStrike">
              <a:solidFill>
                <a:srgbClr val="3F3F3F"/>
              </a:solidFill>
              <a:latin typeface="Open Sans"/>
              <a:ea typeface="Open Sans"/>
              <a:cs typeface="Open Sans"/>
              <a:sym typeface="Open Sans"/>
            </a:endParaRPr>
          </a:p>
        </p:txBody>
      </p:sp>
      <p:sp>
        <p:nvSpPr>
          <p:cNvPr id="1295" name="Google Shape;1295;p218"/>
          <p:cNvSpPr/>
          <p:nvPr/>
        </p:nvSpPr>
        <p:spPr>
          <a:xfrm>
            <a:off x="4816046" y="3585646"/>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3</a:t>
            </a:r>
            <a:endParaRPr b="0" i="0" sz="2200" u="none" cap="none" strike="noStrike">
              <a:solidFill>
                <a:srgbClr val="3F3F3F"/>
              </a:solidFill>
              <a:latin typeface="Open Sans"/>
              <a:ea typeface="Open Sans"/>
              <a:cs typeface="Open Sans"/>
              <a:sym typeface="Open Sans"/>
            </a:endParaRPr>
          </a:p>
        </p:txBody>
      </p:sp>
      <p:sp>
        <p:nvSpPr>
          <p:cNvPr id="1296" name="Google Shape;1296;p218"/>
          <p:cNvSpPr/>
          <p:nvPr/>
        </p:nvSpPr>
        <p:spPr>
          <a:xfrm>
            <a:off x="3878641" y="5686321"/>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6</a:t>
            </a:r>
            <a:endParaRPr b="0" i="0" sz="2200" u="none" cap="none" strike="noStrike">
              <a:solidFill>
                <a:srgbClr val="3F3F3F"/>
              </a:solidFill>
              <a:latin typeface="Open Sans"/>
              <a:ea typeface="Open Sans"/>
              <a:cs typeface="Open Sans"/>
              <a:sym typeface="Open Sans"/>
            </a:endParaRPr>
          </a:p>
        </p:txBody>
      </p:sp>
      <p:sp>
        <p:nvSpPr>
          <p:cNvPr id="1297" name="Google Shape;1297;p218"/>
          <p:cNvSpPr/>
          <p:nvPr/>
        </p:nvSpPr>
        <p:spPr>
          <a:xfrm>
            <a:off x="7838557" y="4439942"/>
            <a:ext cx="244412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Grid Search</a:t>
            </a:r>
            <a:endParaRPr b="0" i="0" sz="2200" u="none" cap="none" strike="noStrike">
              <a:solidFill>
                <a:srgbClr val="3F3F3F"/>
              </a:solidFill>
              <a:latin typeface="Open Sans"/>
              <a:ea typeface="Open Sans"/>
              <a:cs typeface="Open Sans"/>
              <a:sym typeface="Open Sans"/>
            </a:endParaRPr>
          </a:p>
        </p:txBody>
      </p:sp>
      <p:sp>
        <p:nvSpPr>
          <p:cNvPr id="1298" name="Google Shape;1298;p218"/>
          <p:cNvSpPr/>
          <p:nvPr/>
        </p:nvSpPr>
        <p:spPr>
          <a:xfrm>
            <a:off x="5762420" y="5686321"/>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8</a:t>
            </a:r>
            <a:endParaRPr b="0" i="0" sz="2200" u="none" cap="none" strike="noStrike">
              <a:solidFill>
                <a:srgbClr val="3F3F3F"/>
              </a:solidFill>
              <a:latin typeface="Open Sans"/>
              <a:ea typeface="Open Sans"/>
              <a:cs typeface="Open Sans"/>
              <a:sym typeface="Open Sans"/>
            </a:endParaRPr>
          </a:p>
        </p:txBody>
      </p:sp>
      <p:sp>
        <p:nvSpPr>
          <p:cNvPr id="1299" name="Google Shape;1299;p218"/>
          <p:cNvSpPr/>
          <p:nvPr/>
        </p:nvSpPr>
        <p:spPr>
          <a:xfrm>
            <a:off x="2959652" y="3594555"/>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1</a:t>
            </a:r>
            <a:endParaRPr b="0" i="0" sz="2200" u="none" cap="none" strike="noStrike">
              <a:solidFill>
                <a:srgbClr val="3F3F3F"/>
              </a:solidFill>
              <a:latin typeface="Open Sans"/>
              <a:ea typeface="Open Sans"/>
              <a:cs typeface="Open Sans"/>
              <a:sym typeface="Open Sans"/>
            </a:endParaRPr>
          </a:p>
        </p:txBody>
      </p:sp>
      <p:sp>
        <p:nvSpPr>
          <p:cNvPr id="1300" name="Google Shape;1300;p218"/>
          <p:cNvSpPr/>
          <p:nvPr/>
        </p:nvSpPr>
        <p:spPr>
          <a:xfrm>
            <a:off x="5796601" y="3609361"/>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4</a:t>
            </a:r>
            <a:endParaRPr b="0" i="0" sz="2200" u="none" cap="none" strike="noStrike">
              <a:solidFill>
                <a:srgbClr val="3F3F3F"/>
              </a:solidFill>
              <a:latin typeface="Open Sans"/>
              <a:ea typeface="Open Sans"/>
              <a:cs typeface="Open Sans"/>
              <a:sym typeface="Open Sans"/>
            </a:endParaRPr>
          </a:p>
        </p:txBody>
      </p:sp>
      <p:cxnSp>
        <p:nvCxnSpPr>
          <p:cNvPr id="1301" name="Google Shape;1301;p218"/>
          <p:cNvCxnSpPr/>
          <p:nvPr/>
        </p:nvCxnSpPr>
        <p:spPr>
          <a:xfrm>
            <a:off x="6303376" y="3855679"/>
            <a:ext cx="1069675" cy="731016"/>
          </a:xfrm>
          <a:prstGeom prst="straightConnector1">
            <a:avLst/>
          </a:prstGeom>
          <a:noFill/>
          <a:ln cap="flat" cmpd="sng" w="28575">
            <a:solidFill>
              <a:srgbClr val="525252"/>
            </a:solidFill>
            <a:prstDash val="dash"/>
            <a:round/>
            <a:headEnd len="sm" w="sm" type="none"/>
            <a:tailEnd len="med" w="med" type="stealth"/>
          </a:ln>
        </p:spPr>
      </p:cxnSp>
      <p:cxnSp>
        <p:nvCxnSpPr>
          <p:cNvPr id="1302" name="Google Shape;1302;p218"/>
          <p:cNvCxnSpPr/>
          <p:nvPr/>
        </p:nvCxnSpPr>
        <p:spPr>
          <a:xfrm flipH="1" rot="10800000">
            <a:off x="6303376" y="5210355"/>
            <a:ext cx="1069675" cy="668035"/>
          </a:xfrm>
          <a:prstGeom prst="straightConnector1">
            <a:avLst/>
          </a:prstGeom>
          <a:noFill/>
          <a:ln cap="flat" cmpd="sng" w="28575">
            <a:solidFill>
              <a:srgbClr val="525252"/>
            </a:solidFill>
            <a:prstDash val="dash"/>
            <a:round/>
            <a:headEnd len="sm" w="sm" type="none"/>
            <a:tailEnd len="med" w="med" type="stealth"/>
          </a:ln>
        </p:spPr>
      </p:cxnSp>
      <p:cxnSp>
        <p:nvCxnSpPr>
          <p:cNvPr id="1303" name="Google Shape;1303;p218"/>
          <p:cNvCxnSpPr/>
          <p:nvPr/>
        </p:nvCxnSpPr>
        <p:spPr>
          <a:xfrm flipH="1" rot="10800000">
            <a:off x="10627744" y="2950237"/>
            <a:ext cx="2145102" cy="1567234"/>
          </a:xfrm>
          <a:prstGeom prst="straightConnector1">
            <a:avLst/>
          </a:prstGeom>
          <a:noFill/>
          <a:ln cap="flat" cmpd="sng" w="28575">
            <a:solidFill>
              <a:srgbClr val="525252"/>
            </a:solidFill>
            <a:prstDash val="dash"/>
            <a:round/>
            <a:headEnd len="sm" w="sm" type="none"/>
            <a:tailEnd len="med" w="med" type="stealth"/>
          </a:ln>
        </p:spPr>
      </p:cxnSp>
      <p:cxnSp>
        <p:nvCxnSpPr>
          <p:cNvPr id="1304" name="Google Shape;1304;p218"/>
          <p:cNvCxnSpPr/>
          <p:nvPr/>
        </p:nvCxnSpPr>
        <p:spPr>
          <a:xfrm flipH="1" rot="10800000">
            <a:off x="10702507" y="4077137"/>
            <a:ext cx="2245743" cy="612310"/>
          </a:xfrm>
          <a:prstGeom prst="straightConnector1">
            <a:avLst/>
          </a:prstGeom>
          <a:noFill/>
          <a:ln cap="flat" cmpd="sng" w="28575">
            <a:solidFill>
              <a:srgbClr val="525252"/>
            </a:solidFill>
            <a:prstDash val="dash"/>
            <a:round/>
            <a:headEnd len="sm" w="sm" type="none"/>
            <a:tailEnd len="med" w="med" type="stealth"/>
          </a:ln>
        </p:spPr>
      </p:cxnSp>
      <p:cxnSp>
        <p:nvCxnSpPr>
          <p:cNvPr id="1305" name="Google Shape;1305;p218"/>
          <p:cNvCxnSpPr/>
          <p:nvPr/>
        </p:nvCxnSpPr>
        <p:spPr>
          <a:xfrm>
            <a:off x="10627744" y="4767369"/>
            <a:ext cx="2145102" cy="169753"/>
          </a:xfrm>
          <a:prstGeom prst="straightConnector1">
            <a:avLst/>
          </a:prstGeom>
          <a:noFill/>
          <a:ln cap="flat" cmpd="sng" w="28575">
            <a:solidFill>
              <a:srgbClr val="525252"/>
            </a:solidFill>
            <a:prstDash val="dash"/>
            <a:round/>
            <a:headEnd len="sm" w="sm" type="none"/>
            <a:tailEnd len="med" w="med" type="stealth"/>
          </a:ln>
        </p:spPr>
      </p:cxnSp>
      <p:cxnSp>
        <p:nvCxnSpPr>
          <p:cNvPr id="1306" name="Google Shape;1306;p218"/>
          <p:cNvCxnSpPr/>
          <p:nvPr/>
        </p:nvCxnSpPr>
        <p:spPr>
          <a:xfrm>
            <a:off x="10627744" y="4988942"/>
            <a:ext cx="2145102" cy="957752"/>
          </a:xfrm>
          <a:prstGeom prst="straightConnector1">
            <a:avLst/>
          </a:prstGeom>
          <a:noFill/>
          <a:ln cap="flat" cmpd="sng" w="28575">
            <a:solidFill>
              <a:srgbClr val="525252"/>
            </a:solidFill>
            <a:prstDash val="dash"/>
            <a:round/>
            <a:headEnd len="sm" w="sm" type="none"/>
            <a:tailEnd len="med" w="med" type="stealth"/>
          </a:ln>
        </p:spPr>
      </p:cxnSp>
      <p:sp>
        <p:nvSpPr>
          <p:cNvPr id="1307" name="Google Shape;1307;p218"/>
          <p:cNvSpPr/>
          <p:nvPr/>
        </p:nvSpPr>
        <p:spPr>
          <a:xfrm>
            <a:off x="12859110" y="2418272"/>
            <a:ext cx="1621766" cy="810883"/>
          </a:xfrm>
          <a:prstGeom prst="ellipse">
            <a:avLst/>
          </a:prstGeom>
          <a:solidFill>
            <a:srgbClr val="FBE4D4"/>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08" name="Google Shape;1308;p218"/>
          <p:cNvSpPr/>
          <p:nvPr/>
        </p:nvSpPr>
        <p:spPr>
          <a:xfrm>
            <a:off x="12948250" y="3505413"/>
            <a:ext cx="1621766" cy="810883"/>
          </a:xfrm>
          <a:prstGeom prst="ellipse">
            <a:avLst/>
          </a:prstGeom>
          <a:solidFill>
            <a:srgbClr val="FBE4D4"/>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09" name="Google Shape;1309;p218"/>
          <p:cNvSpPr/>
          <p:nvPr/>
        </p:nvSpPr>
        <p:spPr>
          <a:xfrm>
            <a:off x="12859110" y="4531681"/>
            <a:ext cx="1621766" cy="810883"/>
          </a:xfrm>
          <a:prstGeom prst="ellipse">
            <a:avLst/>
          </a:prstGeom>
          <a:solidFill>
            <a:srgbClr val="FBE4D4"/>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10" name="Google Shape;1310;p218"/>
          <p:cNvSpPr/>
          <p:nvPr/>
        </p:nvSpPr>
        <p:spPr>
          <a:xfrm>
            <a:off x="12916620" y="5566698"/>
            <a:ext cx="1621766" cy="810883"/>
          </a:xfrm>
          <a:prstGeom prst="ellipse">
            <a:avLst/>
          </a:prstGeom>
          <a:solidFill>
            <a:srgbClr val="FBE4D4"/>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11" name="Google Shape;1311;p218"/>
          <p:cNvSpPr/>
          <p:nvPr/>
        </p:nvSpPr>
        <p:spPr>
          <a:xfrm>
            <a:off x="12447928" y="2608269"/>
            <a:ext cx="244412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Model 1</a:t>
            </a:r>
            <a:endParaRPr b="0" i="0" sz="2200" u="none" cap="none" strike="noStrike">
              <a:solidFill>
                <a:srgbClr val="3F3F3F"/>
              </a:solidFill>
              <a:latin typeface="Open Sans"/>
              <a:ea typeface="Open Sans"/>
              <a:cs typeface="Open Sans"/>
              <a:sym typeface="Open Sans"/>
            </a:endParaRPr>
          </a:p>
        </p:txBody>
      </p:sp>
      <p:sp>
        <p:nvSpPr>
          <p:cNvPr id="1312" name="Google Shape;1312;p218"/>
          <p:cNvSpPr/>
          <p:nvPr/>
        </p:nvSpPr>
        <p:spPr>
          <a:xfrm>
            <a:off x="12505438" y="3721011"/>
            <a:ext cx="244412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Model 2</a:t>
            </a:r>
            <a:endParaRPr b="0" i="0" sz="2200" u="none" cap="none" strike="noStrike">
              <a:solidFill>
                <a:srgbClr val="3F3F3F"/>
              </a:solidFill>
              <a:latin typeface="Open Sans"/>
              <a:ea typeface="Open Sans"/>
              <a:cs typeface="Open Sans"/>
              <a:sym typeface="Open Sans"/>
            </a:endParaRPr>
          </a:p>
        </p:txBody>
      </p:sp>
      <p:sp>
        <p:nvSpPr>
          <p:cNvPr id="1313" name="Google Shape;1313;p218"/>
          <p:cNvSpPr/>
          <p:nvPr/>
        </p:nvSpPr>
        <p:spPr>
          <a:xfrm>
            <a:off x="12447928" y="4721678"/>
            <a:ext cx="244412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Model 3</a:t>
            </a:r>
            <a:endParaRPr b="0" i="0" sz="2200" u="none" cap="none" strike="noStrike">
              <a:solidFill>
                <a:srgbClr val="3F3F3F"/>
              </a:solidFill>
              <a:latin typeface="Open Sans"/>
              <a:ea typeface="Open Sans"/>
              <a:cs typeface="Open Sans"/>
              <a:sym typeface="Open Sans"/>
            </a:endParaRPr>
          </a:p>
        </p:txBody>
      </p:sp>
      <p:sp>
        <p:nvSpPr>
          <p:cNvPr id="1314" name="Google Shape;1314;p218"/>
          <p:cNvSpPr/>
          <p:nvPr/>
        </p:nvSpPr>
        <p:spPr>
          <a:xfrm>
            <a:off x="12537068" y="5756695"/>
            <a:ext cx="244412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Model 4</a:t>
            </a:r>
            <a:endParaRPr b="0" i="0" sz="2200" u="none" cap="none" strike="noStrike">
              <a:solidFill>
                <a:srgbClr val="3F3F3F"/>
              </a:solidFill>
              <a:latin typeface="Open Sans"/>
              <a:ea typeface="Open Sans"/>
              <a:cs typeface="Open Sans"/>
              <a:sym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9" name="Shape 1319"/>
        <p:cNvGrpSpPr/>
        <p:nvPr/>
      </p:nvGrpSpPr>
      <p:grpSpPr>
        <a:xfrm>
          <a:off x="0" y="0"/>
          <a:ext cx="0" cy="0"/>
          <a:chOff x="0" y="0"/>
          <a:chExt cx="0" cy="0"/>
        </a:xfrm>
      </p:grpSpPr>
      <p:sp>
        <p:nvSpPr>
          <p:cNvPr id="1320" name="Google Shape;1320;p219"/>
          <p:cNvSpPr/>
          <p:nvPr/>
        </p:nvSpPr>
        <p:spPr>
          <a:xfrm>
            <a:off x="7504981" y="3824804"/>
            <a:ext cx="3088257" cy="1540826"/>
          </a:xfrm>
          <a:prstGeom prst="roundRect">
            <a:avLst>
              <a:gd fmla="val 16667" name="adj"/>
            </a:avLst>
          </a:prstGeom>
          <a:solidFill>
            <a:srgbClr val="F4B08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21" name="Google Shape;1321;p219"/>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IN"/>
              <a:t>Grid Search</a:t>
            </a:r>
            <a:endParaRPr/>
          </a:p>
        </p:txBody>
      </p:sp>
      <p:pic>
        <p:nvPicPr>
          <p:cNvPr id="1322" name="Google Shape;1322;p219"/>
          <p:cNvPicPr preferRelativeResize="0"/>
          <p:nvPr/>
        </p:nvPicPr>
        <p:blipFill rotWithShape="1">
          <a:blip r:embed="rId3">
            <a:alphaModFix/>
          </a:blip>
          <a:srcRect b="0" l="0" r="0" t="0"/>
          <a:stretch/>
        </p:blipFill>
        <p:spPr>
          <a:xfrm>
            <a:off x="5581615" y="751273"/>
            <a:ext cx="5364481" cy="341591"/>
          </a:xfrm>
          <a:prstGeom prst="rect">
            <a:avLst/>
          </a:prstGeom>
          <a:noFill/>
          <a:ln>
            <a:noFill/>
          </a:ln>
        </p:spPr>
      </p:pic>
      <p:sp>
        <p:nvSpPr>
          <p:cNvPr id="1323" name="Google Shape;1323;p219"/>
          <p:cNvSpPr txBox="1"/>
          <p:nvPr>
            <p:ph idx="2" type="body"/>
          </p:nvPr>
        </p:nvSpPr>
        <p:spPr>
          <a:xfrm>
            <a:off x="979779" y="922068"/>
            <a:ext cx="14229348" cy="7850241"/>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The model with the lowest error will be selected as the most efficient model and the hyperparameters used in the model are finalized.</a:t>
            </a:r>
            <a:endParaRPr sz="2200"/>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rPr lang="en-IN" sz="2200"/>
              <a:t>                                Hyperparameters</a:t>
            </a:r>
            <a:endParaRPr sz="2200"/>
          </a:p>
        </p:txBody>
      </p:sp>
      <p:sp>
        <p:nvSpPr>
          <p:cNvPr id="1324" name="Google Shape;1324;p219"/>
          <p:cNvSpPr/>
          <p:nvPr/>
        </p:nvSpPr>
        <p:spPr>
          <a:xfrm>
            <a:off x="2432649" y="2921479"/>
            <a:ext cx="534838" cy="1777041"/>
          </a:xfrm>
          <a:prstGeom prst="leftBracket">
            <a:avLst>
              <a:gd fmla="val 8333" name="adj"/>
            </a:avLst>
          </a:prstGeom>
          <a:noFill/>
          <a:ln cap="flat" cmpd="sng" w="9525">
            <a:solidFill>
              <a:srgbClr val="5597D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25" name="Google Shape;1325;p219"/>
          <p:cNvSpPr/>
          <p:nvPr/>
        </p:nvSpPr>
        <p:spPr>
          <a:xfrm rot="10800000">
            <a:off x="5966623" y="2878345"/>
            <a:ext cx="534838" cy="1777041"/>
          </a:xfrm>
          <a:prstGeom prst="leftBracket">
            <a:avLst>
              <a:gd fmla="val 8333" name="adj"/>
            </a:avLst>
          </a:prstGeom>
          <a:noFill/>
          <a:ln cap="flat" cmpd="sng" w="9525">
            <a:solidFill>
              <a:srgbClr val="5597D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26" name="Google Shape;1326;p219"/>
          <p:cNvSpPr/>
          <p:nvPr/>
        </p:nvSpPr>
        <p:spPr>
          <a:xfrm rot="10800000">
            <a:off x="5966622" y="4991818"/>
            <a:ext cx="534838" cy="1777041"/>
          </a:xfrm>
          <a:prstGeom prst="leftBracket">
            <a:avLst>
              <a:gd fmla="val 8333" name="adj"/>
            </a:avLst>
          </a:prstGeom>
          <a:noFill/>
          <a:ln cap="flat" cmpd="sng" w="9525">
            <a:solidFill>
              <a:srgbClr val="5597D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27" name="Google Shape;1327;p219"/>
          <p:cNvSpPr/>
          <p:nvPr/>
        </p:nvSpPr>
        <p:spPr>
          <a:xfrm>
            <a:off x="2432649" y="4991818"/>
            <a:ext cx="534838" cy="1777041"/>
          </a:xfrm>
          <a:prstGeom prst="leftBracket">
            <a:avLst>
              <a:gd fmla="val 8333" name="adj"/>
            </a:avLst>
          </a:prstGeom>
          <a:noFill/>
          <a:ln cap="flat" cmpd="sng" w="9525">
            <a:solidFill>
              <a:srgbClr val="5597D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28" name="Google Shape;1328;p219"/>
          <p:cNvSpPr/>
          <p:nvPr/>
        </p:nvSpPr>
        <p:spPr>
          <a:xfrm>
            <a:off x="2723070" y="3395929"/>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29" name="Google Shape;1329;p219"/>
          <p:cNvSpPr/>
          <p:nvPr/>
        </p:nvSpPr>
        <p:spPr>
          <a:xfrm>
            <a:off x="2723071" y="5509402"/>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30" name="Google Shape;1330;p219"/>
          <p:cNvSpPr/>
          <p:nvPr/>
        </p:nvSpPr>
        <p:spPr>
          <a:xfrm>
            <a:off x="4615131" y="3395929"/>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31" name="Google Shape;1331;p219"/>
          <p:cNvSpPr/>
          <p:nvPr/>
        </p:nvSpPr>
        <p:spPr>
          <a:xfrm>
            <a:off x="5561505" y="3439063"/>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32" name="Google Shape;1332;p219"/>
          <p:cNvSpPr/>
          <p:nvPr/>
        </p:nvSpPr>
        <p:spPr>
          <a:xfrm>
            <a:off x="3677728" y="5509403"/>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33" name="Google Shape;1333;p219"/>
          <p:cNvSpPr/>
          <p:nvPr/>
        </p:nvSpPr>
        <p:spPr>
          <a:xfrm>
            <a:off x="4615132" y="5515154"/>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34" name="Google Shape;1334;p219"/>
          <p:cNvSpPr/>
          <p:nvPr/>
        </p:nvSpPr>
        <p:spPr>
          <a:xfrm>
            <a:off x="5561505" y="5509402"/>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35" name="Google Shape;1335;p219"/>
          <p:cNvSpPr/>
          <p:nvPr/>
        </p:nvSpPr>
        <p:spPr>
          <a:xfrm>
            <a:off x="3677727" y="3395929"/>
            <a:ext cx="741871" cy="741872"/>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36" name="Google Shape;1336;p219"/>
          <p:cNvSpPr/>
          <p:nvPr/>
        </p:nvSpPr>
        <p:spPr>
          <a:xfrm>
            <a:off x="2967487" y="5670646"/>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5</a:t>
            </a:r>
            <a:endParaRPr b="0" i="0" sz="2200" u="none" cap="none" strike="noStrike">
              <a:solidFill>
                <a:srgbClr val="3F3F3F"/>
              </a:solidFill>
              <a:latin typeface="Open Sans"/>
              <a:ea typeface="Open Sans"/>
              <a:cs typeface="Open Sans"/>
              <a:sym typeface="Open Sans"/>
            </a:endParaRPr>
          </a:p>
        </p:txBody>
      </p:sp>
      <p:sp>
        <p:nvSpPr>
          <p:cNvPr id="1337" name="Google Shape;1337;p219"/>
          <p:cNvSpPr/>
          <p:nvPr/>
        </p:nvSpPr>
        <p:spPr>
          <a:xfrm>
            <a:off x="3855637" y="3551421"/>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2</a:t>
            </a:r>
            <a:endParaRPr b="0" i="0" sz="2200" u="none" cap="none" strike="noStrike">
              <a:solidFill>
                <a:srgbClr val="3F3F3F"/>
              </a:solidFill>
              <a:latin typeface="Open Sans"/>
              <a:ea typeface="Open Sans"/>
              <a:cs typeface="Open Sans"/>
              <a:sym typeface="Open Sans"/>
            </a:endParaRPr>
          </a:p>
        </p:txBody>
      </p:sp>
      <p:sp>
        <p:nvSpPr>
          <p:cNvPr id="1338" name="Google Shape;1338;p219"/>
          <p:cNvSpPr/>
          <p:nvPr/>
        </p:nvSpPr>
        <p:spPr>
          <a:xfrm>
            <a:off x="4816047" y="5670646"/>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7</a:t>
            </a:r>
            <a:endParaRPr b="0" i="0" sz="2200" u="none" cap="none" strike="noStrike">
              <a:solidFill>
                <a:srgbClr val="3F3F3F"/>
              </a:solidFill>
              <a:latin typeface="Open Sans"/>
              <a:ea typeface="Open Sans"/>
              <a:cs typeface="Open Sans"/>
              <a:sym typeface="Open Sans"/>
            </a:endParaRPr>
          </a:p>
        </p:txBody>
      </p:sp>
      <p:sp>
        <p:nvSpPr>
          <p:cNvPr id="1339" name="Google Shape;1339;p219"/>
          <p:cNvSpPr/>
          <p:nvPr/>
        </p:nvSpPr>
        <p:spPr>
          <a:xfrm>
            <a:off x="4816046" y="3585646"/>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3</a:t>
            </a:r>
            <a:endParaRPr b="0" i="0" sz="2200" u="none" cap="none" strike="noStrike">
              <a:solidFill>
                <a:srgbClr val="3F3F3F"/>
              </a:solidFill>
              <a:latin typeface="Open Sans"/>
              <a:ea typeface="Open Sans"/>
              <a:cs typeface="Open Sans"/>
              <a:sym typeface="Open Sans"/>
            </a:endParaRPr>
          </a:p>
        </p:txBody>
      </p:sp>
      <p:sp>
        <p:nvSpPr>
          <p:cNvPr id="1340" name="Google Shape;1340;p219"/>
          <p:cNvSpPr/>
          <p:nvPr/>
        </p:nvSpPr>
        <p:spPr>
          <a:xfrm>
            <a:off x="3878641" y="5686321"/>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6</a:t>
            </a:r>
            <a:endParaRPr b="0" i="0" sz="2200" u="none" cap="none" strike="noStrike">
              <a:solidFill>
                <a:srgbClr val="3F3F3F"/>
              </a:solidFill>
              <a:latin typeface="Open Sans"/>
              <a:ea typeface="Open Sans"/>
              <a:cs typeface="Open Sans"/>
              <a:sym typeface="Open Sans"/>
            </a:endParaRPr>
          </a:p>
        </p:txBody>
      </p:sp>
      <p:sp>
        <p:nvSpPr>
          <p:cNvPr id="1341" name="Google Shape;1341;p219"/>
          <p:cNvSpPr/>
          <p:nvPr/>
        </p:nvSpPr>
        <p:spPr>
          <a:xfrm>
            <a:off x="7838557" y="4439942"/>
            <a:ext cx="244412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Grid Search</a:t>
            </a:r>
            <a:endParaRPr b="0" i="0" sz="2200" u="none" cap="none" strike="noStrike">
              <a:solidFill>
                <a:srgbClr val="3F3F3F"/>
              </a:solidFill>
              <a:latin typeface="Open Sans"/>
              <a:ea typeface="Open Sans"/>
              <a:cs typeface="Open Sans"/>
              <a:sym typeface="Open Sans"/>
            </a:endParaRPr>
          </a:p>
        </p:txBody>
      </p:sp>
      <p:sp>
        <p:nvSpPr>
          <p:cNvPr id="1342" name="Google Shape;1342;p219"/>
          <p:cNvSpPr/>
          <p:nvPr/>
        </p:nvSpPr>
        <p:spPr>
          <a:xfrm>
            <a:off x="5762420" y="5686321"/>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8</a:t>
            </a:r>
            <a:endParaRPr b="0" i="0" sz="2200" u="none" cap="none" strike="noStrike">
              <a:solidFill>
                <a:srgbClr val="3F3F3F"/>
              </a:solidFill>
              <a:latin typeface="Open Sans"/>
              <a:ea typeface="Open Sans"/>
              <a:cs typeface="Open Sans"/>
              <a:sym typeface="Open Sans"/>
            </a:endParaRPr>
          </a:p>
        </p:txBody>
      </p:sp>
      <p:sp>
        <p:nvSpPr>
          <p:cNvPr id="1343" name="Google Shape;1343;p219"/>
          <p:cNvSpPr/>
          <p:nvPr/>
        </p:nvSpPr>
        <p:spPr>
          <a:xfrm>
            <a:off x="2959652" y="3594555"/>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1</a:t>
            </a:r>
            <a:endParaRPr b="0" i="0" sz="2200" u="none" cap="none" strike="noStrike">
              <a:solidFill>
                <a:srgbClr val="3F3F3F"/>
              </a:solidFill>
              <a:latin typeface="Open Sans"/>
              <a:ea typeface="Open Sans"/>
              <a:cs typeface="Open Sans"/>
              <a:sym typeface="Open Sans"/>
            </a:endParaRPr>
          </a:p>
        </p:txBody>
      </p:sp>
      <p:sp>
        <p:nvSpPr>
          <p:cNvPr id="1344" name="Google Shape;1344;p219"/>
          <p:cNvSpPr/>
          <p:nvPr/>
        </p:nvSpPr>
        <p:spPr>
          <a:xfrm>
            <a:off x="5796601" y="3609361"/>
            <a:ext cx="34003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4</a:t>
            </a:r>
            <a:endParaRPr b="0" i="0" sz="2200" u="none" cap="none" strike="noStrike">
              <a:solidFill>
                <a:srgbClr val="3F3F3F"/>
              </a:solidFill>
              <a:latin typeface="Open Sans"/>
              <a:ea typeface="Open Sans"/>
              <a:cs typeface="Open Sans"/>
              <a:sym typeface="Open Sans"/>
            </a:endParaRPr>
          </a:p>
        </p:txBody>
      </p:sp>
      <p:cxnSp>
        <p:nvCxnSpPr>
          <p:cNvPr id="1345" name="Google Shape;1345;p219"/>
          <p:cNvCxnSpPr/>
          <p:nvPr/>
        </p:nvCxnSpPr>
        <p:spPr>
          <a:xfrm>
            <a:off x="6303376" y="3855679"/>
            <a:ext cx="1069675" cy="731016"/>
          </a:xfrm>
          <a:prstGeom prst="straightConnector1">
            <a:avLst/>
          </a:prstGeom>
          <a:noFill/>
          <a:ln cap="flat" cmpd="sng" w="28575">
            <a:solidFill>
              <a:srgbClr val="525252"/>
            </a:solidFill>
            <a:prstDash val="dash"/>
            <a:round/>
            <a:headEnd len="sm" w="sm" type="none"/>
            <a:tailEnd len="med" w="med" type="stealth"/>
          </a:ln>
        </p:spPr>
      </p:cxnSp>
      <p:cxnSp>
        <p:nvCxnSpPr>
          <p:cNvPr id="1346" name="Google Shape;1346;p219"/>
          <p:cNvCxnSpPr/>
          <p:nvPr/>
        </p:nvCxnSpPr>
        <p:spPr>
          <a:xfrm flipH="1" rot="10800000">
            <a:off x="6303376" y="5210355"/>
            <a:ext cx="1069675" cy="668035"/>
          </a:xfrm>
          <a:prstGeom prst="straightConnector1">
            <a:avLst/>
          </a:prstGeom>
          <a:noFill/>
          <a:ln cap="flat" cmpd="sng" w="28575">
            <a:solidFill>
              <a:srgbClr val="525252"/>
            </a:solidFill>
            <a:prstDash val="dash"/>
            <a:round/>
            <a:headEnd len="sm" w="sm" type="none"/>
            <a:tailEnd len="med" w="med" type="stealth"/>
          </a:ln>
        </p:spPr>
      </p:cxnSp>
      <p:cxnSp>
        <p:nvCxnSpPr>
          <p:cNvPr id="1347" name="Google Shape;1347;p219"/>
          <p:cNvCxnSpPr/>
          <p:nvPr/>
        </p:nvCxnSpPr>
        <p:spPr>
          <a:xfrm flipH="1" rot="10800000">
            <a:off x="10627744" y="2950237"/>
            <a:ext cx="2145102" cy="1567234"/>
          </a:xfrm>
          <a:prstGeom prst="straightConnector1">
            <a:avLst/>
          </a:prstGeom>
          <a:noFill/>
          <a:ln cap="flat" cmpd="sng" w="28575">
            <a:solidFill>
              <a:srgbClr val="525252"/>
            </a:solidFill>
            <a:prstDash val="dash"/>
            <a:round/>
            <a:headEnd len="sm" w="sm" type="none"/>
            <a:tailEnd len="med" w="med" type="stealth"/>
          </a:ln>
        </p:spPr>
      </p:cxnSp>
      <p:cxnSp>
        <p:nvCxnSpPr>
          <p:cNvPr id="1348" name="Google Shape;1348;p219"/>
          <p:cNvCxnSpPr/>
          <p:nvPr/>
        </p:nvCxnSpPr>
        <p:spPr>
          <a:xfrm flipH="1" rot="10800000">
            <a:off x="10702507" y="4077137"/>
            <a:ext cx="2245743" cy="612310"/>
          </a:xfrm>
          <a:prstGeom prst="straightConnector1">
            <a:avLst/>
          </a:prstGeom>
          <a:noFill/>
          <a:ln cap="flat" cmpd="sng" w="28575">
            <a:solidFill>
              <a:srgbClr val="525252"/>
            </a:solidFill>
            <a:prstDash val="dash"/>
            <a:round/>
            <a:headEnd len="sm" w="sm" type="none"/>
            <a:tailEnd len="med" w="med" type="stealth"/>
          </a:ln>
        </p:spPr>
      </p:cxnSp>
      <p:cxnSp>
        <p:nvCxnSpPr>
          <p:cNvPr id="1349" name="Google Shape;1349;p219"/>
          <p:cNvCxnSpPr/>
          <p:nvPr/>
        </p:nvCxnSpPr>
        <p:spPr>
          <a:xfrm>
            <a:off x="10627744" y="4767369"/>
            <a:ext cx="2145102" cy="169753"/>
          </a:xfrm>
          <a:prstGeom prst="straightConnector1">
            <a:avLst/>
          </a:prstGeom>
          <a:noFill/>
          <a:ln cap="flat" cmpd="sng" w="28575">
            <a:solidFill>
              <a:srgbClr val="525252"/>
            </a:solidFill>
            <a:prstDash val="dash"/>
            <a:round/>
            <a:headEnd len="sm" w="sm" type="none"/>
            <a:tailEnd len="med" w="med" type="stealth"/>
          </a:ln>
        </p:spPr>
      </p:cxnSp>
      <p:cxnSp>
        <p:nvCxnSpPr>
          <p:cNvPr id="1350" name="Google Shape;1350;p219"/>
          <p:cNvCxnSpPr/>
          <p:nvPr/>
        </p:nvCxnSpPr>
        <p:spPr>
          <a:xfrm>
            <a:off x="10627744" y="4988942"/>
            <a:ext cx="2145102" cy="957752"/>
          </a:xfrm>
          <a:prstGeom prst="straightConnector1">
            <a:avLst/>
          </a:prstGeom>
          <a:noFill/>
          <a:ln cap="flat" cmpd="sng" w="28575">
            <a:solidFill>
              <a:srgbClr val="525252"/>
            </a:solidFill>
            <a:prstDash val="dash"/>
            <a:round/>
            <a:headEnd len="sm" w="sm" type="none"/>
            <a:tailEnd len="med" w="med" type="stealth"/>
          </a:ln>
        </p:spPr>
      </p:cxnSp>
      <p:sp>
        <p:nvSpPr>
          <p:cNvPr id="1351" name="Google Shape;1351;p219"/>
          <p:cNvSpPr/>
          <p:nvPr/>
        </p:nvSpPr>
        <p:spPr>
          <a:xfrm>
            <a:off x="12859110" y="2418272"/>
            <a:ext cx="1621766" cy="810883"/>
          </a:xfrm>
          <a:prstGeom prst="ellipse">
            <a:avLst/>
          </a:prstGeom>
          <a:solidFill>
            <a:srgbClr val="FBE4D4"/>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52" name="Google Shape;1352;p219"/>
          <p:cNvSpPr/>
          <p:nvPr/>
        </p:nvSpPr>
        <p:spPr>
          <a:xfrm>
            <a:off x="12948250" y="3505413"/>
            <a:ext cx="1621766" cy="810883"/>
          </a:xfrm>
          <a:prstGeom prst="ellipse">
            <a:avLst/>
          </a:prstGeom>
          <a:solidFill>
            <a:srgbClr val="FBE4D4"/>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53" name="Google Shape;1353;p219"/>
          <p:cNvSpPr/>
          <p:nvPr/>
        </p:nvSpPr>
        <p:spPr>
          <a:xfrm>
            <a:off x="12859110" y="4531681"/>
            <a:ext cx="1621766" cy="810883"/>
          </a:xfrm>
          <a:prstGeom prst="ellipse">
            <a:avLst/>
          </a:prstGeom>
          <a:solidFill>
            <a:srgbClr val="FBE4D4"/>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54" name="Google Shape;1354;p219"/>
          <p:cNvSpPr/>
          <p:nvPr/>
        </p:nvSpPr>
        <p:spPr>
          <a:xfrm>
            <a:off x="12916620" y="5566698"/>
            <a:ext cx="1621766" cy="810883"/>
          </a:xfrm>
          <a:prstGeom prst="ellipse">
            <a:avLst/>
          </a:prstGeom>
          <a:solidFill>
            <a:srgbClr val="FBE4D4"/>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55" name="Google Shape;1355;p219"/>
          <p:cNvSpPr/>
          <p:nvPr/>
        </p:nvSpPr>
        <p:spPr>
          <a:xfrm>
            <a:off x="12447928" y="2608269"/>
            <a:ext cx="244412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Model 1</a:t>
            </a:r>
            <a:endParaRPr b="0" i="0" sz="2200" u="none" cap="none" strike="noStrike">
              <a:solidFill>
                <a:srgbClr val="3F3F3F"/>
              </a:solidFill>
              <a:latin typeface="Open Sans"/>
              <a:ea typeface="Open Sans"/>
              <a:cs typeface="Open Sans"/>
              <a:sym typeface="Open Sans"/>
            </a:endParaRPr>
          </a:p>
        </p:txBody>
      </p:sp>
      <p:sp>
        <p:nvSpPr>
          <p:cNvPr id="1356" name="Google Shape;1356;p219"/>
          <p:cNvSpPr/>
          <p:nvPr/>
        </p:nvSpPr>
        <p:spPr>
          <a:xfrm>
            <a:off x="12505438" y="3721011"/>
            <a:ext cx="244412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Model 2</a:t>
            </a:r>
            <a:endParaRPr b="0" i="0" sz="2200" u="none" cap="none" strike="noStrike">
              <a:solidFill>
                <a:srgbClr val="3F3F3F"/>
              </a:solidFill>
              <a:latin typeface="Open Sans"/>
              <a:ea typeface="Open Sans"/>
              <a:cs typeface="Open Sans"/>
              <a:sym typeface="Open Sans"/>
            </a:endParaRPr>
          </a:p>
        </p:txBody>
      </p:sp>
      <p:sp>
        <p:nvSpPr>
          <p:cNvPr id="1357" name="Google Shape;1357;p219"/>
          <p:cNvSpPr/>
          <p:nvPr/>
        </p:nvSpPr>
        <p:spPr>
          <a:xfrm>
            <a:off x="12447928" y="4721678"/>
            <a:ext cx="244412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Model 3</a:t>
            </a:r>
            <a:endParaRPr b="0" i="0" sz="2200" u="none" cap="none" strike="noStrike">
              <a:solidFill>
                <a:srgbClr val="3F3F3F"/>
              </a:solidFill>
              <a:latin typeface="Open Sans"/>
              <a:ea typeface="Open Sans"/>
              <a:cs typeface="Open Sans"/>
              <a:sym typeface="Open Sans"/>
            </a:endParaRPr>
          </a:p>
        </p:txBody>
      </p:sp>
      <p:sp>
        <p:nvSpPr>
          <p:cNvPr id="1358" name="Google Shape;1358;p219"/>
          <p:cNvSpPr/>
          <p:nvPr/>
        </p:nvSpPr>
        <p:spPr>
          <a:xfrm>
            <a:off x="12537068" y="5756695"/>
            <a:ext cx="244412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Model 4</a:t>
            </a:r>
            <a:endParaRPr b="0" i="0" sz="2200" u="none" cap="none" strike="noStrike">
              <a:solidFill>
                <a:srgbClr val="3F3F3F"/>
              </a:solidFill>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3" name="Shape 1363"/>
        <p:cNvGrpSpPr/>
        <p:nvPr/>
      </p:nvGrpSpPr>
      <p:grpSpPr>
        <a:xfrm>
          <a:off x="0" y="0"/>
          <a:ext cx="0" cy="0"/>
          <a:chOff x="0" y="0"/>
          <a:chExt cx="0" cy="0"/>
        </a:xfrm>
      </p:grpSpPr>
      <p:sp>
        <p:nvSpPr>
          <p:cNvPr id="1364" name="Google Shape;1364;p220"/>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IN"/>
              <a:t>Grid Search</a:t>
            </a:r>
            <a:endParaRPr/>
          </a:p>
        </p:txBody>
      </p:sp>
      <p:pic>
        <p:nvPicPr>
          <p:cNvPr id="1365" name="Google Shape;1365;p220"/>
          <p:cNvPicPr preferRelativeResize="0"/>
          <p:nvPr/>
        </p:nvPicPr>
        <p:blipFill rotWithShape="1">
          <a:blip r:embed="rId3">
            <a:alphaModFix/>
          </a:blip>
          <a:srcRect b="0" l="0" r="0" t="0"/>
          <a:stretch/>
        </p:blipFill>
        <p:spPr>
          <a:xfrm>
            <a:off x="5581615" y="751273"/>
            <a:ext cx="5364481" cy="341591"/>
          </a:xfrm>
          <a:prstGeom prst="rect">
            <a:avLst/>
          </a:prstGeom>
          <a:noFill/>
          <a:ln>
            <a:noFill/>
          </a:ln>
        </p:spPr>
      </p:pic>
      <p:sp>
        <p:nvSpPr>
          <p:cNvPr id="1366" name="Google Shape;1366;p220"/>
          <p:cNvSpPr txBox="1"/>
          <p:nvPr>
            <p:ph idx="2" type="body"/>
          </p:nvPr>
        </p:nvSpPr>
        <p:spPr>
          <a:xfrm>
            <a:off x="979779" y="922068"/>
            <a:ext cx="14229348" cy="7850241"/>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To select the hyperparameters, the given data is divided into three different parts.</a:t>
            </a:r>
            <a:endParaRPr sz="2200"/>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p:txBody>
      </p:sp>
      <p:cxnSp>
        <p:nvCxnSpPr>
          <p:cNvPr id="1367" name="Google Shape;1367;p220"/>
          <p:cNvCxnSpPr/>
          <p:nvPr/>
        </p:nvCxnSpPr>
        <p:spPr>
          <a:xfrm flipH="1">
            <a:off x="5017687" y="4077730"/>
            <a:ext cx="2288667" cy="2305817"/>
          </a:xfrm>
          <a:prstGeom prst="straightConnector1">
            <a:avLst/>
          </a:prstGeom>
          <a:noFill/>
          <a:ln cap="flat" cmpd="sng" w="28575">
            <a:solidFill>
              <a:srgbClr val="525252"/>
            </a:solidFill>
            <a:prstDash val="dash"/>
            <a:round/>
            <a:headEnd len="sm" w="sm" type="none"/>
            <a:tailEnd len="med" w="med" type="stealth"/>
          </a:ln>
        </p:spPr>
      </p:cxnSp>
      <p:sp>
        <p:nvSpPr>
          <p:cNvPr id="1368" name="Google Shape;1368;p220"/>
          <p:cNvSpPr/>
          <p:nvPr/>
        </p:nvSpPr>
        <p:spPr>
          <a:xfrm>
            <a:off x="3795623" y="6383547"/>
            <a:ext cx="2415396" cy="1035170"/>
          </a:xfrm>
          <a:prstGeom prst="roundRect">
            <a:avLst>
              <a:gd fmla="val 16667" name="adj"/>
            </a:avLst>
          </a:prstGeom>
          <a:solidFill>
            <a:srgbClr val="F4B081"/>
          </a:solidFill>
          <a:ln cap="flat" cmpd="sng" w="25400">
            <a:solidFill>
              <a:srgbClr val="F4B08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69" name="Google Shape;1369;p220"/>
          <p:cNvSpPr/>
          <p:nvPr/>
        </p:nvSpPr>
        <p:spPr>
          <a:xfrm>
            <a:off x="7303719" y="6383547"/>
            <a:ext cx="2415396" cy="1035170"/>
          </a:xfrm>
          <a:prstGeom prst="roundRect">
            <a:avLst>
              <a:gd fmla="val 16667" name="adj"/>
            </a:avLst>
          </a:prstGeom>
          <a:solidFill>
            <a:srgbClr val="D0CECE"/>
          </a:solidFill>
          <a:ln cap="flat" cmpd="sng" w="25400">
            <a:solidFill>
              <a:srgbClr val="AEAB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0" name="Google Shape;1370;p220"/>
          <p:cNvSpPr/>
          <p:nvPr/>
        </p:nvSpPr>
        <p:spPr>
          <a:xfrm>
            <a:off x="10946096" y="6383547"/>
            <a:ext cx="2415396" cy="1035170"/>
          </a:xfrm>
          <a:prstGeom prst="roundRect">
            <a:avLst>
              <a:gd fmla="val 16667" name="adj"/>
            </a:avLst>
          </a:prstGeom>
          <a:solidFill>
            <a:schemeClr val="accent1"/>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1" name="Google Shape;1371;p220"/>
          <p:cNvSpPr/>
          <p:nvPr/>
        </p:nvSpPr>
        <p:spPr>
          <a:xfrm>
            <a:off x="10946096" y="6685688"/>
            <a:ext cx="244412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Testing</a:t>
            </a:r>
            <a:endParaRPr b="0" i="0" sz="2200" u="none" cap="none" strike="noStrike">
              <a:solidFill>
                <a:srgbClr val="3F3F3F"/>
              </a:solidFill>
              <a:latin typeface="Open Sans"/>
              <a:ea typeface="Open Sans"/>
              <a:cs typeface="Open Sans"/>
              <a:sym typeface="Open Sans"/>
            </a:endParaRPr>
          </a:p>
        </p:txBody>
      </p:sp>
      <p:sp>
        <p:nvSpPr>
          <p:cNvPr id="1372" name="Google Shape;1372;p220"/>
          <p:cNvSpPr/>
          <p:nvPr/>
        </p:nvSpPr>
        <p:spPr>
          <a:xfrm>
            <a:off x="3795623" y="6685688"/>
            <a:ext cx="244412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Training</a:t>
            </a:r>
            <a:endParaRPr b="0" i="0" sz="2200" u="none" cap="none" strike="noStrike">
              <a:solidFill>
                <a:srgbClr val="3F3F3F"/>
              </a:solidFill>
              <a:latin typeface="Open Sans"/>
              <a:ea typeface="Open Sans"/>
              <a:cs typeface="Open Sans"/>
              <a:sym typeface="Open Sans"/>
            </a:endParaRPr>
          </a:p>
        </p:txBody>
      </p:sp>
      <p:sp>
        <p:nvSpPr>
          <p:cNvPr id="1373" name="Google Shape;1373;p220"/>
          <p:cNvSpPr/>
          <p:nvPr/>
        </p:nvSpPr>
        <p:spPr>
          <a:xfrm>
            <a:off x="7289352" y="6685687"/>
            <a:ext cx="244412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Validation</a:t>
            </a:r>
            <a:endParaRPr b="0" i="0" sz="2200" u="none" cap="none" strike="noStrike">
              <a:solidFill>
                <a:srgbClr val="3F3F3F"/>
              </a:solidFill>
              <a:latin typeface="Open Sans"/>
              <a:ea typeface="Open Sans"/>
              <a:cs typeface="Open Sans"/>
              <a:sym typeface="Open Sans"/>
            </a:endParaRPr>
          </a:p>
        </p:txBody>
      </p:sp>
      <p:pic>
        <p:nvPicPr>
          <p:cNvPr id="1374" name="Google Shape;1374;p220"/>
          <p:cNvPicPr preferRelativeResize="0"/>
          <p:nvPr/>
        </p:nvPicPr>
        <p:blipFill rotWithShape="1">
          <a:blip r:embed="rId4">
            <a:alphaModFix/>
          </a:blip>
          <a:srcRect b="0" l="0" r="0" t="0"/>
          <a:stretch/>
        </p:blipFill>
        <p:spPr>
          <a:xfrm>
            <a:off x="7306354" y="2197746"/>
            <a:ext cx="1879984" cy="1879984"/>
          </a:xfrm>
          <a:prstGeom prst="rect">
            <a:avLst/>
          </a:prstGeom>
          <a:noFill/>
          <a:ln>
            <a:noFill/>
          </a:ln>
        </p:spPr>
      </p:pic>
      <p:cxnSp>
        <p:nvCxnSpPr>
          <p:cNvPr id="1375" name="Google Shape;1375;p220"/>
          <p:cNvCxnSpPr/>
          <p:nvPr/>
        </p:nvCxnSpPr>
        <p:spPr>
          <a:xfrm>
            <a:off x="8341111" y="4114018"/>
            <a:ext cx="0" cy="2148759"/>
          </a:xfrm>
          <a:prstGeom prst="straightConnector1">
            <a:avLst/>
          </a:prstGeom>
          <a:noFill/>
          <a:ln cap="flat" cmpd="sng" w="28575">
            <a:solidFill>
              <a:srgbClr val="525252"/>
            </a:solidFill>
            <a:prstDash val="dash"/>
            <a:round/>
            <a:headEnd len="sm" w="sm" type="none"/>
            <a:tailEnd len="med" w="med" type="stealth"/>
          </a:ln>
        </p:spPr>
      </p:cxnSp>
      <p:cxnSp>
        <p:nvCxnSpPr>
          <p:cNvPr id="1376" name="Google Shape;1376;p220"/>
          <p:cNvCxnSpPr>
            <a:endCxn id="1370" idx="0"/>
          </p:cNvCxnSpPr>
          <p:nvPr/>
        </p:nvCxnSpPr>
        <p:spPr>
          <a:xfrm>
            <a:off x="9139694" y="4114047"/>
            <a:ext cx="3014100" cy="2269500"/>
          </a:xfrm>
          <a:prstGeom prst="straightConnector1">
            <a:avLst/>
          </a:prstGeom>
          <a:noFill/>
          <a:ln cap="flat" cmpd="sng" w="28575">
            <a:solidFill>
              <a:srgbClr val="525252"/>
            </a:solidFill>
            <a:prstDash val="dash"/>
            <a:round/>
            <a:headEnd len="sm" w="sm" type="none"/>
            <a:tailEnd len="med" w="med" type="stealth"/>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1" name="Shape 1381"/>
        <p:cNvGrpSpPr/>
        <p:nvPr/>
      </p:nvGrpSpPr>
      <p:grpSpPr>
        <a:xfrm>
          <a:off x="0" y="0"/>
          <a:ext cx="0" cy="0"/>
          <a:chOff x="0" y="0"/>
          <a:chExt cx="0" cy="0"/>
        </a:xfrm>
      </p:grpSpPr>
      <p:sp>
        <p:nvSpPr>
          <p:cNvPr id="1382" name="Google Shape;1382;p221"/>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IN"/>
              <a:t>Grid Search</a:t>
            </a:r>
            <a:endParaRPr/>
          </a:p>
        </p:txBody>
      </p:sp>
      <p:pic>
        <p:nvPicPr>
          <p:cNvPr id="1383" name="Google Shape;1383;p221"/>
          <p:cNvPicPr preferRelativeResize="0"/>
          <p:nvPr/>
        </p:nvPicPr>
        <p:blipFill rotWithShape="1">
          <a:blip r:embed="rId3">
            <a:alphaModFix/>
          </a:blip>
          <a:srcRect b="0" l="0" r="0" t="0"/>
          <a:stretch/>
        </p:blipFill>
        <p:spPr>
          <a:xfrm>
            <a:off x="5581615" y="751273"/>
            <a:ext cx="5364481" cy="341591"/>
          </a:xfrm>
          <a:prstGeom prst="rect">
            <a:avLst/>
          </a:prstGeom>
          <a:noFill/>
          <a:ln>
            <a:noFill/>
          </a:ln>
        </p:spPr>
      </p:pic>
      <p:sp>
        <p:nvSpPr>
          <p:cNvPr id="1384" name="Google Shape;1384;p221"/>
          <p:cNvSpPr txBox="1"/>
          <p:nvPr>
            <p:ph idx="2" type="body"/>
          </p:nvPr>
        </p:nvSpPr>
        <p:spPr>
          <a:xfrm>
            <a:off x="979779" y="922068"/>
            <a:ext cx="14229348" cy="7850241"/>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Select the hyperparameter that minimizes the error in the validation set.</a:t>
            </a:r>
            <a:endParaRPr sz="2200"/>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p:txBody>
      </p:sp>
      <p:cxnSp>
        <p:nvCxnSpPr>
          <p:cNvPr id="1385" name="Google Shape;1385;p221"/>
          <p:cNvCxnSpPr/>
          <p:nvPr/>
        </p:nvCxnSpPr>
        <p:spPr>
          <a:xfrm>
            <a:off x="8336813" y="4077730"/>
            <a:ext cx="0" cy="2170498"/>
          </a:xfrm>
          <a:prstGeom prst="straightConnector1">
            <a:avLst/>
          </a:prstGeom>
          <a:noFill/>
          <a:ln cap="flat" cmpd="sng" w="28575">
            <a:solidFill>
              <a:srgbClr val="525252"/>
            </a:solidFill>
            <a:prstDash val="dash"/>
            <a:round/>
            <a:headEnd len="sm" w="sm" type="none"/>
            <a:tailEnd len="med" w="med" type="stealth"/>
          </a:ln>
        </p:spPr>
      </p:cxnSp>
      <p:sp>
        <p:nvSpPr>
          <p:cNvPr id="1386" name="Google Shape;1386;p221"/>
          <p:cNvSpPr/>
          <p:nvPr/>
        </p:nvSpPr>
        <p:spPr>
          <a:xfrm>
            <a:off x="3795623" y="6383547"/>
            <a:ext cx="2415396" cy="1035170"/>
          </a:xfrm>
          <a:prstGeom prst="roundRect">
            <a:avLst>
              <a:gd fmla="val 16667" name="adj"/>
            </a:avLst>
          </a:prstGeom>
          <a:solidFill>
            <a:srgbClr val="F4B081"/>
          </a:solidFill>
          <a:ln cap="flat" cmpd="sng" w="25400">
            <a:solidFill>
              <a:srgbClr val="F4B08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87" name="Google Shape;1387;p221"/>
          <p:cNvSpPr/>
          <p:nvPr/>
        </p:nvSpPr>
        <p:spPr>
          <a:xfrm>
            <a:off x="7128302" y="6383547"/>
            <a:ext cx="2415396" cy="1035170"/>
          </a:xfrm>
          <a:prstGeom prst="roundRect">
            <a:avLst>
              <a:gd fmla="val 16667" name="adj"/>
            </a:avLst>
          </a:prstGeom>
          <a:solidFill>
            <a:srgbClr val="D0CECE"/>
          </a:solidFill>
          <a:ln cap="flat" cmpd="sng" w="25400">
            <a:solidFill>
              <a:srgbClr val="AEAB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88" name="Google Shape;1388;p221"/>
          <p:cNvSpPr/>
          <p:nvPr/>
        </p:nvSpPr>
        <p:spPr>
          <a:xfrm>
            <a:off x="10825325" y="6383547"/>
            <a:ext cx="2415396" cy="1035170"/>
          </a:xfrm>
          <a:prstGeom prst="roundRect">
            <a:avLst>
              <a:gd fmla="val 16667" name="adj"/>
            </a:avLst>
          </a:prstGeom>
          <a:solidFill>
            <a:schemeClr val="accent1"/>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89" name="Google Shape;1389;p221"/>
          <p:cNvSpPr/>
          <p:nvPr/>
        </p:nvSpPr>
        <p:spPr>
          <a:xfrm>
            <a:off x="10756313" y="6685688"/>
            <a:ext cx="244412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Test</a:t>
            </a:r>
            <a:endParaRPr b="0" i="0" sz="2200" u="none" cap="none" strike="noStrike">
              <a:solidFill>
                <a:srgbClr val="3F3F3F"/>
              </a:solidFill>
              <a:latin typeface="Open Sans"/>
              <a:ea typeface="Open Sans"/>
              <a:cs typeface="Open Sans"/>
              <a:sym typeface="Open Sans"/>
            </a:endParaRPr>
          </a:p>
        </p:txBody>
      </p:sp>
      <p:sp>
        <p:nvSpPr>
          <p:cNvPr id="1390" name="Google Shape;1390;p221"/>
          <p:cNvSpPr/>
          <p:nvPr/>
        </p:nvSpPr>
        <p:spPr>
          <a:xfrm>
            <a:off x="3795623" y="6685688"/>
            <a:ext cx="244412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Training</a:t>
            </a:r>
            <a:endParaRPr b="0" i="0" sz="2200" u="none" cap="none" strike="noStrike">
              <a:solidFill>
                <a:srgbClr val="3F3F3F"/>
              </a:solidFill>
              <a:latin typeface="Open Sans"/>
              <a:ea typeface="Open Sans"/>
              <a:cs typeface="Open Sans"/>
              <a:sym typeface="Open Sans"/>
            </a:endParaRPr>
          </a:p>
        </p:txBody>
      </p:sp>
      <p:sp>
        <p:nvSpPr>
          <p:cNvPr id="1391" name="Google Shape;1391;p221"/>
          <p:cNvSpPr/>
          <p:nvPr/>
        </p:nvSpPr>
        <p:spPr>
          <a:xfrm>
            <a:off x="7134075" y="6685687"/>
            <a:ext cx="244412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Validation</a:t>
            </a:r>
            <a:endParaRPr b="0" i="0" sz="2200" u="none" cap="none" strike="noStrike">
              <a:solidFill>
                <a:srgbClr val="3F3F3F"/>
              </a:solidFill>
              <a:latin typeface="Open Sans"/>
              <a:ea typeface="Open Sans"/>
              <a:cs typeface="Open Sans"/>
              <a:sym typeface="Open Sans"/>
            </a:endParaRPr>
          </a:p>
        </p:txBody>
      </p:sp>
      <p:pic>
        <p:nvPicPr>
          <p:cNvPr id="1392" name="Google Shape;1392;p221"/>
          <p:cNvPicPr preferRelativeResize="0"/>
          <p:nvPr/>
        </p:nvPicPr>
        <p:blipFill rotWithShape="1">
          <a:blip r:embed="rId4">
            <a:alphaModFix/>
          </a:blip>
          <a:srcRect b="0" l="0" r="0" t="0"/>
          <a:stretch/>
        </p:blipFill>
        <p:spPr>
          <a:xfrm>
            <a:off x="7306354" y="2197746"/>
            <a:ext cx="1879984" cy="187998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7" name="Shape 1397"/>
        <p:cNvGrpSpPr/>
        <p:nvPr/>
      </p:nvGrpSpPr>
      <p:grpSpPr>
        <a:xfrm>
          <a:off x="0" y="0"/>
          <a:ext cx="0" cy="0"/>
          <a:chOff x="0" y="0"/>
          <a:chExt cx="0" cy="0"/>
        </a:xfrm>
      </p:grpSpPr>
      <p:sp>
        <p:nvSpPr>
          <p:cNvPr id="1398" name="Google Shape;1398;p222"/>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IN"/>
              <a:t>Grid Search</a:t>
            </a:r>
            <a:endParaRPr/>
          </a:p>
        </p:txBody>
      </p:sp>
      <p:pic>
        <p:nvPicPr>
          <p:cNvPr id="1399" name="Google Shape;1399;p222"/>
          <p:cNvPicPr preferRelativeResize="0"/>
          <p:nvPr/>
        </p:nvPicPr>
        <p:blipFill rotWithShape="1">
          <a:blip r:embed="rId3">
            <a:alphaModFix/>
          </a:blip>
          <a:srcRect b="0" l="0" r="0" t="0"/>
          <a:stretch/>
        </p:blipFill>
        <p:spPr>
          <a:xfrm>
            <a:off x="6431849" y="751273"/>
            <a:ext cx="3664013" cy="341591"/>
          </a:xfrm>
          <a:prstGeom prst="rect">
            <a:avLst/>
          </a:prstGeom>
          <a:noFill/>
          <a:ln>
            <a:noFill/>
          </a:ln>
        </p:spPr>
      </p:pic>
      <p:sp>
        <p:nvSpPr>
          <p:cNvPr id="1400" name="Google Shape;1400;p222"/>
          <p:cNvSpPr txBox="1"/>
          <p:nvPr>
            <p:ph idx="2" type="body"/>
          </p:nvPr>
        </p:nvSpPr>
        <p:spPr>
          <a:xfrm>
            <a:off x="979779" y="922068"/>
            <a:ext cx="14229348" cy="7850241"/>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Finally, the model is tested with the selected hyperparameters to assess its performance.</a:t>
            </a:r>
            <a:endParaRPr sz="2200"/>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a:p>
            <a:pPr indent="0" lvl="0" marL="76200" rtl="0" algn="l">
              <a:lnSpc>
                <a:spcPct val="100000"/>
              </a:lnSpc>
              <a:spcBef>
                <a:spcPts val="1333"/>
              </a:spcBef>
              <a:spcAft>
                <a:spcPts val="0"/>
              </a:spcAft>
              <a:buSzPts val="2400"/>
              <a:buNone/>
            </a:pPr>
            <a:r>
              <a:t/>
            </a:r>
            <a:endParaRPr sz="2200"/>
          </a:p>
        </p:txBody>
      </p:sp>
      <p:cxnSp>
        <p:nvCxnSpPr>
          <p:cNvPr id="1401" name="Google Shape;1401;p222"/>
          <p:cNvCxnSpPr/>
          <p:nvPr/>
        </p:nvCxnSpPr>
        <p:spPr>
          <a:xfrm>
            <a:off x="8336813" y="4077730"/>
            <a:ext cx="3816981" cy="2305817"/>
          </a:xfrm>
          <a:prstGeom prst="straightConnector1">
            <a:avLst/>
          </a:prstGeom>
          <a:noFill/>
          <a:ln cap="flat" cmpd="sng" w="28575">
            <a:solidFill>
              <a:srgbClr val="525252"/>
            </a:solidFill>
            <a:prstDash val="dash"/>
            <a:round/>
            <a:headEnd len="sm" w="sm" type="none"/>
            <a:tailEnd len="med" w="med" type="stealth"/>
          </a:ln>
        </p:spPr>
      </p:cxnSp>
      <p:sp>
        <p:nvSpPr>
          <p:cNvPr id="1402" name="Google Shape;1402;p222"/>
          <p:cNvSpPr/>
          <p:nvPr/>
        </p:nvSpPr>
        <p:spPr>
          <a:xfrm>
            <a:off x="3795623" y="6383547"/>
            <a:ext cx="2415396" cy="1035170"/>
          </a:xfrm>
          <a:prstGeom prst="roundRect">
            <a:avLst>
              <a:gd fmla="val 16667" name="adj"/>
            </a:avLst>
          </a:prstGeom>
          <a:solidFill>
            <a:srgbClr val="F4B081"/>
          </a:solidFill>
          <a:ln cap="flat" cmpd="sng" w="25400">
            <a:solidFill>
              <a:srgbClr val="F4B08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03" name="Google Shape;1403;p222"/>
          <p:cNvSpPr/>
          <p:nvPr/>
        </p:nvSpPr>
        <p:spPr>
          <a:xfrm>
            <a:off x="7165695" y="6383547"/>
            <a:ext cx="2415396" cy="1035170"/>
          </a:xfrm>
          <a:prstGeom prst="roundRect">
            <a:avLst>
              <a:gd fmla="val 16667" name="adj"/>
            </a:avLst>
          </a:prstGeom>
          <a:solidFill>
            <a:srgbClr val="D0CECE"/>
          </a:solidFill>
          <a:ln cap="flat" cmpd="sng" w="25400">
            <a:solidFill>
              <a:srgbClr val="AEAB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04" name="Google Shape;1404;p222"/>
          <p:cNvSpPr/>
          <p:nvPr/>
        </p:nvSpPr>
        <p:spPr>
          <a:xfrm>
            <a:off x="10946096" y="6383547"/>
            <a:ext cx="2415396" cy="1035170"/>
          </a:xfrm>
          <a:prstGeom prst="roundRect">
            <a:avLst>
              <a:gd fmla="val 16667" name="adj"/>
            </a:avLst>
          </a:prstGeom>
          <a:solidFill>
            <a:schemeClr val="accent1"/>
          </a:solidFill>
          <a:ln cap="flat" cmpd="sng" w="25400">
            <a:solidFill>
              <a:srgbClr val="B3C6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05" name="Google Shape;1405;p222"/>
          <p:cNvSpPr/>
          <p:nvPr/>
        </p:nvSpPr>
        <p:spPr>
          <a:xfrm>
            <a:off x="10946096" y="6685688"/>
            <a:ext cx="244412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Test</a:t>
            </a:r>
            <a:endParaRPr b="0" i="0" sz="2200" u="none" cap="none" strike="noStrike">
              <a:solidFill>
                <a:srgbClr val="3F3F3F"/>
              </a:solidFill>
              <a:latin typeface="Open Sans"/>
              <a:ea typeface="Open Sans"/>
              <a:cs typeface="Open Sans"/>
              <a:sym typeface="Open Sans"/>
            </a:endParaRPr>
          </a:p>
        </p:txBody>
      </p:sp>
      <p:sp>
        <p:nvSpPr>
          <p:cNvPr id="1406" name="Google Shape;1406;p222"/>
          <p:cNvSpPr/>
          <p:nvPr/>
        </p:nvSpPr>
        <p:spPr>
          <a:xfrm>
            <a:off x="3795623" y="6685688"/>
            <a:ext cx="244412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Training</a:t>
            </a:r>
            <a:endParaRPr b="0" i="0" sz="2200" u="none" cap="none" strike="noStrike">
              <a:solidFill>
                <a:srgbClr val="3F3F3F"/>
              </a:solidFill>
              <a:latin typeface="Open Sans"/>
              <a:ea typeface="Open Sans"/>
              <a:cs typeface="Open Sans"/>
              <a:sym typeface="Open Sans"/>
            </a:endParaRPr>
          </a:p>
        </p:txBody>
      </p:sp>
      <p:sp>
        <p:nvSpPr>
          <p:cNvPr id="1407" name="Google Shape;1407;p222"/>
          <p:cNvSpPr/>
          <p:nvPr/>
        </p:nvSpPr>
        <p:spPr>
          <a:xfrm>
            <a:off x="7289352" y="6685687"/>
            <a:ext cx="2444129"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Validation</a:t>
            </a:r>
            <a:endParaRPr b="0" i="0" sz="2200" u="none" cap="none" strike="noStrike">
              <a:solidFill>
                <a:srgbClr val="3F3F3F"/>
              </a:solidFill>
              <a:latin typeface="Open Sans"/>
              <a:ea typeface="Open Sans"/>
              <a:cs typeface="Open Sans"/>
              <a:sym typeface="Open Sans"/>
            </a:endParaRPr>
          </a:p>
        </p:txBody>
      </p:sp>
      <p:pic>
        <p:nvPicPr>
          <p:cNvPr id="1408" name="Google Shape;1408;p222"/>
          <p:cNvPicPr preferRelativeResize="0"/>
          <p:nvPr/>
        </p:nvPicPr>
        <p:blipFill rotWithShape="1">
          <a:blip r:embed="rId4">
            <a:alphaModFix/>
          </a:blip>
          <a:srcRect b="0" l="0" r="0" t="0"/>
          <a:stretch/>
        </p:blipFill>
        <p:spPr>
          <a:xfrm>
            <a:off x="7306354" y="2197746"/>
            <a:ext cx="1879984" cy="187998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3" name="Shape 1413"/>
        <p:cNvGrpSpPr/>
        <p:nvPr/>
      </p:nvGrpSpPr>
      <p:grpSpPr>
        <a:xfrm>
          <a:off x="0" y="0"/>
          <a:ext cx="0" cy="0"/>
          <a:chOff x="0" y="0"/>
          <a:chExt cx="0" cy="0"/>
        </a:xfrm>
      </p:grpSpPr>
      <p:sp>
        <p:nvSpPr>
          <p:cNvPr id="1414" name="Google Shape;1414;p223"/>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IN"/>
              <a:t>Random Search</a:t>
            </a:r>
            <a:endParaRPr/>
          </a:p>
        </p:txBody>
      </p:sp>
      <p:pic>
        <p:nvPicPr>
          <p:cNvPr id="1415" name="Google Shape;1415;p223"/>
          <p:cNvPicPr preferRelativeResize="0"/>
          <p:nvPr/>
        </p:nvPicPr>
        <p:blipFill rotWithShape="1">
          <a:blip r:embed="rId3">
            <a:alphaModFix/>
          </a:blip>
          <a:srcRect b="0" l="0" r="0" t="0"/>
          <a:stretch/>
        </p:blipFill>
        <p:spPr>
          <a:xfrm>
            <a:off x="5313391" y="751273"/>
            <a:ext cx="5900929" cy="341591"/>
          </a:xfrm>
          <a:prstGeom prst="rect">
            <a:avLst/>
          </a:prstGeom>
          <a:noFill/>
          <a:ln>
            <a:noFill/>
          </a:ln>
        </p:spPr>
      </p:pic>
      <p:sp>
        <p:nvSpPr>
          <p:cNvPr id="1416" name="Google Shape;1416;p223"/>
          <p:cNvSpPr txBox="1"/>
          <p:nvPr>
            <p:ph idx="2" type="body"/>
          </p:nvPr>
        </p:nvSpPr>
        <p:spPr>
          <a:xfrm>
            <a:off x="929485" y="1116053"/>
            <a:ext cx="14668739" cy="7537789"/>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Random search is an optimization method used on functions that are not differentiable or continuous.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pic>
        <p:nvPicPr>
          <p:cNvPr id="1417" name="Google Shape;1417;p223"/>
          <p:cNvPicPr preferRelativeResize="0"/>
          <p:nvPr/>
        </p:nvPicPr>
        <p:blipFill rotWithShape="1">
          <a:blip r:embed="rId4">
            <a:alphaModFix/>
          </a:blip>
          <a:srcRect b="0" l="0" r="0" t="0"/>
          <a:stretch/>
        </p:blipFill>
        <p:spPr>
          <a:xfrm>
            <a:off x="4921569" y="1884784"/>
            <a:ext cx="6890986" cy="6537907"/>
          </a:xfrm>
          <a:prstGeom prst="rect">
            <a:avLst/>
          </a:prstGeom>
          <a:noFill/>
          <a:ln>
            <a:noFill/>
          </a:ln>
        </p:spPr>
      </p:pic>
      <p:sp>
        <p:nvSpPr>
          <p:cNvPr id="1418" name="Google Shape;1418;p223"/>
          <p:cNvSpPr/>
          <p:nvPr/>
        </p:nvSpPr>
        <p:spPr>
          <a:xfrm>
            <a:off x="7109926" y="2349674"/>
            <a:ext cx="4104394" cy="63448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19" name="Google Shape;1419;p223"/>
          <p:cNvSpPr/>
          <p:nvPr/>
        </p:nvSpPr>
        <p:spPr>
          <a:xfrm>
            <a:off x="4841202" y="3900197"/>
            <a:ext cx="866191" cy="44786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20" name="Google Shape;1420;p223"/>
          <p:cNvSpPr txBox="1"/>
          <p:nvPr/>
        </p:nvSpPr>
        <p:spPr>
          <a:xfrm>
            <a:off x="7867634" y="2431188"/>
            <a:ext cx="2937215" cy="430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Random Search</a:t>
            </a:r>
            <a:endParaRPr b="0" i="0" sz="2200" u="none" cap="none" strike="noStrike">
              <a:solidFill>
                <a:srgbClr val="44494E"/>
              </a:solidFill>
              <a:latin typeface="Open Sans"/>
              <a:ea typeface="Open Sans"/>
              <a:cs typeface="Open Sans"/>
              <a:sym typeface="Open Sans"/>
            </a:endParaRPr>
          </a:p>
        </p:txBody>
      </p:sp>
      <p:sp>
        <p:nvSpPr>
          <p:cNvPr id="1421" name="Google Shape;1421;p223"/>
          <p:cNvSpPr/>
          <p:nvPr/>
        </p:nvSpPr>
        <p:spPr>
          <a:xfrm>
            <a:off x="6178774" y="7944414"/>
            <a:ext cx="5223234" cy="62555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22" name="Google Shape;1422;p223"/>
          <p:cNvSpPr txBox="1"/>
          <p:nvPr/>
        </p:nvSpPr>
        <p:spPr>
          <a:xfrm>
            <a:off x="8243959" y="7995936"/>
            <a:ext cx="2038366"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Important Parameter</a:t>
            </a:r>
            <a:endParaRPr b="0" i="0" sz="2200" u="none" cap="none" strike="noStrike">
              <a:solidFill>
                <a:srgbClr val="44494E"/>
              </a:solidFill>
              <a:latin typeface="Open Sans"/>
              <a:ea typeface="Open Sans"/>
              <a:cs typeface="Open Sans"/>
              <a:sym typeface="Open Sans"/>
            </a:endParaRPr>
          </a:p>
        </p:txBody>
      </p:sp>
      <p:sp>
        <p:nvSpPr>
          <p:cNvPr id="1423" name="Google Shape;1423;p223"/>
          <p:cNvSpPr txBox="1"/>
          <p:nvPr/>
        </p:nvSpPr>
        <p:spPr>
          <a:xfrm>
            <a:off x="3669027" y="5754842"/>
            <a:ext cx="2038366"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Unimportant Parameter</a:t>
            </a:r>
            <a:endParaRPr b="0" i="0" sz="2200" u="none" cap="none" strike="noStrike">
              <a:solidFill>
                <a:srgbClr val="44494E"/>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420"/>
                                        </p:tgtEl>
                                        <p:attrNameLst>
                                          <p:attrName>style.visibility</p:attrName>
                                        </p:attrNameLst>
                                      </p:cBhvr>
                                      <p:to>
                                        <p:strVal val="visible"/>
                                      </p:to>
                                    </p:set>
                                    <p:anim calcmode="lin" valueType="num">
                                      <p:cBhvr additive="base">
                                        <p:cTn dur="500"/>
                                        <p:tgtEl>
                                          <p:spTgt spid="1420"/>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1422"/>
                                        </p:tgtEl>
                                        <p:attrNameLst>
                                          <p:attrName>style.visibility</p:attrName>
                                        </p:attrNameLst>
                                      </p:cBhvr>
                                      <p:to>
                                        <p:strVal val="visible"/>
                                      </p:to>
                                    </p:set>
                                    <p:anim calcmode="lin" valueType="num">
                                      <p:cBhvr additive="base">
                                        <p:cTn dur="500"/>
                                        <p:tgtEl>
                                          <p:spTgt spid="142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423"/>
                                        </p:tgtEl>
                                        <p:attrNameLst>
                                          <p:attrName>style.visibility</p:attrName>
                                        </p:attrNameLst>
                                      </p:cBhvr>
                                      <p:to>
                                        <p:strVal val="visible"/>
                                      </p:to>
                                    </p:set>
                                    <p:anim calcmode="lin" valueType="num">
                                      <p:cBhvr additive="base">
                                        <p:cTn dur="500"/>
                                        <p:tgtEl>
                                          <p:spTgt spid="142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8" name="Shape 1428"/>
        <p:cNvGrpSpPr/>
        <p:nvPr/>
      </p:nvGrpSpPr>
      <p:grpSpPr>
        <a:xfrm>
          <a:off x="0" y="0"/>
          <a:ext cx="0" cy="0"/>
          <a:chOff x="0" y="0"/>
          <a:chExt cx="0" cy="0"/>
        </a:xfrm>
      </p:grpSpPr>
      <p:sp>
        <p:nvSpPr>
          <p:cNvPr id="1429" name="Google Shape;1429;p224"/>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IN"/>
              <a:t>Random Search</a:t>
            </a:r>
            <a:endParaRPr/>
          </a:p>
        </p:txBody>
      </p:sp>
      <p:pic>
        <p:nvPicPr>
          <p:cNvPr id="1430" name="Google Shape;1430;p224"/>
          <p:cNvPicPr preferRelativeResize="0"/>
          <p:nvPr/>
        </p:nvPicPr>
        <p:blipFill rotWithShape="1">
          <a:blip r:embed="rId3">
            <a:alphaModFix/>
          </a:blip>
          <a:srcRect b="0" l="0" r="0" t="0"/>
          <a:stretch/>
        </p:blipFill>
        <p:spPr>
          <a:xfrm>
            <a:off x="5581615" y="751273"/>
            <a:ext cx="5364481" cy="341591"/>
          </a:xfrm>
          <a:prstGeom prst="rect">
            <a:avLst/>
          </a:prstGeom>
          <a:noFill/>
          <a:ln>
            <a:noFill/>
          </a:ln>
        </p:spPr>
      </p:pic>
      <p:sp>
        <p:nvSpPr>
          <p:cNvPr id="1431" name="Google Shape;1431;p224"/>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pic>
        <p:nvPicPr>
          <p:cNvPr id="1432" name="Google Shape;1432;p224"/>
          <p:cNvPicPr preferRelativeResize="0"/>
          <p:nvPr/>
        </p:nvPicPr>
        <p:blipFill rotWithShape="1">
          <a:blip r:embed="rId4">
            <a:alphaModFix/>
          </a:blip>
          <a:srcRect b="0" l="0" r="0" t="0"/>
          <a:stretch/>
        </p:blipFill>
        <p:spPr>
          <a:xfrm>
            <a:off x="1379721" y="1982773"/>
            <a:ext cx="489335" cy="489335"/>
          </a:xfrm>
          <a:prstGeom prst="rect">
            <a:avLst/>
          </a:prstGeom>
          <a:noFill/>
          <a:ln>
            <a:noFill/>
          </a:ln>
        </p:spPr>
      </p:pic>
      <p:sp>
        <p:nvSpPr>
          <p:cNvPr id="1433" name="Google Shape;1433;p224"/>
          <p:cNvSpPr txBox="1"/>
          <p:nvPr/>
        </p:nvSpPr>
        <p:spPr>
          <a:xfrm>
            <a:off x="1869055" y="2016023"/>
            <a:ext cx="5479395" cy="769401"/>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Produces random value at each instance</a:t>
            </a:r>
            <a:endParaRPr b="0" i="0" sz="2200" u="none" cap="none" strike="noStrike">
              <a:solidFill>
                <a:srgbClr val="44494E"/>
              </a:solidFill>
              <a:latin typeface="Open Sans"/>
              <a:ea typeface="Open Sans"/>
              <a:cs typeface="Open Sans"/>
              <a:sym typeface="Open Sans"/>
            </a:endParaRPr>
          </a:p>
        </p:txBody>
      </p:sp>
      <p:pic>
        <p:nvPicPr>
          <p:cNvPr id="1434" name="Google Shape;1434;p224"/>
          <p:cNvPicPr preferRelativeResize="0"/>
          <p:nvPr/>
        </p:nvPicPr>
        <p:blipFill rotWithShape="1">
          <a:blip r:embed="rId4">
            <a:alphaModFix/>
          </a:blip>
          <a:srcRect b="0" l="0" r="0" t="0"/>
          <a:stretch/>
        </p:blipFill>
        <p:spPr>
          <a:xfrm>
            <a:off x="1379721" y="2935049"/>
            <a:ext cx="489335" cy="489335"/>
          </a:xfrm>
          <a:prstGeom prst="rect">
            <a:avLst/>
          </a:prstGeom>
          <a:noFill/>
          <a:ln>
            <a:noFill/>
          </a:ln>
        </p:spPr>
      </p:pic>
      <p:sp>
        <p:nvSpPr>
          <p:cNvPr id="1435" name="Google Shape;1435;p224"/>
          <p:cNvSpPr txBox="1"/>
          <p:nvPr/>
        </p:nvSpPr>
        <p:spPr>
          <a:xfrm>
            <a:off x="1869056" y="2968220"/>
            <a:ext cx="5080384" cy="769401"/>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Covers every combination of instances</a:t>
            </a:r>
            <a:endParaRPr b="0" i="0" sz="2200" u="none" cap="none" strike="noStrike">
              <a:solidFill>
                <a:srgbClr val="44494E"/>
              </a:solidFill>
              <a:latin typeface="Open Sans"/>
              <a:ea typeface="Open Sans"/>
              <a:cs typeface="Open Sans"/>
              <a:sym typeface="Open Sans"/>
            </a:endParaRPr>
          </a:p>
        </p:txBody>
      </p:sp>
      <p:pic>
        <p:nvPicPr>
          <p:cNvPr id="1436" name="Google Shape;1436;p224"/>
          <p:cNvPicPr preferRelativeResize="0"/>
          <p:nvPr/>
        </p:nvPicPr>
        <p:blipFill rotWithShape="1">
          <a:blip r:embed="rId4">
            <a:alphaModFix/>
          </a:blip>
          <a:srcRect b="0" l="0" r="0" t="0"/>
          <a:stretch/>
        </p:blipFill>
        <p:spPr>
          <a:xfrm>
            <a:off x="1379721" y="3848041"/>
            <a:ext cx="489335" cy="489335"/>
          </a:xfrm>
          <a:prstGeom prst="rect">
            <a:avLst/>
          </a:prstGeom>
          <a:noFill/>
          <a:ln>
            <a:noFill/>
          </a:ln>
        </p:spPr>
      </p:pic>
      <p:sp>
        <p:nvSpPr>
          <p:cNvPr id="1437" name="Google Shape;1437;p224"/>
          <p:cNvSpPr txBox="1"/>
          <p:nvPr/>
        </p:nvSpPr>
        <p:spPr>
          <a:xfrm>
            <a:off x="1869056" y="3881291"/>
            <a:ext cx="5080384" cy="769401"/>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Considers random combination of parameters at every iteration</a:t>
            </a:r>
            <a:endParaRPr b="0" i="0" sz="2200" u="none" cap="none" strike="noStrike">
              <a:solidFill>
                <a:srgbClr val="44494E"/>
              </a:solidFill>
              <a:latin typeface="Open Sans"/>
              <a:ea typeface="Open Sans"/>
              <a:cs typeface="Open Sans"/>
              <a:sym typeface="Open Sans"/>
            </a:endParaRPr>
          </a:p>
        </p:txBody>
      </p:sp>
      <p:pic>
        <p:nvPicPr>
          <p:cNvPr id="1438" name="Google Shape;1438;p224"/>
          <p:cNvPicPr preferRelativeResize="0"/>
          <p:nvPr/>
        </p:nvPicPr>
        <p:blipFill rotWithShape="1">
          <a:blip r:embed="rId4">
            <a:alphaModFix/>
          </a:blip>
          <a:srcRect b="0" l="0" r="0" t="0"/>
          <a:stretch/>
        </p:blipFill>
        <p:spPr>
          <a:xfrm>
            <a:off x="1412971" y="4819280"/>
            <a:ext cx="489335" cy="489335"/>
          </a:xfrm>
          <a:prstGeom prst="rect">
            <a:avLst/>
          </a:prstGeom>
          <a:noFill/>
          <a:ln>
            <a:noFill/>
          </a:ln>
        </p:spPr>
      </p:pic>
      <p:sp>
        <p:nvSpPr>
          <p:cNvPr id="1439" name="Google Shape;1439;p224"/>
          <p:cNvSpPr txBox="1"/>
          <p:nvPr/>
        </p:nvSpPr>
        <p:spPr>
          <a:xfrm>
            <a:off x="1869055" y="4870048"/>
            <a:ext cx="5080384" cy="769401"/>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Finds the optimized parameter through performance of models</a:t>
            </a:r>
            <a:endParaRPr b="0" i="0" sz="2200" u="none" cap="none" strike="noStrike">
              <a:solidFill>
                <a:srgbClr val="44494E"/>
              </a:solidFill>
              <a:latin typeface="Open Sans"/>
              <a:ea typeface="Open Sans"/>
              <a:cs typeface="Open Sans"/>
              <a:sym typeface="Open Sans"/>
            </a:endParaRPr>
          </a:p>
        </p:txBody>
      </p:sp>
      <p:pic>
        <p:nvPicPr>
          <p:cNvPr id="1440" name="Google Shape;1440;p224"/>
          <p:cNvPicPr preferRelativeResize="0"/>
          <p:nvPr/>
        </p:nvPicPr>
        <p:blipFill rotWithShape="1">
          <a:blip r:embed="rId5">
            <a:alphaModFix/>
          </a:blip>
          <a:srcRect b="0" l="0" r="0" t="0"/>
          <a:stretch/>
        </p:blipFill>
        <p:spPr>
          <a:xfrm>
            <a:off x="8703385" y="1228720"/>
            <a:ext cx="6463689" cy="66155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433">
                                            <p:txEl>
                                              <p:pRg end="0" st="0"/>
                                            </p:txEl>
                                          </p:spTgt>
                                        </p:tgtEl>
                                        <p:attrNameLst>
                                          <p:attrName>style.visibility</p:attrName>
                                        </p:attrNameLst>
                                      </p:cBhvr>
                                      <p:to>
                                        <p:strVal val="visible"/>
                                      </p:to>
                                    </p:set>
                                    <p:anim calcmode="lin" valueType="num">
                                      <p:cBhvr additive="base">
                                        <p:cTn dur="500"/>
                                        <p:tgtEl>
                                          <p:spTgt spid="1433">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433">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435">
                                            <p:txEl>
                                              <p:pRg end="0" st="0"/>
                                            </p:txEl>
                                          </p:spTgt>
                                        </p:tgtEl>
                                        <p:attrNameLst>
                                          <p:attrName>style.visibility</p:attrName>
                                        </p:attrNameLst>
                                      </p:cBhvr>
                                      <p:to>
                                        <p:strVal val="visible"/>
                                      </p:to>
                                    </p:set>
                                    <p:anim calcmode="lin" valueType="num">
                                      <p:cBhvr additive="base">
                                        <p:cTn dur="500"/>
                                        <p:tgtEl>
                                          <p:spTgt spid="1435">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435">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437">
                                            <p:txEl>
                                              <p:pRg end="0" st="0"/>
                                            </p:txEl>
                                          </p:spTgt>
                                        </p:tgtEl>
                                        <p:attrNameLst>
                                          <p:attrName>style.visibility</p:attrName>
                                        </p:attrNameLst>
                                      </p:cBhvr>
                                      <p:to>
                                        <p:strVal val="visible"/>
                                      </p:to>
                                    </p:set>
                                    <p:anim calcmode="lin" valueType="num">
                                      <p:cBhvr additive="base">
                                        <p:cTn dur="500"/>
                                        <p:tgtEl>
                                          <p:spTgt spid="1437">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437">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439">
                                            <p:txEl>
                                              <p:pRg end="0" st="0"/>
                                            </p:txEl>
                                          </p:spTgt>
                                        </p:tgtEl>
                                        <p:attrNameLst>
                                          <p:attrName>style.visibility</p:attrName>
                                        </p:attrNameLst>
                                      </p:cBhvr>
                                      <p:to>
                                        <p:strVal val="visible"/>
                                      </p:to>
                                    </p:set>
                                    <p:anim calcmode="lin" valueType="num">
                                      <p:cBhvr additive="base">
                                        <p:cTn dur="500"/>
                                        <p:tgtEl>
                                          <p:spTgt spid="1439">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439">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5" name="Shape 1445"/>
        <p:cNvGrpSpPr/>
        <p:nvPr/>
      </p:nvGrpSpPr>
      <p:grpSpPr>
        <a:xfrm>
          <a:off x="0" y="0"/>
          <a:ext cx="0" cy="0"/>
          <a:chOff x="0" y="0"/>
          <a:chExt cx="0" cy="0"/>
        </a:xfrm>
      </p:grpSpPr>
      <p:sp>
        <p:nvSpPr>
          <p:cNvPr id="1446" name="Google Shape;1446;p225"/>
          <p:cNvSpPr/>
          <p:nvPr/>
        </p:nvSpPr>
        <p:spPr>
          <a:xfrm>
            <a:off x="10742541" y="3162296"/>
            <a:ext cx="4796287" cy="1061289"/>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47" name="Google Shape;1447;p225"/>
          <p:cNvSpPr/>
          <p:nvPr/>
        </p:nvSpPr>
        <p:spPr>
          <a:xfrm>
            <a:off x="623298" y="3162297"/>
            <a:ext cx="4796287" cy="964510"/>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48" name="Google Shape;1448;p225"/>
          <p:cNvSpPr txBox="1"/>
          <p:nvPr>
            <p:ph type="title"/>
          </p:nvPr>
        </p:nvSpPr>
        <p:spPr>
          <a:xfrm>
            <a:off x="3484132" y="242490"/>
            <a:ext cx="8850701"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Random Search</a:t>
            </a:r>
            <a:endParaRPr b="1" sz="3200">
              <a:latin typeface="Open Sans"/>
              <a:ea typeface="Open Sans"/>
              <a:cs typeface="Open Sans"/>
              <a:sym typeface="Open Sans"/>
            </a:endParaRPr>
          </a:p>
        </p:txBody>
      </p:sp>
      <p:pic>
        <p:nvPicPr>
          <p:cNvPr id="1449" name="Google Shape;1449;p225"/>
          <p:cNvPicPr preferRelativeResize="0"/>
          <p:nvPr/>
        </p:nvPicPr>
        <p:blipFill rotWithShape="1">
          <a:blip r:embed="rId3">
            <a:alphaModFix/>
          </a:blip>
          <a:srcRect b="0" l="0" r="0" t="0"/>
          <a:stretch/>
        </p:blipFill>
        <p:spPr>
          <a:xfrm>
            <a:off x="5326254" y="774466"/>
            <a:ext cx="5364481" cy="310537"/>
          </a:xfrm>
          <a:prstGeom prst="rect">
            <a:avLst/>
          </a:prstGeom>
          <a:noFill/>
          <a:ln>
            <a:noFill/>
          </a:ln>
        </p:spPr>
      </p:pic>
      <p:cxnSp>
        <p:nvCxnSpPr>
          <p:cNvPr id="1450" name="Google Shape;1450;p225"/>
          <p:cNvCxnSpPr/>
          <p:nvPr/>
        </p:nvCxnSpPr>
        <p:spPr>
          <a:xfrm rot="10800000">
            <a:off x="5566936" y="3973324"/>
            <a:ext cx="1190988" cy="1011603"/>
          </a:xfrm>
          <a:prstGeom prst="straightConnector1">
            <a:avLst/>
          </a:prstGeom>
          <a:noFill/>
          <a:ln cap="flat" cmpd="sng" w="28575">
            <a:solidFill>
              <a:srgbClr val="5597D3"/>
            </a:solidFill>
            <a:prstDash val="solid"/>
            <a:round/>
            <a:headEnd len="sm" w="sm" type="none"/>
            <a:tailEnd len="med" w="med" type="stealth"/>
          </a:ln>
        </p:spPr>
      </p:cxnSp>
      <p:cxnSp>
        <p:nvCxnSpPr>
          <p:cNvPr id="1451" name="Google Shape;1451;p225"/>
          <p:cNvCxnSpPr/>
          <p:nvPr/>
        </p:nvCxnSpPr>
        <p:spPr>
          <a:xfrm flipH="1" rot="10800000">
            <a:off x="9429707" y="3973324"/>
            <a:ext cx="1127457" cy="991048"/>
          </a:xfrm>
          <a:prstGeom prst="straightConnector1">
            <a:avLst/>
          </a:prstGeom>
          <a:noFill/>
          <a:ln cap="flat" cmpd="sng" w="28575">
            <a:solidFill>
              <a:srgbClr val="5597D3"/>
            </a:solidFill>
            <a:prstDash val="solid"/>
            <a:round/>
            <a:headEnd len="sm" w="sm" type="none"/>
            <a:tailEnd len="med" w="med" type="stealth"/>
          </a:ln>
        </p:spPr>
      </p:cxnSp>
      <p:grpSp>
        <p:nvGrpSpPr>
          <p:cNvPr id="1452" name="Google Shape;1452;p225"/>
          <p:cNvGrpSpPr/>
          <p:nvPr/>
        </p:nvGrpSpPr>
        <p:grpSpPr>
          <a:xfrm>
            <a:off x="7065195" y="4679532"/>
            <a:ext cx="2364512" cy="3578805"/>
            <a:chOff x="3325813" y="1277938"/>
            <a:chExt cx="2284413" cy="3457575"/>
          </a:xfrm>
        </p:grpSpPr>
        <p:sp>
          <p:nvSpPr>
            <p:cNvPr id="1453" name="Google Shape;1453;p225"/>
            <p:cNvSpPr/>
            <p:nvPr/>
          </p:nvSpPr>
          <p:spPr>
            <a:xfrm>
              <a:off x="4002088" y="4524375"/>
              <a:ext cx="911225" cy="211138"/>
            </a:xfrm>
            <a:custGeom>
              <a:rect b="b" l="l" r="r" t="t"/>
              <a:pathLst>
                <a:path extrusionOk="0" h="117" w="503">
                  <a:moveTo>
                    <a:pt x="0" y="0"/>
                  </a:moveTo>
                  <a:cubicBezTo>
                    <a:pt x="1" y="2"/>
                    <a:pt x="2" y="4"/>
                    <a:pt x="3" y="6"/>
                  </a:cubicBezTo>
                  <a:cubicBezTo>
                    <a:pt x="8" y="13"/>
                    <a:pt x="55" y="61"/>
                    <a:pt x="68" y="74"/>
                  </a:cubicBezTo>
                  <a:cubicBezTo>
                    <a:pt x="69" y="98"/>
                    <a:pt x="91" y="117"/>
                    <a:pt x="119" y="117"/>
                  </a:cubicBezTo>
                  <a:cubicBezTo>
                    <a:pt x="384" y="117"/>
                    <a:pt x="384" y="117"/>
                    <a:pt x="384" y="117"/>
                  </a:cubicBezTo>
                  <a:cubicBezTo>
                    <a:pt x="413" y="117"/>
                    <a:pt x="436" y="97"/>
                    <a:pt x="436" y="73"/>
                  </a:cubicBezTo>
                  <a:cubicBezTo>
                    <a:pt x="442" y="67"/>
                    <a:pt x="450" y="59"/>
                    <a:pt x="464" y="45"/>
                  </a:cubicBezTo>
                  <a:cubicBezTo>
                    <a:pt x="485" y="24"/>
                    <a:pt x="497" y="10"/>
                    <a:pt x="503" y="0"/>
                  </a:cubicBezTo>
                  <a:lnTo>
                    <a:pt x="0" y="0"/>
                  </a:lnTo>
                  <a:close/>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454" name="Google Shape;1454;p225"/>
            <p:cNvSpPr/>
            <p:nvPr/>
          </p:nvSpPr>
          <p:spPr>
            <a:xfrm>
              <a:off x="3971926" y="4213225"/>
              <a:ext cx="977900" cy="93663"/>
            </a:xfrm>
            <a:custGeom>
              <a:rect b="b" l="l" r="r" t="t"/>
              <a:pathLst>
                <a:path extrusionOk="0" h="52" w="54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455" name="Google Shape;1455;p225"/>
            <p:cNvSpPr/>
            <p:nvPr/>
          </p:nvSpPr>
          <p:spPr>
            <a:xfrm>
              <a:off x="3971926" y="4349750"/>
              <a:ext cx="977900" cy="93663"/>
            </a:xfrm>
            <a:custGeom>
              <a:rect b="b" l="l" r="r" t="t"/>
              <a:pathLst>
                <a:path extrusionOk="0" h="52" w="54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456" name="Google Shape;1456;p225"/>
            <p:cNvSpPr/>
            <p:nvPr/>
          </p:nvSpPr>
          <p:spPr>
            <a:xfrm>
              <a:off x="3971926" y="4473575"/>
              <a:ext cx="968375" cy="57150"/>
            </a:xfrm>
            <a:custGeom>
              <a:rect b="b" l="l" r="r" t="t"/>
              <a:pathLst>
                <a:path extrusionOk="0" h="32" w="535">
                  <a:moveTo>
                    <a:pt x="535" y="16"/>
                  </a:moveTo>
                  <a:cubicBezTo>
                    <a:pt x="535" y="25"/>
                    <a:pt x="525" y="32"/>
                    <a:pt x="513" y="32"/>
                  </a:cubicBezTo>
                  <a:cubicBezTo>
                    <a:pt x="23" y="32"/>
                    <a:pt x="23" y="32"/>
                    <a:pt x="23" y="32"/>
                  </a:cubicBezTo>
                  <a:cubicBezTo>
                    <a:pt x="10" y="32"/>
                    <a:pt x="0" y="25"/>
                    <a:pt x="0" y="16"/>
                  </a:cubicBezTo>
                  <a:cubicBezTo>
                    <a:pt x="0" y="7"/>
                    <a:pt x="10" y="0"/>
                    <a:pt x="23" y="0"/>
                  </a:cubicBezTo>
                  <a:cubicBezTo>
                    <a:pt x="513" y="0"/>
                    <a:pt x="513" y="0"/>
                    <a:pt x="513" y="0"/>
                  </a:cubicBezTo>
                  <a:cubicBezTo>
                    <a:pt x="525" y="0"/>
                    <a:pt x="535" y="7"/>
                    <a:pt x="535" y="1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457" name="Google Shape;1457;p225"/>
            <p:cNvSpPr/>
            <p:nvPr/>
          </p:nvSpPr>
          <p:spPr>
            <a:xfrm>
              <a:off x="4102101" y="1277938"/>
              <a:ext cx="1508125" cy="952500"/>
            </a:xfrm>
            <a:custGeom>
              <a:rect b="b" l="l" r="r" t="t"/>
              <a:pathLst>
                <a:path extrusionOk="0" h="600" w="950">
                  <a:moveTo>
                    <a:pt x="0" y="0"/>
                  </a:moveTo>
                  <a:lnTo>
                    <a:pt x="950" y="600"/>
                  </a:lnTo>
                  <a:lnTo>
                    <a:pt x="769" y="211"/>
                  </a:lnTo>
                  <a:lnTo>
                    <a:pt x="355" y="0"/>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458" name="Google Shape;1458;p225"/>
            <p:cNvSpPr/>
            <p:nvPr/>
          </p:nvSpPr>
          <p:spPr>
            <a:xfrm>
              <a:off x="4102101" y="1277938"/>
              <a:ext cx="1508125" cy="952500"/>
            </a:xfrm>
            <a:custGeom>
              <a:rect b="b" l="l" r="r" t="t"/>
              <a:pathLst>
                <a:path extrusionOk="0" h="600" w="950">
                  <a:moveTo>
                    <a:pt x="0" y="0"/>
                  </a:moveTo>
                  <a:lnTo>
                    <a:pt x="950" y="600"/>
                  </a:lnTo>
                  <a:lnTo>
                    <a:pt x="769" y="211"/>
                  </a:lnTo>
                  <a:lnTo>
                    <a:pt x="355" y="0"/>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459" name="Google Shape;1459;p225"/>
            <p:cNvSpPr/>
            <p:nvPr/>
          </p:nvSpPr>
          <p:spPr>
            <a:xfrm>
              <a:off x="3325813" y="2055813"/>
              <a:ext cx="2284413" cy="673100"/>
            </a:xfrm>
            <a:custGeom>
              <a:rect b="b" l="l" r="r" t="t"/>
              <a:pathLst>
                <a:path extrusionOk="0" h="424" w="1439">
                  <a:moveTo>
                    <a:pt x="0" y="0"/>
                  </a:moveTo>
                  <a:lnTo>
                    <a:pt x="1439" y="181"/>
                  </a:lnTo>
                  <a:lnTo>
                    <a:pt x="1424" y="377"/>
                  </a:lnTo>
                  <a:lnTo>
                    <a:pt x="0" y="424"/>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460" name="Google Shape;1460;p225"/>
            <p:cNvSpPr/>
            <p:nvPr/>
          </p:nvSpPr>
          <p:spPr>
            <a:xfrm>
              <a:off x="3502026" y="1612900"/>
              <a:ext cx="2108200" cy="1657350"/>
            </a:xfrm>
            <a:custGeom>
              <a:rect b="b" l="l" r="r" t="t"/>
              <a:pathLst>
                <a:path extrusionOk="0" h="1044" w="1328">
                  <a:moveTo>
                    <a:pt x="1147" y="0"/>
                  </a:moveTo>
                  <a:lnTo>
                    <a:pt x="0" y="953"/>
                  </a:lnTo>
                  <a:lnTo>
                    <a:pt x="50" y="1044"/>
                  </a:lnTo>
                  <a:lnTo>
                    <a:pt x="1328" y="389"/>
                  </a:lnTo>
                  <a:lnTo>
                    <a:pt x="1147"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461" name="Google Shape;1461;p225"/>
            <p:cNvSpPr/>
            <p:nvPr/>
          </p:nvSpPr>
          <p:spPr>
            <a:xfrm>
              <a:off x="3502026" y="1612900"/>
              <a:ext cx="2108200" cy="1657350"/>
            </a:xfrm>
            <a:custGeom>
              <a:rect b="b" l="l" r="r" t="t"/>
              <a:pathLst>
                <a:path extrusionOk="0" h="1044" w="1328">
                  <a:moveTo>
                    <a:pt x="1147" y="0"/>
                  </a:moveTo>
                  <a:lnTo>
                    <a:pt x="0" y="953"/>
                  </a:lnTo>
                  <a:lnTo>
                    <a:pt x="50" y="1044"/>
                  </a:lnTo>
                  <a:lnTo>
                    <a:pt x="1328" y="389"/>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462" name="Google Shape;1462;p225"/>
            <p:cNvSpPr/>
            <p:nvPr/>
          </p:nvSpPr>
          <p:spPr>
            <a:xfrm>
              <a:off x="3502026" y="3125788"/>
              <a:ext cx="1697038" cy="677863"/>
            </a:xfrm>
            <a:custGeom>
              <a:rect b="b" l="l" r="r" t="t"/>
              <a:pathLst>
                <a:path extrusionOk="0" h="427" w="1069">
                  <a:moveTo>
                    <a:pt x="0" y="0"/>
                  </a:moveTo>
                  <a:lnTo>
                    <a:pt x="1069" y="228"/>
                  </a:lnTo>
                  <a:lnTo>
                    <a:pt x="1007" y="427"/>
                  </a:lnTo>
                  <a:lnTo>
                    <a:pt x="50" y="91"/>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463" name="Google Shape;1463;p225"/>
            <p:cNvSpPr/>
            <p:nvPr/>
          </p:nvSpPr>
          <p:spPr>
            <a:xfrm>
              <a:off x="3735388" y="2343150"/>
              <a:ext cx="1874838" cy="1365250"/>
            </a:xfrm>
            <a:custGeom>
              <a:rect b="b" l="l" r="r" t="t"/>
              <a:pathLst>
                <a:path extrusionOk="0" h="860" w="1181">
                  <a:moveTo>
                    <a:pt x="1181" y="0"/>
                  </a:moveTo>
                  <a:lnTo>
                    <a:pt x="0" y="761"/>
                  </a:lnTo>
                  <a:lnTo>
                    <a:pt x="27" y="860"/>
                  </a:lnTo>
                  <a:lnTo>
                    <a:pt x="1166" y="196"/>
                  </a:lnTo>
                  <a:lnTo>
                    <a:pt x="1181"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464" name="Google Shape;1464;p225"/>
            <p:cNvSpPr/>
            <p:nvPr/>
          </p:nvSpPr>
          <p:spPr>
            <a:xfrm>
              <a:off x="3735388" y="2343150"/>
              <a:ext cx="1874838" cy="1365250"/>
            </a:xfrm>
            <a:custGeom>
              <a:rect b="b" l="l" r="r" t="t"/>
              <a:pathLst>
                <a:path extrusionOk="0" h="860" w="1181">
                  <a:moveTo>
                    <a:pt x="1181" y="0"/>
                  </a:moveTo>
                  <a:lnTo>
                    <a:pt x="0" y="761"/>
                  </a:lnTo>
                  <a:lnTo>
                    <a:pt x="27" y="860"/>
                  </a:lnTo>
                  <a:lnTo>
                    <a:pt x="1166" y="196"/>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465" name="Google Shape;1465;p225"/>
            <p:cNvSpPr/>
            <p:nvPr/>
          </p:nvSpPr>
          <p:spPr>
            <a:xfrm>
              <a:off x="3735388" y="3551238"/>
              <a:ext cx="1282700" cy="598488"/>
            </a:xfrm>
            <a:custGeom>
              <a:rect b="b" l="l" r="r" t="t"/>
              <a:pathLst>
                <a:path extrusionOk="0" h="377" w="808">
                  <a:moveTo>
                    <a:pt x="0" y="0"/>
                  </a:moveTo>
                  <a:lnTo>
                    <a:pt x="808" y="320"/>
                  </a:lnTo>
                  <a:lnTo>
                    <a:pt x="765" y="377"/>
                  </a:lnTo>
                  <a:lnTo>
                    <a:pt x="27" y="99"/>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466" name="Google Shape;1466;p225"/>
            <p:cNvSpPr/>
            <p:nvPr/>
          </p:nvSpPr>
          <p:spPr>
            <a:xfrm>
              <a:off x="3325813" y="1277938"/>
              <a:ext cx="1339850" cy="1450975"/>
            </a:xfrm>
            <a:custGeom>
              <a:rect b="b" l="l" r="r" t="t"/>
              <a:pathLst>
                <a:path extrusionOk="0" h="914" w="844">
                  <a:moveTo>
                    <a:pt x="489" y="0"/>
                  </a:moveTo>
                  <a:lnTo>
                    <a:pt x="0" y="490"/>
                  </a:lnTo>
                  <a:lnTo>
                    <a:pt x="0" y="914"/>
                  </a:lnTo>
                  <a:lnTo>
                    <a:pt x="844" y="0"/>
                  </a:lnTo>
                  <a:lnTo>
                    <a:pt x="489"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467" name="Google Shape;1467;p225"/>
            <p:cNvSpPr/>
            <p:nvPr/>
          </p:nvSpPr>
          <p:spPr>
            <a:xfrm>
              <a:off x="3905251" y="3487738"/>
              <a:ext cx="1293813" cy="661988"/>
            </a:xfrm>
            <a:custGeom>
              <a:rect b="b" l="l" r="r" t="t"/>
              <a:pathLst>
                <a:path extrusionOk="0" h="417" w="815">
                  <a:moveTo>
                    <a:pt x="51" y="417"/>
                  </a:moveTo>
                  <a:lnTo>
                    <a:pt x="753" y="199"/>
                  </a:lnTo>
                  <a:lnTo>
                    <a:pt x="815" y="0"/>
                  </a:lnTo>
                  <a:lnTo>
                    <a:pt x="0" y="368"/>
                  </a:lnTo>
                  <a:lnTo>
                    <a:pt x="51" y="417"/>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468" name="Google Shape;1468;p225"/>
            <p:cNvSpPr/>
            <p:nvPr/>
          </p:nvSpPr>
          <p:spPr>
            <a:xfrm>
              <a:off x="3905251" y="4059238"/>
              <a:ext cx="1112838" cy="90488"/>
            </a:xfrm>
            <a:custGeom>
              <a:rect b="b" l="l" r="r" t="t"/>
              <a:pathLst>
                <a:path extrusionOk="0" h="57" w="701">
                  <a:moveTo>
                    <a:pt x="0" y="8"/>
                  </a:moveTo>
                  <a:lnTo>
                    <a:pt x="701" y="0"/>
                  </a:lnTo>
                  <a:lnTo>
                    <a:pt x="658" y="57"/>
                  </a:lnTo>
                  <a:lnTo>
                    <a:pt x="51" y="57"/>
                  </a:lnTo>
                  <a:lnTo>
                    <a:pt x="0" y="8"/>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grpSp>
      <p:sp>
        <p:nvSpPr>
          <p:cNvPr id="1469" name="Google Shape;1469;p225"/>
          <p:cNvSpPr txBox="1"/>
          <p:nvPr/>
        </p:nvSpPr>
        <p:spPr>
          <a:xfrm>
            <a:off x="10704747" y="3419346"/>
            <a:ext cx="4796287"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Has a drawback of producing high variance is during</a:t>
            </a:r>
            <a:endParaRPr b="0" i="0" sz="2200" u="none" cap="none" strike="noStrike">
              <a:solidFill>
                <a:srgbClr val="44494E"/>
              </a:solidFill>
              <a:latin typeface="Open Sans"/>
              <a:ea typeface="Open Sans"/>
              <a:cs typeface="Open Sans"/>
              <a:sym typeface="Open Sans"/>
            </a:endParaRPr>
          </a:p>
        </p:txBody>
      </p:sp>
      <p:sp>
        <p:nvSpPr>
          <p:cNvPr id="1470" name="Google Shape;1470;p225"/>
          <p:cNvSpPr txBox="1"/>
          <p:nvPr/>
        </p:nvSpPr>
        <p:spPr>
          <a:xfrm>
            <a:off x="693182" y="3357405"/>
            <a:ext cx="4656518" cy="769401"/>
          </a:xfrm>
          <a:prstGeom prst="rect">
            <a:avLst/>
          </a:prstGeom>
          <a:noFill/>
          <a:ln>
            <a:noFill/>
          </a:ln>
        </p:spPr>
        <p:txBody>
          <a:bodyPr anchorCtr="0" anchor="t" bIns="45700" lIns="91425" spcFirstLastPara="1" rIns="91425" wrap="square" tIns="45700">
            <a:spAutoFit/>
          </a:bodyPr>
          <a:lstStyle/>
          <a:p>
            <a:pPr indent="0" lvl="0" marL="7620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More efficient than manual or grid search</a:t>
            </a:r>
            <a:endParaRPr b="0" i="0" sz="2200" u="none" cap="none" strike="noStrike">
              <a:solidFill>
                <a:srgbClr val="44494E"/>
              </a:solidFill>
              <a:latin typeface="Open Sans"/>
              <a:ea typeface="Open Sans"/>
              <a:cs typeface="Open Sans"/>
              <a:sym typeface="Open Sans"/>
            </a:endParaRPr>
          </a:p>
        </p:txBody>
      </p:sp>
      <p:sp>
        <p:nvSpPr>
          <p:cNvPr id="1471" name="Google Shape;1471;p225"/>
          <p:cNvSpPr/>
          <p:nvPr/>
        </p:nvSpPr>
        <p:spPr>
          <a:xfrm>
            <a:off x="6329618" y="2593571"/>
            <a:ext cx="3835665" cy="763834"/>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72" name="Google Shape;1472;p225"/>
          <p:cNvSpPr txBox="1"/>
          <p:nvPr/>
        </p:nvSpPr>
        <p:spPr>
          <a:xfrm>
            <a:off x="6251808" y="2731449"/>
            <a:ext cx="4071192"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Saves time</a:t>
            </a:r>
            <a:endParaRPr b="0" i="0" sz="2200" u="none" cap="none" strike="noStrike">
              <a:solidFill>
                <a:srgbClr val="44494E"/>
              </a:solidFill>
              <a:latin typeface="Open Sans"/>
              <a:ea typeface="Open Sans"/>
              <a:cs typeface="Open Sans"/>
              <a:sym typeface="Open Sans"/>
            </a:endParaRPr>
          </a:p>
        </p:txBody>
      </p:sp>
      <p:cxnSp>
        <p:nvCxnSpPr>
          <p:cNvPr id="1473" name="Google Shape;1473;p225"/>
          <p:cNvCxnSpPr/>
          <p:nvPr/>
        </p:nvCxnSpPr>
        <p:spPr>
          <a:xfrm flipH="1" rot="10800000">
            <a:off x="8306815" y="3558097"/>
            <a:ext cx="12324" cy="996187"/>
          </a:xfrm>
          <a:prstGeom prst="straightConnector1">
            <a:avLst/>
          </a:prstGeom>
          <a:noFill/>
          <a:ln cap="flat" cmpd="sng" w="28575">
            <a:solidFill>
              <a:srgbClr val="5597D3"/>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52"/>
                                        </p:tgtEl>
                                        <p:attrNameLst>
                                          <p:attrName>style.visibility</p:attrName>
                                        </p:attrNameLst>
                                      </p:cBhvr>
                                      <p:to>
                                        <p:strVal val="visible"/>
                                      </p:to>
                                    </p:set>
                                    <p:animEffect filter="fade" transition="in">
                                      <p:cBhvr>
                                        <p:cTn dur="1000"/>
                                        <p:tgtEl>
                                          <p:spTgt spid="1452"/>
                                        </p:tgtEl>
                                      </p:cBhvr>
                                    </p:animEffect>
                                  </p:childTnLst>
                                </p:cTn>
                              </p:par>
                              <p:par>
                                <p:cTn fill="hold" nodeType="withEffect" presetClass="entr" presetID="23" presetSubtype="16">
                                  <p:stCondLst>
                                    <p:cond delay="0"/>
                                  </p:stCondLst>
                                  <p:childTnLst>
                                    <p:set>
                                      <p:cBhvr>
                                        <p:cTn dur="1" fill="hold">
                                          <p:stCondLst>
                                            <p:cond delay="0"/>
                                          </p:stCondLst>
                                        </p:cTn>
                                        <p:tgtEl>
                                          <p:spTgt spid="1469">
                                            <p:txEl>
                                              <p:pRg end="0" st="0"/>
                                            </p:txEl>
                                          </p:spTgt>
                                        </p:tgtEl>
                                        <p:attrNameLst>
                                          <p:attrName>style.visibility</p:attrName>
                                        </p:attrNameLst>
                                      </p:cBhvr>
                                      <p:to>
                                        <p:strVal val="visible"/>
                                      </p:to>
                                    </p:set>
                                    <p:anim calcmode="lin" valueType="num">
                                      <p:cBhvr additive="base">
                                        <p:cTn dur="500"/>
                                        <p:tgtEl>
                                          <p:spTgt spid="1469">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469">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470">
                                            <p:txEl>
                                              <p:pRg end="0" st="0"/>
                                            </p:txEl>
                                          </p:spTgt>
                                        </p:tgtEl>
                                        <p:attrNameLst>
                                          <p:attrName>style.visibility</p:attrName>
                                        </p:attrNameLst>
                                      </p:cBhvr>
                                      <p:to>
                                        <p:strVal val="visible"/>
                                      </p:to>
                                    </p:set>
                                    <p:anim calcmode="lin" valueType="num">
                                      <p:cBhvr additive="base">
                                        <p:cTn dur="500"/>
                                        <p:tgtEl>
                                          <p:spTgt spid="1470">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470">
                                            <p:txEl>
                                              <p:pRg end="0" st="0"/>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72">
                                            <p:txEl>
                                              <p:pRg end="0" st="0"/>
                                            </p:txEl>
                                          </p:spTgt>
                                        </p:tgtEl>
                                        <p:attrNameLst>
                                          <p:attrName>style.visibility</p:attrName>
                                        </p:attrNameLst>
                                      </p:cBhvr>
                                      <p:to>
                                        <p:strVal val="visible"/>
                                      </p:to>
                                    </p:set>
                                    <p:anim calcmode="lin" valueType="num">
                                      <p:cBhvr additive="base">
                                        <p:cTn dur="500"/>
                                        <p:tgtEl>
                                          <p:spTgt spid="1472">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472">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163"/>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Optimization Algorithms</a:t>
            </a:r>
            <a:endParaRPr/>
          </a:p>
        </p:txBody>
      </p:sp>
      <p:pic>
        <p:nvPicPr>
          <p:cNvPr id="257" name="Google Shape;257;p163"/>
          <p:cNvPicPr preferRelativeResize="0"/>
          <p:nvPr/>
        </p:nvPicPr>
        <p:blipFill rotWithShape="1">
          <a:blip r:embed="rId3">
            <a:alphaModFix/>
          </a:blip>
          <a:srcRect b="0" l="0" r="0" t="0"/>
          <a:stretch/>
        </p:blipFill>
        <p:spPr>
          <a:xfrm>
            <a:off x="4520985" y="751274"/>
            <a:ext cx="7140124" cy="341591"/>
          </a:xfrm>
          <a:prstGeom prst="rect">
            <a:avLst/>
          </a:prstGeom>
          <a:noFill/>
          <a:ln>
            <a:noFill/>
          </a:ln>
        </p:spPr>
      </p:pic>
      <p:sp>
        <p:nvSpPr>
          <p:cNvPr id="258" name="Google Shape;258;p163"/>
          <p:cNvSpPr txBox="1"/>
          <p:nvPr>
            <p:ph idx="2" type="body"/>
          </p:nvPr>
        </p:nvSpPr>
        <p:spPr>
          <a:xfrm>
            <a:off x="1645920" y="1044739"/>
            <a:ext cx="13545954" cy="1117600"/>
          </a:xfrm>
          <a:prstGeom prst="rect">
            <a:avLst/>
          </a:prstGeom>
          <a:noFill/>
          <a:ln>
            <a:noFill/>
          </a:ln>
        </p:spPr>
        <p:txBody>
          <a:bodyPr anchorCtr="0" anchor="t" bIns="45700" lIns="91425" spcFirstLastPara="1" rIns="91425" wrap="square" tIns="45700">
            <a:noAutofit/>
          </a:bodyPr>
          <a:lstStyle/>
          <a:p>
            <a:pPr indent="0" lvl="0" marL="76200" rtl="0" algn="l">
              <a:lnSpc>
                <a:spcPct val="100000"/>
              </a:lnSpc>
              <a:spcBef>
                <a:spcPts val="1333"/>
              </a:spcBef>
              <a:spcAft>
                <a:spcPts val="0"/>
              </a:spcAft>
              <a:buSzPts val="2400"/>
              <a:buNone/>
            </a:pPr>
            <a:r>
              <a:rPr lang="en-IN" sz="2200"/>
              <a:t>Algorithms which are used to solve optimization problems are called optimization algorithm.</a:t>
            </a:r>
            <a:r>
              <a:rPr lang="en-IN"/>
              <a:t> </a:t>
            </a:r>
            <a:r>
              <a:rPr lang="en-IN" sz="2200"/>
              <a:t>In deep learning, optimization algorithms are used to optimize cost function J.</a:t>
            </a:r>
            <a:endParaRPr/>
          </a:p>
          <a:p>
            <a:pPr indent="0" lvl="0" marL="76200" rtl="0" algn="l">
              <a:lnSpc>
                <a:spcPct val="100000"/>
              </a:lnSpc>
              <a:spcBef>
                <a:spcPts val="1333"/>
              </a:spcBef>
              <a:spcAft>
                <a:spcPts val="0"/>
              </a:spcAft>
              <a:buSzPts val="2400"/>
              <a:buNone/>
            </a:pPr>
            <a:r>
              <a:t/>
            </a:r>
            <a:endParaRPr sz="2200"/>
          </a:p>
          <a:p>
            <a:pPr indent="-228600" lvl="0" marL="457200" rtl="0" algn="ctr">
              <a:lnSpc>
                <a:spcPct val="100000"/>
              </a:lnSpc>
              <a:spcBef>
                <a:spcPts val="1333"/>
              </a:spcBef>
              <a:spcAft>
                <a:spcPts val="0"/>
              </a:spcAft>
              <a:buSzPts val="2400"/>
              <a:buFont typeface="Noto Sans Symbols"/>
              <a:buNone/>
            </a:pPr>
            <a:r>
              <a:t/>
            </a:r>
            <a:endParaRPr sz="2200"/>
          </a:p>
          <a:p>
            <a:pPr indent="-228600" lvl="0" marL="457200" rtl="0" algn="ctr">
              <a:lnSpc>
                <a:spcPct val="100000"/>
              </a:lnSpc>
              <a:spcBef>
                <a:spcPts val="1333"/>
              </a:spcBef>
              <a:spcAft>
                <a:spcPts val="0"/>
              </a:spcAft>
              <a:buSzPts val="2400"/>
              <a:buFont typeface="Noto Sans Symbols"/>
              <a:buNone/>
            </a:pPr>
            <a:r>
              <a:t/>
            </a:r>
            <a:endParaRPr sz="2200"/>
          </a:p>
        </p:txBody>
      </p:sp>
      <p:pic>
        <p:nvPicPr>
          <p:cNvPr id="259" name="Google Shape;259;p163"/>
          <p:cNvPicPr preferRelativeResize="0"/>
          <p:nvPr/>
        </p:nvPicPr>
        <p:blipFill rotWithShape="1">
          <a:blip r:embed="rId4">
            <a:alphaModFix/>
          </a:blip>
          <a:srcRect b="0" l="0" r="0" t="0"/>
          <a:stretch/>
        </p:blipFill>
        <p:spPr>
          <a:xfrm>
            <a:off x="5468625" y="3765612"/>
            <a:ext cx="4507003" cy="1602234"/>
          </a:xfrm>
          <a:prstGeom prst="rect">
            <a:avLst/>
          </a:prstGeom>
          <a:noFill/>
          <a:ln cap="flat" cmpd="sng" w="9525">
            <a:solidFill>
              <a:srgbClr val="2E75B5"/>
            </a:solidFill>
            <a:prstDash val="solid"/>
            <a:round/>
            <a:headEnd len="sm" w="sm" type="none"/>
            <a:tailEnd len="sm" w="sm" type="none"/>
          </a:ln>
          <a:effectLst>
            <a:outerShdw blurRad="50800" rotWithShape="0" algn="tr" dir="8100000" dist="38100">
              <a:srgbClr val="000000">
                <a:alpha val="40000"/>
              </a:srgbClr>
            </a:outerShdw>
          </a:effectLst>
        </p:spPr>
      </p:pic>
      <p:pic>
        <p:nvPicPr>
          <p:cNvPr id="260" name="Google Shape;260;p163"/>
          <p:cNvPicPr preferRelativeResize="0"/>
          <p:nvPr/>
        </p:nvPicPr>
        <p:blipFill rotWithShape="1">
          <a:blip r:embed="rId5">
            <a:alphaModFix/>
          </a:blip>
          <a:srcRect b="0" l="0" r="0" t="0"/>
          <a:stretch/>
        </p:blipFill>
        <p:spPr>
          <a:xfrm>
            <a:off x="1130322" y="1195211"/>
            <a:ext cx="489335" cy="48933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8" name="Shape 1478"/>
        <p:cNvGrpSpPr/>
        <p:nvPr/>
      </p:nvGrpSpPr>
      <p:grpSpPr>
        <a:xfrm>
          <a:off x="0" y="0"/>
          <a:ext cx="0" cy="0"/>
          <a:chOff x="0" y="0"/>
          <a:chExt cx="0" cy="0"/>
        </a:xfrm>
      </p:grpSpPr>
      <p:sp>
        <p:nvSpPr>
          <p:cNvPr id="1479" name="Google Shape;1479;p226"/>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Gradient-Based Tuning</a:t>
            </a:r>
            <a:endParaRPr/>
          </a:p>
        </p:txBody>
      </p:sp>
      <p:pic>
        <p:nvPicPr>
          <p:cNvPr id="1480" name="Google Shape;1480;p226"/>
          <p:cNvPicPr preferRelativeResize="0"/>
          <p:nvPr/>
        </p:nvPicPr>
        <p:blipFill rotWithShape="1">
          <a:blip r:embed="rId3">
            <a:alphaModFix/>
          </a:blip>
          <a:srcRect b="0" l="0" r="0" t="0"/>
          <a:stretch/>
        </p:blipFill>
        <p:spPr>
          <a:xfrm>
            <a:off x="4693793" y="751273"/>
            <a:ext cx="7140124" cy="341591"/>
          </a:xfrm>
          <a:prstGeom prst="rect">
            <a:avLst/>
          </a:prstGeom>
          <a:noFill/>
          <a:ln>
            <a:noFill/>
          </a:ln>
        </p:spPr>
      </p:pic>
      <p:grpSp>
        <p:nvGrpSpPr>
          <p:cNvPr id="1481" name="Google Shape;1481;p226"/>
          <p:cNvGrpSpPr/>
          <p:nvPr/>
        </p:nvGrpSpPr>
        <p:grpSpPr>
          <a:xfrm>
            <a:off x="1591069" y="3728164"/>
            <a:ext cx="13481624" cy="1721611"/>
            <a:chOff x="1752582" y="3274083"/>
            <a:chExt cx="13597200" cy="3694444"/>
          </a:xfrm>
        </p:grpSpPr>
        <p:sp>
          <p:nvSpPr>
            <p:cNvPr id="1482" name="Google Shape;1482;p226"/>
            <p:cNvSpPr/>
            <p:nvPr/>
          </p:nvSpPr>
          <p:spPr>
            <a:xfrm>
              <a:off x="1820840" y="3500827"/>
              <a:ext cx="13460700" cy="3467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200"/>
                <a:buFont typeface="Arial"/>
                <a:buNone/>
              </a:pPr>
              <a:r>
                <a:rPr b="0" i="0" lang="en-IN" sz="2200" u="none" cap="none" strike="noStrike">
                  <a:solidFill>
                    <a:srgbClr val="595959"/>
                  </a:solidFill>
                  <a:latin typeface="Open Sans"/>
                  <a:ea typeface="Open Sans"/>
                  <a:cs typeface="Open Sans"/>
                  <a:sym typeface="Open Sans"/>
                </a:rPr>
                <a:t>Gradient-based tuning is used for algorithms, where it is possible to compute the hyperparameter with respect to the gradient and optimization of the hyperparameter is done by the gradient descent.</a:t>
              </a:r>
              <a:endParaRPr b="0" i="0" sz="1400" u="none" cap="none" strike="noStrike">
                <a:solidFill>
                  <a:srgbClr val="000000"/>
                </a:solidFill>
                <a:latin typeface="Arial"/>
                <a:ea typeface="Arial"/>
                <a:cs typeface="Arial"/>
                <a:sym typeface="Arial"/>
              </a:endParaRPr>
            </a:p>
          </p:txBody>
        </p:sp>
        <p:sp>
          <p:nvSpPr>
            <p:cNvPr id="1483" name="Google Shape;1483;p226"/>
            <p:cNvSpPr/>
            <p:nvPr/>
          </p:nvSpPr>
          <p:spPr>
            <a:xfrm>
              <a:off x="1752582" y="3274083"/>
              <a:ext cx="13597200" cy="3621600"/>
            </a:xfrm>
            <a:prstGeom prst="round2DiagRect">
              <a:avLst>
                <a:gd fmla="val 16667" name="adj1"/>
                <a:gd fmla="val 0" name="adj2"/>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descr="Image result for quote icon" id="1484" name="Google Shape;1484;p226"/>
          <p:cNvPicPr preferRelativeResize="0"/>
          <p:nvPr/>
        </p:nvPicPr>
        <p:blipFill rotWithShape="1">
          <a:blip r:embed="rId4">
            <a:alphaModFix/>
          </a:blip>
          <a:srcRect b="53754" l="14811" r="54525" t="22222"/>
          <a:stretch/>
        </p:blipFill>
        <p:spPr>
          <a:xfrm>
            <a:off x="1040033" y="3283185"/>
            <a:ext cx="1021335" cy="800968"/>
          </a:xfrm>
          <a:prstGeom prst="rect">
            <a:avLst/>
          </a:prstGeom>
          <a:noFill/>
          <a:ln>
            <a:noFill/>
          </a:ln>
        </p:spPr>
      </p:pic>
      <p:pic>
        <p:nvPicPr>
          <p:cNvPr descr="Image result for quote icon" id="1485" name="Google Shape;1485;p226"/>
          <p:cNvPicPr preferRelativeResize="0"/>
          <p:nvPr/>
        </p:nvPicPr>
        <p:blipFill rotWithShape="1">
          <a:blip r:embed="rId5">
            <a:alphaModFix/>
          </a:blip>
          <a:srcRect b="21135" l="53830" r="15309" t="53276"/>
          <a:stretch/>
        </p:blipFill>
        <p:spPr>
          <a:xfrm>
            <a:off x="14666884" y="4751191"/>
            <a:ext cx="1152231" cy="89844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0" name="Shape 1490"/>
        <p:cNvGrpSpPr/>
        <p:nvPr/>
      </p:nvGrpSpPr>
      <p:grpSpPr>
        <a:xfrm>
          <a:off x="0" y="0"/>
          <a:ext cx="0" cy="0"/>
          <a:chOff x="0" y="0"/>
          <a:chExt cx="0" cy="0"/>
        </a:xfrm>
      </p:grpSpPr>
      <p:sp>
        <p:nvSpPr>
          <p:cNvPr id="1491" name="Google Shape;1491;p227"/>
          <p:cNvSpPr/>
          <p:nvPr/>
        </p:nvSpPr>
        <p:spPr>
          <a:xfrm>
            <a:off x="10360644" y="2153193"/>
            <a:ext cx="4796287" cy="1636802"/>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92" name="Google Shape;1492;p227"/>
          <p:cNvSpPr/>
          <p:nvPr/>
        </p:nvSpPr>
        <p:spPr>
          <a:xfrm>
            <a:off x="1138687" y="2227832"/>
            <a:ext cx="4796287" cy="1636802"/>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493" name="Google Shape;1493;p227"/>
          <p:cNvGrpSpPr/>
          <p:nvPr/>
        </p:nvGrpSpPr>
        <p:grpSpPr>
          <a:xfrm>
            <a:off x="6996883" y="3952951"/>
            <a:ext cx="2895750" cy="4274681"/>
            <a:chOff x="990600" y="1389062"/>
            <a:chExt cx="1833563" cy="2706688"/>
          </a:xfrm>
        </p:grpSpPr>
        <p:sp>
          <p:nvSpPr>
            <p:cNvPr id="1494" name="Google Shape;1494;p227"/>
            <p:cNvSpPr/>
            <p:nvPr/>
          </p:nvSpPr>
          <p:spPr>
            <a:xfrm>
              <a:off x="990600" y="1389062"/>
              <a:ext cx="1833563" cy="2368550"/>
            </a:xfrm>
            <a:custGeom>
              <a:rect b="b" l="l" r="r" t="t"/>
              <a:pathLst>
                <a:path extrusionOk="0" h="629" w="486">
                  <a:moveTo>
                    <a:pt x="243" y="0"/>
                  </a:moveTo>
                  <a:cubicBezTo>
                    <a:pt x="378" y="0"/>
                    <a:pt x="486" y="109"/>
                    <a:pt x="486" y="243"/>
                  </a:cubicBezTo>
                  <a:cubicBezTo>
                    <a:pt x="486" y="307"/>
                    <a:pt x="461" y="366"/>
                    <a:pt x="421" y="409"/>
                  </a:cubicBezTo>
                  <a:cubicBezTo>
                    <a:pt x="421" y="409"/>
                    <a:pt x="421" y="409"/>
                    <a:pt x="421" y="409"/>
                  </a:cubicBezTo>
                  <a:cubicBezTo>
                    <a:pt x="379" y="459"/>
                    <a:pt x="325" y="507"/>
                    <a:pt x="325" y="567"/>
                  </a:cubicBezTo>
                  <a:cubicBezTo>
                    <a:pt x="325" y="627"/>
                    <a:pt x="243" y="629"/>
                    <a:pt x="243" y="629"/>
                  </a:cubicBezTo>
                  <a:cubicBezTo>
                    <a:pt x="243" y="629"/>
                    <a:pt x="243" y="629"/>
                    <a:pt x="243" y="629"/>
                  </a:cubicBezTo>
                  <a:cubicBezTo>
                    <a:pt x="243" y="629"/>
                    <a:pt x="161" y="627"/>
                    <a:pt x="161" y="567"/>
                  </a:cubicBezTo>
                  <a:cubicBezTo>
                    <a:pt x="161" y="507"/>
                    <a:pt x="107" y="459"/>
                    <a:pt x="65" y="409"/>
                  </a:cubicBezTo>
                  <a:cubicBezTo>
                    <a:pt x="66" y="409"/>
                    <a:pt x="66" y="409"/>
                    <a:pt x="66" y="409"/>
                  </a:cubicBezTo>
                  <a:cubicBezTo>
                    <a:pt x="25" y="366"/>
                    <a:pt x="0" y="307"/>
                    <a:pt x="0" y="243"/>
                  </a:cubicBezTo>
                  <a:cubicBezTo>
                    <a:pt x="0" y="109"/>
                    <a:pt x="109" y="0"/>
                    <a:pt x="243" y="0"/>
                  </a:cubicBezTo>
                  <a:close/>
                </a:path>
              </a:pathLst>
            </a:custGeom>
            <a:solidFill>
              <a:schemeClr val="lt2"/>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495" name="Google Shape;1495;p227"/>
            <p:cNvSpPr/>
            <p:nvPr/>
          </p:nvSpPr>
          <p:spPr>
            <a:xfrm>
              <a:off x="1154113" y="1603375"/>
              <a:ext cx="723900" cy="1965325"/>
            </a:xfrm>
            <a:custGeom>
              <a:rect b="b" l="l" r="r" t="t"/>
              <a:pathLst>
                <a:path extrusionOk="0" h="522" w="192">
                  <a:moveTo>
                    <a:pt x="191" y="299"/>
                  </a:moveTo>
                  <a:cubicBezTo>
                    <a:pt x="192" y="299"/>
                    <a:pt x="192" y="298"/>
                    <a:pt x="192" y="298"/>
                  </a:cubicBezTo>
                  <a:cubicBezTo>
                    <a:pt x="192" y="236"/>
                    <a:pt x="192" y="236"/>
                    <a:pt x="192" y="236"/>
                  </a:cubicBezTo>
                  <a:cubicBezTo>
                    <a:pt x="192" y="236"/>
                    <a:pt x="192" y="236"/>
                    <a:pt x="192" y="235"/>
                  </a:cubicBezTo>
                  <a:cubicBezTo>
                    <a:pt x="192" y="235"/>
                    <a:pt x="192" y="235"/>
                    <a:pt x="192" y="234"/>
                  </a:cubicBezTo>
                  <a:cubicBezTo>
                    <a:pt x="192" y="98"/>
                    <a:pt x="192" y="98"/>
                    <a:pt x="192" y="98"/>
                  </a:cubicBezTo>
                  <a:cubicBezTo>
                    <a:pt x="192" y="97"/>
                    <a:pt x="191" y="96"/>
                    <a:pt x="191" y="96"/>
                  </a:cubicBezTo>
                  <a:cubicBezTo>
                    <a:pt x="191" y="95"/>
                    <a:pt x="192" y="94"/>
                    <a:pt x="192" y="94"/>
                  </a:cubicBezTo>
                  <a:cubicBezTo>
                    <a:pt x="192" y="23"/>
                    <a:pt x="192" y="23"/>
                    <a:pt x="192" y="23"/>
                  </a:cubicBezTo>
                  <a:cubicBezTo>
                    <a:pt x="182" y="9"/>
                    <a:pt x="164" y="0"/>
                    <a:pt x="145" y="0"/>
                  </a:cubicBezTo>
                  <a:cubicBezTo>
                    <a:pt x="119" y="0"/>
                    <a:pt x="97" y="17"/>
                    <a:pt x="89" y="40"/>
                  </a:cubicBezTo>
                  <a:cubicBezTo>
                    <a:pt x="85" y="39"/>
                    <a:pt x="80" y="38"/>
                    <a:pt x="76" y="38"/>
                  </a:cubicBezTo>
                  <a:cubicBezTo>
                    <a:pt x="51" y="38"/>
                    <a:pt x="31" y="58"/>
                    <a:pt x="31" y="82"/>
                  </a:cubicBezTo>
                  <a:cubicBezTo>
                    <a:pt x="31" y="89"/>
                    <a:pt x="33" y="95"/>
                    <a:pt x="35" y="101"/>
                  </a:cubicBezTo>
                  <a:cubicBezTo>
                    <a:pt x="15" y="110"/>
                    <a:pt x="0" y="131"/>
                    <a:pt x="0" y="155"/>
                  </a:cubicBezTo>
                  <a:cubicBezTo>
                    <a:pt x="0" y="168"/>
                    <a:pt x="5" y="180"/>
                    <a:pt x="12" y="189"/>
                  </a:cubicBezTo>
                  <a:cubicBezTo>
                    <a:pt x="21" y="182"/>
                    <a:pt x="32" y="178"/>
                    <a:pt x="45" y="178"/>
                  </a:cubicBezTo>
                  <a:cubicBezTo>
                    <a:pt x="49" y="178"/>
                    <a:pt x="52" y="181"/>
                    <a:pt x="52" y="185"/>
                  </a:cubicBezTo>
                  <a:cubicBezTo>
                    <a:pt x="52" y="189"/>
                    <a:pt x="49" y="193"/>
                    <a:pt x="45" y="193"/>
                  </a:cubicBezTo>
                  <a:cubicBezTo>
                    <a:pt x="35" y="193"/>
                    <a:pt x="27" y="196"/>
                    <a:pt x="21" y="202"/>
                  </a:cubicBezTo>
                  <a:cubicBezTo>
                    <a:pt x="14" y="210"/>
                    <a:pt x="9" y="220"/>
                    <a:pt x="9" y="231"/>
                  </a:cubicBezTo>
                  <a:cubicBezTo>
                    <a:pt x="9" y="253"/>
                    <a:pt x="24" y="270"/>
                    <a:pt x="44" y="275"/>
                  </a:cubicBezTo>
                  <a:cubicBezTo>
                    <a:pt x="41" y="282"/>
                    <a:pt x="39" y="291"/>
                    <a:pt x="39" y="299"/>
                  </a:cubicBezTo>
                  <a:cubicBezTo>
                    <a:pt x="39" y="332"/>
                    <a:pt x="65" y="359"/>
                    <a:pt x="98" y="359"/>
                  </a:cubicBezTo>
                  <a:cubicBezTo>
                    <a:pt x="106" y="359"/>
                    <a:pt x="113" y="357"/>
                    <a:pt x="120" y="354"/>
                  </a:cubicBezTo>
                  <a:cubicBezTo>
                    <a:pt x="120" y="354"/>
                    <a:pt x="121" y="355"/>
                    <a:pt x="121" y="355"/>
                  </a:cubicBezTo>
                  <a:cubicBezTo>
                    <a:pt x="138" y="347"/>
                    <a:pt x="151" y="329"/>
                    <a:pt x="151" y="308"/>
                  </a:cubicBezTo>
                  <a:cubicBezTo>
                    <a:pt x="151" y="304"/>
                    <a:pt x="154" y="300"/>
                    <a:pt x="158" y="300"/>
                  </a:cubicBezTo>
                  <a:cubicBezTo>
                    <a:pt x="163" y="300"/>
                    <a:pt x="166" y="304"/>
                    <a:pt x="166" y="308"/>
                  </a:cubicBezTo>
                  <a:cubicBezTo>
                    <a:pt x="166" y="336"/>
                    <a:pt x="149" y="360"/>
                    <a:pt x="125" y="370"/>
                  </a:cubicBezTo>
                  <a:cubicBezTo>
                    <a:pt x="168" y="516"/>
                    <a:pt x="168" y="516"/>
                    <a:pt x="168" y="516"/>
                  </a:cubicBezTo>
                  <a:cubicBezTo>
                    <a:pt x="169" y="520"/>
                    <a:pt x="173" y="522"/>
                    <a:pt x="177" y="522"/>
                  </a:cubicBezTo>
                  <a:cubicBezTo>
                    <a:pt x="178" y="522"/>
                    <a:pt x="179" y="522"/>
                    <a:pt x="180" y="522"/>
                  </a:cubicBezTo>
                  <a:cubicBezTo>
                    <a:pt x="185" y="521"/>
                    <a:pt x="188" y="515"/>
                    <a:pt x="186" y="510"/>
                  </a:cubicBezTo>
                  <a:cubicBezTo>
                    <a:pt x="146" y="373"/>
                    <a:pt x="146" y="373"/>
                    <a:pt x="146" y="373"/>
                  </a:cubicBezTo>
                  <a:cubicBezTo>
                    <a:pt x="151" y="375"/>
                    <a:pt x="156" y="376"/>
                    <a:pt x="161" y="376"/>
                  </a:cubicBezTo>
                  <a:cubicBezTo>
                    <a:pt x="173" y="376"/>
                    <a:pt x="184" y="371"/>
                    <a:pt x="192" y="363"/>
                  </a:cubicBezTo>
                  <a:cubicBezTo>
                    <a:pt x="192" y="300"/>
                    <a:pt x="192" y="300"/>
                    <a:pt x="192" y="300"/>
                  </a:cubicBezTo>
                  <a:cubicBezTo>
                    <a:pt x="192" y="300"/>
                    <a:pt x="192" y="300"/>
                    <a:pt x="191" y="299"/>
                  </a:cubicBezTo>
                  <a:close/>
                  <a:moveTo>
                    <a:pt x="55" y="164"/>
                  </a:moveTo>
                  <a:cubicBezTo>
                    <a:pt x="57" y="156"/>
                    <a:pt x="60" y="150"/>
                    <a:pt x="65" y="144"/>
                  </a:cubicBezTo>
                  <a:cubicBezTo>
                    <a:pt x="54" y="138"/>
                    <a:pt x="47" y="126"/>
                    <a:pt x="47" y="113"/>
                  </a:cubicBezTo>
                  <a:cubicBezTo>
                    <a:pt x="47" y="93"/>
                    <a:pt x="64" y="77"/>
                    <a:pt x="84" y="77"/>
                  </a:cubicBezTo>
                  <a:cubicBezTo>
                    <a:pt x="85" y="77"/>
                    <a:pt x="86" y="77"/>
                    <a:pt x="87" y="77"/>
                  </a:cubicBezTo>
                  <a:cubicBezTo>
                    <a:pt x="92" y="57"/>
                    <a:pt x="110" y="42"/>
                    <a:pt x="132" y="42"/>
                  </a:cubicBezTo>
                  <a:cubicBezTo>
                    <a:pt x="157" y="42"/>
                    <a:pt x="177" y="62"/>
                    <a:pt x="177" y="87"/>
                  </a:cubicBezTo>
                  <a:cubicBezTo>
                    <a:pt x="177" y="112"/>
                    <a:pt x="157" y="132"/>
                    <a:pt x="132" y="132"/>
                  </a:cubicBezTo>
                  <a:cubicBezTo>
                    <a:pt x="127" y="132"/>
                    <a:pt x="124" y="129"/>
                    <a:pt x="124" y="125"/>
                  </a:cubicBezTo>
                  <a:cubicBezTo>
                    <a:pt x="124" y="120"/>
                    <a:pt x="127" y="117"/>
                    <a:pt x="132" y="117"/>
                  </a:cubicBezTo>
                  <a:cubicBezTo>
                    <a:pt x="148" y="117"/>
                    <a:pt x="161" y="104"/>
                    <a:pt x="161" y="87"/>
                  </a:cubicBezTo>
                  <a:cubicBezTo>
                    <a:pt x="161" y="71"/>
                    <a:pt x="148" y="57"/>
                    <a:pt x="132" y="57"/>
                  </a:cubicBezTo>
                  <a:cubicBezTo>
                    <a:pt x="115" y="57"/>
                    <a:pt x="102" y="71"/>
                    <a:pt x="102" y="87"/>
                  </a:cubicBezTo>
                  <a:cubicBezTo>
                    <a:pt x="102" y="91"/>
                    <a:pt x="98" y="95"/>
                    <a:pt x="94" y="95"/>
                  </a:cubicBezTo>
                  <a:cubicBezTo>
                    <a:pt x="92" y="95"/>
                    <a:pt x="91" y="94"/>
                    <a:pt x="89" y="93"/>
                  </a:cubicBezTo>
                  <a:cubicBezTo>
                    <a:pt x="88" y="93"/>
                    <a:pt x="86" y="92"/>
                    <a:pt x="84" y="92"/>
                  </a:cubicBezTo>
                  <a:cubicBezTo>
                    <a:pt x="72" y="92"/>
                    <a:pt x="63" y="102"/>
                    <a:pt x="63" y="113"/>
                  </a:cubicBezTo>
                  <a:cubicBezTo>
                    <a:pt x="63" y="125"/>
                    <a:pt x="72" y="134"/>
                    <a:pt x="84" y="134"/>
                  </a:cubicBezTo>
                  <a:cubicBezTo>
                    <a:pt x="84" y="134"/>
                    <a:pt x="84" y="134"/>
                    <a:pt x="84" y="134"/>
                  </a:cubicBezTo>
                  <a:cubicBezTo>
                    <a:pt x="84" y="134"/>
                    <a:pt x="85" y="134"/>
                    <a:pt x="85" y="134"/>
                  </a:cubicBezTo>
                  <a:cubicBezTo>
                    <a:pt x="85" y="134"/>
                    <a:pt x="85" y="134"/>
                    <a:pt x="86" y="134"/>
                  </a:cubicBezTo>
                  <a:cubicBezTo>
                    <a:pt x="86" y="134"/>
                    <a:pt x="86" y="134"/>
                    <a:pt x="86" y="135"/>
                  </a:cubicBezTo>
                  <a:cubicBezTo>
                    <a:pt x="86" y="135"/>
                    <a:pt x="87" y="135"/>
                    <a:pt x="87" y="135"/>
                  </a:cubicBezTo>
                  <a:cubicBezTo>
                    <a:pt x="87" y="135"/>
                    <a:pt x="87" y="135"/>
                    <a:pt x="88" y="135"/>
                  </a:cubicBezTo>
                  <a:cubicBezTo>
                    <a:pt x="88" y="135"/>
                    <a:pt x="88" y="135"/>
                    <a:pt x="88" y="136"/>
                  </a:cubicBezTo>
                  <a:cubicBezTo>
                    <a:pt x="88" y="136"/>
                    <a:pt x="89" y="136"/>
                    <a:pt x="89" y="136"/>
                  </a:cubicBezTo>
                  <a:cubicBezTo>
                    <a:pt x="89" y="136"/>
                    <a:pt x="89" y="136"/>
                    <a:pt x="89" y="137"/>
                  </a:cubicBezTo>
                  <a:cubicBezTo>
                    <a:pt x="89" y="137"/>
                    <a:pt x="90" y="137"/>
                    <a:pt x="90" y="137"/>
                  </a:cubicBezTo>
                  <a:cubicBezTo>
                    <a:pt x="90" y="137"/>
                    <a:pt x="90" y="138"/>
                    <a:pt x="90" y="138"/>
                  </a:cubicBezTo>
                  <a:cubicBezTo>
                    <a:pt x="90" y="138"/>
                    <a:pt x="90" y="138"/>
                    <a:pt x="90" y="138"/>
                  </a:cubicBezTo>
                  <a:cubicBezTo>
                    <a:pt x="91" y="139"/>
                    <a:pt x="91" y="139"/>
                    <a:pt x="91" y="139"/>
                  </a:cubicBezTo>
                  <a:cubicBezTo>
                    <a:pt x="91" y="139"/>
                    <a:pt x="91" y="139"/>
                    <a:pt x="91" y="140"/>
                  </a:cubicBezTo>
                  <a:cubicBezTo>
                    <a:pt x="91" y="140"/>
                    <a:pt x="91" y="140"/>
                    <a:pt x="91" y="140"/>
                  </a:cubicBezTo>
                  <a:cubicBezTo>
                    <a:pt x="91" y="140"/>
                    <a:pt x="91" y="140"/>
                    <a:pt x="91" y="141"/>
                  </a:cubicBezTo>
                  <a:cubicBezTo>
                    <a:pt x="91" y="141"/>
                    <a:pt x="91" y="141"/>
                    <a:pt x="91" y="141"/>
                  </a:cubicBezTo>
                  <a:cubicBezTo>
                    <a:pt x="91" y="142"/>
                    <a:pt x="91" y="142"/>
                    <a:pt x="91" y="142"/>
                  </a:cubicBezTo>
                  <a:cubicBezTo>
                    <a:pt x="91" y="142"/>
                    <a:pt x="91" y="142"/>
                    <a:pt x="91" y="142"/>
                  </a:cubicBezTo>
                  <a:cubicBezTo>
                    <a:pt x="91" y="142"/>
                    <a:pt x="91" y="143"/>
                    <a:pt x="91" y="143"/>
                  </a:cubicBezTo>
                  <a:cubicBezTo>
                    <a:pt x="91" y="143"/>
                    <a:pt x="91" y="143"/>
                    <a:pt x="91" y="144"/>
                  </a:cubicBezTo>
                  <a:cubicBezTo>
                    <a:pt x="91" y="144"/>
                    <a:pt x="91" y="144"/>
                    <a:pt x="91" y="144"/>
                  </a:cubicBezTo>
                  <a:cubicBezTo>
                    <a:pt x="91" y="145"/>
                    <a:pt x="91" y="145"/>
                    <a:pt x="90" y="145"/>
                  </a:cubicBezTo>
                  <a:cubicBezTo>
                    <a:pt x="90" y="145"/>
                    <a:pt x="90" y="146"/>
                    <a:pt x="90" y="146"/>
                  </a:cubicBezTo>
                  <a:cubicBezTo>
                    <a:pt x="90" y="146"/>
                    <a:pt x="90" y="146"/>
                    <a:pt x="90" y="146"/>
                  </a:cubicBezTo>
                  <a:cubicBezTo>
                    <a:pt x="90" y="147"/>
                    <a:pt x="89" y="147"/>
                    <a:pt x="89" y="147"/>
                  </a:cubicBezTo>
                  <a:cubicBezTo>
                    <a:pt x="89" y="147"/>
                    <a:pt x="89" y="147"/>
                    <a:pt x="89" y="147"/>
                  </a:cubicBezTo>
                  <a:cubicBezTo>
                    <a:pt x="88" y="148"/>
                    <a:pt x="88" y="148"/>
                    <a:pt x="88" y="148"/>
                  </a:cubicBezTo>
                  <a:cubicBezTo>
                    <a:pt x="88" y="148"/>
                    <a:pt x="88" y="148"/>
                    <a:pt x="87" y="148"/>
                  </a:cubicBezTo>
                  <a:cubicBezTo>
                    <a:pt x="87" y="148"/>
                    <a:pt x="87" y="149"/>
                    <a:pt x="87" y="149"/>
                  </a:cubicBezTo>
                  <a:cubicBezTo>
                    <a:pt x="87" y="149"/>
                    <a:pt x="86" y="149"/>
                    <a:pt x="86" y="149"/>
                  </a:cubicBezTo>
                  <a:cubicBezTo>
                    <a:pt x="86" y="149"/>
                    <a:pt x="86" y="149"/>
                    <a:pt x="86" y="149"/>
                  </a:cubicBezTo>
                  <a:cubicBezTo>
                    <a:pt x="83" y="150"/>
                    <a:pt x="81" y="151"/>
                    <a:pt x="79" y="152"/>
                  </a:cubicBezTo>
                  <a:cubicBezTo>
                    <a:pt x="74" y="156"/>
                    <a:pt x="72" y="161"/>
                    <a:pt x="71" y="166"/>
                  </a:cubicBezTo>
                  <a:cubicBezTo>
                    <a:pt x="70" y="172"/>
                    <a:pt x="71" y="177"/>
                    <a:pt x="75" y="182"/>
                  </a:cubicBezTo>
                  <a:cubicBezTo>
                    <a:pt x="78" y="186"/>
                    <a:pt x="83" y="189"/>
                    <a:pt x="88" y="190"/>
                  </a:cubicBezTo>
                  <a:cubicBezTo>
                    <a:pt x="94" y="191"/>
                    <a:pt x="99" y="189"/>
                    <a:pt x="104" y="186"/>
                  </a:cubicBezTo>
                  <a:cubicBezTo>
                    <a:pt x="107" y="183"/>
                    <a:pt x="112" y="184"/>
                    <a:pt x="115" y="187"/>
                  </a:cubicBezTo>
                  <a:cubicBezTo>
                    <a:pt x="117" y="191"/>
                    <a:pt x="116" y="196"/>
                    <a:pt x="113" y="198"/>
                  </a:cubicBezTo>
                  <a:cubicBezTo>
                    <a:pt x="107" y="203"/>
                    <a:pt x="99" y="205"/>
                    <a:pt x="91" y="205"/>
                  </a:cubicBezTo>
                  <a:cubicBezTo>
                    <a:pt x="90" y="205"/>
                    <a:pt x="88" y="205"/>
                    <a:pt x="86" y="205"/>
                  </a:cubicBezTo>
                  <a:cubicBezTo>
                    <a:pt x="77" y="204"/>
                    <a:pt x="68" y="199"/>
                    <a:pt x="62" y="191"/>
                  </a:cubicBezTo>
                  <a:cubicBezTo>
                    <a:pt x="57" y="183"/>
                    <a:pt x="54" y="173"/>
                    <a:pt x="55" y="164"/>
                  </a:cubicBezTo>
                  <a:close/>
                  <a:moveTo>
                    <a:pt x="164" y="220"/>
                  </a:moveTo>
                  <a:cubicBezTo>
                    <a:pt x="165" y="221"/>
                    <a:pt x="165" y="221"/>
                    <a:pt x="165" y="222"/>
                  </a:cubicBezTo>
                  <a:cubicBezTo>
                    <a:pt x="170" y="230"/>
                    <a:pt x="171" y="240"/>
                    <a:pt x="168" y="249"/>
                  </a:cubicBezTo>
                  <a:cubicBezTo>
                    <a:pt x="165" y="259"/>
                    <a:pt x="159" y="266"/>
                    <a:pt x="150" y="271"/>
                  </a:cubicBezTo>
                  <a:cubicBezTo>
                    <a:pt x="145" y="274"/>
                    <a:pt x="139" y="275"/>
                    <a:pt x="133" y="275"/>
                  </a:cubicBezTo>
                  <a:cubicBezTo>
                    <a:pt x="130" y="275"/>
                    <a:pt x="126" y="275"/>
                    <a:pt x="123" y="274"/>
                  </a:cubicBezTo>
                  <a:cubicBezTo>
                    <a:pt x="122" y="273"/>
                    <a:pt x="121" y="273"/>
                    <a:pt x="121" y="273"/>
                  </a:cubicBezTo>
                  <a:cubicBezTo>
                    <a:pt x="119" y="288"/>
                    <a:pt x="108" y="300"/>
                    <a:pt x="93" y="304"/>
                  </a:cubicBezTo>
                  <a:cubicBezTo>
                    <a:pt x="92" y="304"/>
                    <a:pt x="92" y="304"/>
                    <a:pt x="91" y="304"/>
                  </a:cubicBezTo>
                  <a:cubicBezTo>
                    <a:pt x="88" y="304"/>
                    <a:pt x="85" y="302"/>
                    <a:pt x="84" y="298"/>
                  </a:cubicBezTo>
                  <a:cubicBezTo>
                    <a:pt x="83" y="294"/>
                    <a:pt x="85" y="290"/>
                    <a:pt x="89" y="289"/>
                  </a:cubicBezTo>
                  <a:cubicBezTo>
                    <a:pt x="101" y="286"/>
                    <a:pt x="108" y="275"/>
                    <a:pt x="105" y="264"/>
                  </a:cubicBezTo>
                  <a:cubicBezTo>
                    <a:pt x="104" y="259"/>
                    <a:pt x="100" y="254"/>
                    <a:pt x="96" y="251"/>
                  </a:cubicBezTo>
                  <a:cubicBezTo>
                    <a:pt x="91" y="248"/>
                    <a:pt x="85" y="247"/>
                    <a:pt x="80" y="248"/>
                  </a:cubicBezTo>
                  <a:cubicBezTo>
                    <a:pt x="77" y="249"/>
                    <a:pt x="75" y="250"/>
                    <a:pt x="73" y="251"/>
                  </a:cubicBezTo>
                  <a:cubicBezTo>
                    <a:pt x="69" y="254"/>
                    <a:pt x="65" y="253"/>
                    <a:pt x="62" y="249"/>
                  </a:cubicBezTo>
                  <a:cubicBezTo>
                    <a:pt x="60" y="246"/>
                    <a:pt x="61" y="241"/>
                    <a:pt x="64" y="239"/>
                  </a:cubicBezTo>
                  <a:cubicBezTo>
                    <a:pt x="68" y="236"/>
                    <a:pt x="72" y="234"/>
                    <a:pt x="76" y="233"/>
                  </a:cubicBezTo>
                  <a:cubicBezTo>
                    <a:pt x="86" y="231"/>
                    <a:pt x="95" y="233"/>
                    <a:pt x="104" y="238"/>
                  </a:cubicBezTo>
                  <a:cubicBezTo>
                    <a:pt x="108" y="241"/>
                    <a:pt x="112" y="245"/>
                    <a:pt x="115" y="249"/>
                  </a:cubicBezTo>
                  <a:cubicBezTo>
                    <a:pt x="118" y="254"/>
                    <a:pt x="122" y="257"/>
                    <a:pt x="127" y="259"/>
                  </a:cubicBezTo>
                  <a:cubicBezTo>
                    <a:pt x="133" y="261"/>
                    <a:pt x="138" y="260"/>
                    <a:pt x="143" y="257"/>
                  </a:cubicBezTo>
                  <a:cubicBezTo>
                    <a:pt x="148" y="255"/>
                    <a:pt x="152" y="250"/>
                    <a:pt x="153" y="245"/>
                  </a:cubicBezTo>
                  <a:cubicBezTo>
                    <a:pt x="155" y="240"/>
                    <a:pt x="154" y="234"/>
                    <a:pt x="152" y="229"/>
                  </a:cubicBezTo>
                  <a:cubicBezTo>
                    <a:pt x="150" y="227"/>
                    <a:pt x="149" y="225"/>
                    <a:pt x="147" y="223"/>
                  </a:cubicBezTo>
                  <a:cubicBezTo>
                    <a:pt x="144" y="220"/>
                    <a:pt x="143" y="216"/>
                    <a:pt x="146" y="212"/>
                  </a:cubicBezTo>
                  <a:cubicBezTo>
                    <a:pt x="147" y="212"/>
                    <a:pt x="147" y="211"/>
                    <a:pt x="148" y="211"/>
                  </a:cubicBezTo>
                  <a:cubicBezTo>
                    <a:pt x="149" y="210"/>
                    <a:pt x="150" y="209"/>
                    <a:pt x="151" y="209"/>
                  </a:cubicBezTo>
                  <a:cubicBezTo>
                    <a:pt x="162" y="207"/>
                    <a:pt x="169" y="195"/>
                    <a:pt x="167" y="184"/>
                  </a:cubicBezTo>
                  <a:cubicBezTo>
                    <a:pt x="164" y="173"/>
                    <a:pt x="153" y="166"/>
                    <a:pt x="142" y="169"/>
                  </a:cubicBezTo>
                  <a:cubicBezTo>
                    <a:pt x="139" y="169"/>
                    <a:pt x="137" y="170"/>
                    <a:pt x="135" y="172"/>
                  </a:cubicBezTo>
                  <a:cubicBezTo>
                    <a:pt x="131" y="174"/>
                    <a:pt x="126" y="173"/>
                    <a:pt x="124" y="170"/>
                  </a:cubicBezTo>
                  <a:cubicBezTo>
                    <a:pt x="122" y="166"/>
                    <a:pt x="123" y="161"/>
                    <a:pt x="126" y="159"/>
                  </a:cubicBezTo>
                  <a:cubicBezTo>
                    <a:pt x="130" y="156"/>
                    <a:pt x="134" y="155"/>
                    <a:pt x="138" y="154"/>
                  </a:cubicBezTo>
                  <a:cubicBezTo>
                    <a:pt x="158" y="149"/>
                    <a:pt x="177" y="161"/>
                    <a:pt x="182" y="181"/>
                  </a:cubicBezTo>
                  <a:cubicBezTo>
                    <a:pt x="185" y="197"/>
                    <a:pt x="178" y="213"/>
                    <a:pt x="164" y="220"/>
                  </a:cubicBezTo>
                  <a:close/>
                </a:path>
              </a:pathLst>
            </a:custGeom>
            <a:solidFill>
              <a:schemeClr val="dk2"/>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496" name="Google Shape;1496;p227"/>
            <p:cNvSpPr/>
            <p:nvPr/>
          </p:nvSpPr>
          <p:spPr>
            <a:xfrm>
              <a:off x="1938338" y="1603375"/>
              <a:ext cx="723900" cy="1965325"/>
            </a:xfrm>
            <a:custGeom>
              <a:rect b="b" l="l" r="r" t="t"/>
              <a:pathLst>
                <a:path extrusionOk="0" h="522" w="192">
                  <a:moveTo>
                    <a:pt x="140" y="185"/>
                  </a:moveTo>
                  <a:cubicBezTo>
                    <a:pt x="140" y="181"/>
                    <a:pt x="144" y="178"/>
                    <a:pt x="148" y="178"/>
                  </a:cubicBezTo>
                  <a:cubicBezTo>
                    <a:pt x="160" y="178"/>
                    <a:pt x="172" y="182"/>
                    <a:pt x="181" y="189"/>
                  </a:cubicBezTo>
                  <a:cubicBezTo>
                    <a:pt x="188" y="180"/>
                    <a:pt x="192" y="168"/>
                    <a:pt x="192" y="155"/>
                  </a:cubicBezTo>
                  <a:cubicBezTo>
                    <a:pt x="192" y="131"/>
                    <a:pt x="178" y="110"/>
                    <a:pt x="157" y="101"/>
                  </a:cubicBezTo>
                  <a:cubicBezTo>
                    <a:pt x="160" y="95"/>
                    <a:pt x="161" y="89"/>
                    <a:pt x="161" y="82"/>
                  </a:cubicBezTo>
                  <a:cubicBezTo>
                    <a:pt x="161" y="58"/>
                    <a:pt x="141" y="38"/>
                    <a:pt x="117" y="38"/>
                  </a:cubicBezTo>
                  <a:cubicBezTo>
                    <a:pt x="112" y="38"/>
                    <a:pt x="108" y="39"/>
                    <a:pt x="103" y="40"/>
                  </a:cubicBezTo>
                  <a:cubicBezTo>
                    <a:pt x="95" y="17"/>
                    <a:pt x="73" y="0"/>
                    <a:pt x="47" y="0"/>
                  </a:cubicBezTo>
                  <a:cubicBezTo>
                    <a:pt x="28" y="0"/>
                    <a:pt x="11" y="9"/>
                    <a:pt x="0" y="24"/>
                  </a:cubicBezTo>
                  <a:cubicBezTo>
                    <a:pt x="0" y="94"/>
                    <a:pt x="0" y="94"/>
                    <a:pt x="0" y="94"/>
                  </a:cubicBezTo>
                  <a:cubicBezTo>
                    <a:pt x="0" y="94"/>
                    <a:pt x="1" y="95"/>
                    <a:pt x="1" y="96"/>
                  </a:cubicBezTo>
                  <a:cubicBezTo>
                    <a:pt x="1" y="96"/>
                    <a:pt x="0" y="97"/>
                    <a:pt x="0" y="98"/>
                  </a:cubicBezTo>
                  <a:cubicBezTo>
                    <a:pt x="0" y="234"/>
                    <a:pt x="0" y="234"/>
                    <a:pt x="0" y="234"/>
                  </a:cubicBezTo>
                  <a:cubicBezTo>
                    <a:pt x="0" y="235"/>
                    <a:pt x="0" y="235"/>
                    <a:pt x="0" y="235"/>
                  </a:cubicBezTo>
                  <a:cubicBezTo>
                    <a:pt x="0" y="236"/>
                    <a:pt x="0" y="236"/>
                    <a:pt x="0" y="236"/>
                  </a:cubicBezTo>
                  <a:cubicBezTo>
                    <a:pt x="0" y="298"/>
                    <a:pt x="0" y="298"/>
                    <a:pt x="0" y="298"/>
                  </a:cubicBezTo>
                  <a:cubicBezTo>
                    <a:pt x="0" y="298"/>
                    <a:pt x="1" y="299"/>
                    <a:pt x="1" y="299"/>
                  </a:cubicBezTo>
                  <a:cubicBezTo>
                    <a:pt x="1" y="300"/>
                    <a:pt x="0" y="300"/>
                    <a:pt x="0" y="301"/>
                  </a:cubicBezTo>
                  <a:cubicBezTo>
                    <a:pt x="0" y="363"/>
                    <a:pt x="0" y="363"/>
                    <a:pt x="0" y="363"/>
                  </a:cubicBezTo>
                  <a:cubicBezTo>
                    <a:pt x="8" y="371"/>
                    <a:pt x="19" y="376"/>
                    <a:pt x="31" y="376"/>
                  </a:cubicBezTo>
                  <a:cubicBezTo>
                    <a:pt x="36" y="376"/>
                    <a:pt x="42" y="375"/>
                    <a:pt x="46" y="373"/>
                  </a:cubicBezTo>
                  <a:cubicBezTo>
                    <a:pt x="6" y="510"/>
                    <a:pt x="6" y="510"/>
                    <a:pt x="6" y="510"/>
                  </a:cubicBezTo>
                  <a:cubicBezTo>
                    <a:pt x="5" y="515"/>
                    <a:pt x="8" y="521"/>
                    <a:pt x="13" y="522"/>
                  </a:cubicBezTo>
                  <a:cubicBezTo>
                    <a:pt x="14" y="522"/>
                    <a:pt x="14" y="522"/>
                    <a:pt x="15" y="522"/>
                  </a:cubicBezTo>
                  <a:cubicBezTo>
                    <a:pt x="20" y="522"/>
                    <a:pt x="23" y="520"/>
                    <a:pt x="25" y="516"/>
                  </a:cubicBezTo>
                  <a:cubicBezTo>
                    <a:pt x="67" y="370"/>
                    <a:pt x="67" y="370"/>
                    <a:pt x="67" y="370"/>
                  </a:cubicBezTo>
                  <a:cubicBezTo>
                    <a:pt x="43" y="360"/>
                    <a:pt x="26" y="336"/>
                    <a:pt x="26" y="308"/>
                  </a:cubicBezTo>
                  <a:cubicBezTo>
                    <a:pt x="26" y="304"/>
                    <a:pt x="30" y="300"/>
                    <a:pt x="34" y="300"/>
                  </a:cubicBezTo>
                  <a:cubicBezTo>
                    <a:pt x="38" y="300"/>
                    <a:pt x="42" y="304"/>
                    <a:pt x="42" y="308"/>
                  </a:cubicBezTo>
                  <a:cubicBezTo>
                    <a:pt x="42" y="329"/>
                    <a:pt x="54" y="347"/>
                    <a:pt x="72" y="355"/>
                  </a:cubicBezTo>
                  <a:cubicBezTo>
                    <a:pt x="72" y="354"/>
                    <a:pt x="72" y="354"/>
                    <a:pt x="72" y="354"/>
                  </a:cubicBezTo>
                  <a:cubicBezTo>
                    <a:pt x="79" y="357"/>
                    <a:pt x="86" y="359"/>
                    <a:pt x="95" y="359"/>
                  </a:cubicBezTo>
                  <a:cubicBezTo>
                    <a:pt x="127" y="359"/>
                    <a:pt x="154" y="332"/>
                    <a:pt x="154" y="299"/>
                  </a:cubicBezTo>
                  <a:cubicBezTo>
                    <a:pt x="154" y="291"/>
                    <a:pt x="152" y="282"/>
                    <a:pt x="148" y="275"/>
                  </a:cubicBezTo>
                  <a:cubicBezTo>
                    <a:pt x="168" y="270"/>
                    <a:pt x="183" y="253"/>
                    <a:pt x="183" y="231"/>
                  </a:cubicBezTo>
                  <a:cubicBezTo>
                    <a:pt x="183" y="220"/>
                    <a:pt x="179" y="210"/>
                    <a:pt x="172" y="202"/>
                  </a:cubicBezTo>
                  <a:cubicBezTo>
                    <a:pt x="165" y="196"/>
                    <a:pt x="157" y="193"/>
                    <a:pt x="148" y="193"/>
                  </a:cubicBezTo>
                  <a:cubicBezTo>
                    <a:pt x="144" y="193"/>
                    <a:pt x="140" y="189"/>
                    <a:pt x="140" y="185"/>
                  </a:cubicBezTo>
                  <a:close/>
                  <a:moveTo>
                    <a:pt x="130" y="249"/>
                  </a:moveTo>
                  <a:cubicBezTo>
                    <a:pt x="128" y="253"/>
                    <a:pt x="123" y="254"/>
                    <a:pt x="119" y="251"/>
                  </a:cubicBezTo>
                  <a:cubicBezTo>
                    <a:pt x="117" y="250"/>
                    <a:pt x="115" y="249"/>
                    <a:pt x="113" y="248"/>
                  </a:cubicBezTo>
                  <a:cubicBezTo>
                    <a:pt x="107" y="247"/>
                    <a:pt x="101" y="248"/>
                    <a:pt x="97" y="251"/>
                  </a:cubicBezTo>
                  <a:cubicBezTo>
                    <a:pt x="92" y="254"/>
                    <a:pt x="89" y="259"/>
                    <a:pt x="87" y="264"/>
                  </a:cubicBezTo>
                  <a:cubicBezTo>
                    <a:pt x="86" y="269"/>
                    <a:pt x="87" y="275"/>
                    <a:pt x="90" y="280"/>
                  </a:cubicBezTo>
                  <a:cubicBezTo>
                    <a:pt x="93" y="284"/>
                    <a:pt x="98" y="288"/>
                    <a:pt x="103" y="289"/>
                  </a:cubicBezTo>
                  <a:cubicBezTo>
                    <a:pt x="107" y="290"/>
                    <a:pt x="110" y="294"/>
                    <a:pt x="109" y="298"/>
                  </a:cubicBezTo>
                  <a:cubicBezTo>
                    <a:pt x="108" y="302"/>
                    <a:pt x="105" y="304"/>
                    <a:pt x="101" y="304"/>
                  </a:cubicBezTo>
                  <a:cubicBezTo>
                    <a:pt x="101" y="304"/>
                    <a:pt x="100" y="304"/>
                    <a:pt x="99" y="304"/>
                  </a:cubicBezTo>
                  <a:cubicBezTo>
                    <a:pt x="90" y="302"/>
                    <a:pt x="82" y="296"/>
                    <a:pt x="77" y="288"/>
                  </a:cubicBezTo>
                  <a:cubicBezTo>
                    <a:pt x="74" y="283"/>
                    <a:pt x="72" y="278"/>
                    <a:pt x="72" y="273"/>
                  </a:cubicBezTo>
                  <a:cubicBezTo>
                    <a:pt x="68" y="274"/>
                    <a:pt x="63" y="275"/>
                    <a:pt x="59" y="275"/>
                  </a:cubicBezTo>
                  <a:cubicBezTo>
                    <a:pt x="53" y="275"/>
                    <a:pt x="47" y="274"/>
                    <a:pt x="42" y="271"/>
                  </a:cubicBezTo>
                  <a:cubicBezTo>
                    <a:pt x="33" y="266"/>
                    <a:pt x="27" y="259"/>
                    <a:pt x="24" y="249"/>
                  </a:cubicBezTo>
                  <a:cubicBezTo>
                    <a:pt x="22" y="240"/>
                    <a:pt x="23" y="230"/>
                    <a:pt x="27" y="222"/>
                  </a:cubicBezTo>
                  <a:cubicBezTo>
                    <a:pt x="28" y="221"/>
                    <a:pt x="28" y="221"/>
                    <a:pt x="28" y="220"/>
                  </a:cubicBezTo>
                  <a:cubicBezTo>
                    <a:pt x="14" y="213"/>
                    <a:pt x="7" y="197"/>
                    <a:pt x="11" y="181"/>
                  </a:cubicBezTo>
                  <a:cubicBezTo>
                    <a:pt x="13" y="171"/>
                    <a:pt x="19" y="163"/>
                    <a:pt x="27" y="158"/>
                  </a:cubicBezTo>
                  <a:cubicBezTo>
                    <a:pt x="35" y="153"/>
                    <a:pt x="45" y="151"/>
                    <a:pt x="54" y="154"/>
                  </a:cubicBezTo>
                  <a:cubicBezTo>
                    <a:pt x="59" y="155"/>
                    <a:pt x="63" y="156"/>
                    <a:pt x="66" y="159"/>
                  </a:cubicBezTo>
                  <a:cubicBezTo>
                    <a:pt x="70" y="161"/>
                    <a:pt x="71" y="166"/>
                    <a:pt x="68" y="170"/>
                  </a:cubicBezTo>
                  <a:cubicBezTo>
                    <a:pt x="66" y="173"/>
                    <a:pt x="61" y="174"/>
                    <a:pt x="58" y="172"/>
                  </a:cubicBezTo>
                  <a:cubicBezTo>
                    <a:pt x="55" y="170"/>
                    <a:pt x="53" y="169"/>
                    <a:pt x="51" y="169"/>
                  </a:cubicBezTo>
                  <a:cubicBezTo>
                    <a:pt x="45" y="167"/>
                    <a:pt x="40" y="168"/>
                    <a:pt x="35" y="171"/>
                  </a:cubicBezTo>
                  <a:cubicBezTo>
                    <a:pt x="30" y="174"/>
                    <a:pt x="27" y="179"/>
                    <a:pt x="26" y="184"/>
                  </a:cubicBezTo>
                  <a:cubicBezTo>
                    <a:pt x="23" y="195"/>
                    <a:pt x="30" y="207"/>
                    <a:pt x="41" y="209"/>
                  </a:cubicBezTo>
                  <a:cubicBezTo>
                    <a:pt x="42" y="209"/>
                    <a:pt x="44" y="210"/>
                    <a:pt x="44" y="211"/>
                  </a:cubicBezTo>
                  <a:cubicBezTo>
                    <a:pt x="45" y="211"/>
                    <a:pt x="46" y="212"/>
                    <a:pt x="46" y="212"/>
                  </a:cubicBezTo>
                  <a:cubicBezTo>
                    <a:pt x="49" y="216"/>
                    <a:pt x="49" y="220"/>
                    <a:pt x="45" y="223"/>
                  </a:cubicBezTo>
                  <a:cubicBezTo>
                    <a:pt x="44" y="225"/>
                    <a:pt x="42" y="227"/>
                    <a:pt x="41" y="229"/>
                  </a:cubicBezTo>
                  <a:cubicBezTo>
                    <a:pt x="38" y="234"/>
                    <a:pt x="38" y="240"/>
                    <a:pt x="39" y="245"/>
                  </a:cubicBezTo>
                  <a:cubicBezTo>
                    <a:pt x="41" y="250"/>
                    <a:pt x="44" y="255"/>
                    <a:pt x="49" y="257"/>
                  </a:cubicBezTo>
                  <a:cubicBezTo>
                    <a:pt x="59" y="263"/>
                    <a:pt x="72" y="259"/>
                    <a:pt x="77" y="249"/>
                  </a:cubicBezTo>
                  <a:cubicBezTo>
                    <a:pt x="80" y="245"/>
                    <a:pt x="84" y="241"/>
                    <a:pt x="89" y="238"/>
                  </a:cubicBezTo>
                  <a:cubicBezTo>
                    <a:pt x="97" y="233"/>
                    <a:pt x="107" y="231"/>
                    <a:pt x="116" y="233"/>
                  </a:cubicBezTo>
                  <a:cubicBezTo>
                    <a:pt x="120" y="234"/>
                    <a:pt x="124" y="236"/>
                    <a:pt x="128" y="239"/>
                  </a:cubicBezTo>
                  <a:cubicBezTo>
                    <a:pt x="132" y="241"/>
                    <a:pt x="132" y="246"/>
                    <a:pt x="130" y="249"/>
                  </a:cubicBezTo>
                  <a:close/>
                  <a:moveTo>
                    <a:pt x="130" y="191"/>
                  </a:moveTo>
                  <a:cubicBezTo>
                    <a:pt x="124" y="199"/>
                    <a:pt x="116" y="204"/>
                    <a:pt x="106" y="205"/>
                  </a:cubicBezTo>
                  <a:cubicBezTo>
                    <a:pt x="104" y="205"/>
                    <a:pt x="103" y="205"/>
                    <a:pt x="101" y="205"/>
                  </a:cubicBezTo>
                  <a:cubicBezTo>
                    <a:pt x="93" y="205"/>
                    <a:pt x="86" y="203"/>
                    <a:pt x="79" y="198"/>
                  </a:cubicBezTo>
                  <a:cubicBezTo>
                    <a:pt x="76" y="196"/>
                    <a:pt x="75" y="191"/>
                    <a:pt x="78" y="187"/>
                  </a:cubicBezTo>
                  <a:cubicBezTo>
                    <a:pt x="80" y="184"/>
                    <a:pt x="85" y="183"/>
                    <a:pt x="89" y="186"/>
                  </a:cubicBezTo>
                  <a:cubicBezTo>
                    <a:pt x="93" y="189"/>
                    <a:pt x="99" y="191"/>
                    <a:pt x="104" y="190"/>
                  </a:cubicBezTo>
                  <a:cubicBezTo>
                    <a:pt x="110" y="189"/>
                    <a:pt x="114" y="186"/>
                    <a:pt x="118" y="182"/>
                  </a:cubicBezTo>
                  <a:cubicBezTo>
                    <a:pt x="125" y="172"/>
                    <a:pt x="123" y="159"/>
                    <a:pt x="113" y="152"/>
                  </a:cubicBezTo>
                  <a:cubicBezTo>
                    <a:pt x="111" y="151"/>
                    <a:pt x="109" y="150"/>
                    <a:pt x="107" y="149"/>
                  </a:cubicBezTo>
                  <a:cubicBezTo>
                    <a:pt x="107" y="149"/>
                    <a:pt x="106" y="149"/>
                    <a:pt x="106" y="149"/>
                  </a:cubicBezTo>
                  <a:cubicBezTo>
                    <a:pt x="106" y="149"/>
                    <a:pt x="106" y="149"/>
                    <a:pt x="106" y="149"/>
                  </a:cubicBezTo>
                  <a:cubicBezTo>
                    <a:pt x="105" y="149"/>
                    <a:pt x="105" y="148"/>
                    <a:pt x="105" y="148"/>
                  </a:cubicBezTo>
                  <a:cubicBezTo>
                    <a:pt x="105" y="148"/>
                    <a:pt x="104" y="148"/>
                    <a:pt x="104" y="148"/>
                  </a:cubicBezTo>
                  <a:cubicBezTo>
                    <a:pt x="104" y="148"/>
                    <a:pt x="104" y="148"/>
                    <a:pt x="104" y="147"/>
                  </a:cubicBezTo>
                  <a:cubicBezTo>
                    <a:pt x="104" y="147"/>
                    <a:pt x="103" y="147"/>
                    <a:pt x="103" y="147"/>
                  </a:cubicBezTo>
                  <a:cubicBezTo>
                    <a:pt x="103" y="147"/>
                    <a:pt x="103" y="147"/>
                    <a:pt x="103" y="146"/>
                  </a:cubicBezTo>
                  <a:cubicBezTo>
                    <a:pt x="103" y="146"/>
                    <a:pt x="102" y="146"/>
                    <a:pt x="102" y="146"/>
                  </a:cubicBezTo>
                  <a:cubicBezTo>
                    <a:pt x="102" y="146"/>
                    <a:pt x="102" y="145"/>
                    <a:pt x="102" y="145"/>
                  </a:cubicBezTo>
                  <a:cubicBezTo>
                    <a:pt x="102" y="145"/>
                    <a:pt x="102" y="145"/>
                    <a:pt x="102" y="144"/>
                  </a:cubicBezTo>
                  <a:cubicBezTo>
                    <a:pt x="102" y="144"/>
                    <a:pt x="101" y="144"/>
                    <a:pt x="101" y="144"/>
                  </a:cubicBezTo>
                  <a:cubicBezTo>
                    <a:pt x="101" y="143"/>
                    <a:pt x="101" y="143"/>
                    <a:pt x="101" y="143"/>
                  </a:cubicBezTo>
                  <a:cubicBezTo>
                    <a:pt x="101" y="143"/>
                    <a:pt x="101" y="142"/>
                    <a:pt x="101" y="142"/>
                  </a:cubicBezTo>
                  <a:cubicBezTo>
                    <a:pt x="101" y="142"/>
                    <a:pt x="101" y="142"/>
                    <a:pt x="101" y="142"/>
                  </a:cubicBezTo>
                  <a:cubicBezTo>
                    <a:pt x="101" y="142"/>
                    <a:pt x="101" y="142"/>
                    <a:pt x="101" y="141"/>
                  </a:cubicBezTo>
                  <a:cubicBezTo>
                    <a:pt x="101" y="141"/>
                    <a:pt x="101" y="141"/>
                    <a:pt x="101" y="141"/>
                  </a:cubicBezTo>
                  <a:cubicBezTo>
                    <a:pt x="101" y="140"/>
                    <a:pt x="101" y="140"/>
                    <a:pt x="101" y="140"/>
                  </a:cubicBezTo>
                  <a:cubicBezTo>
                    <a:pt x="101" y="140"/>
                    <a:pt x="101" y="140"/>
                    <a:pt x="101" y="140"/>
                  </a:cubicBezTo>
                  <a:cubicBezTo>
                    <a:pt x="101" y="139"/>
                    <a:pt x="102" y="139"/>
                    <a:pt x="102" y="139"/>
                  </a:cubicBezTo>
                  <a:cubicBezTo>
                    <a:pt x="102" y="139"/>
                    <a:pt x="102" y="139"/>
                    <a:pt x="102" y="138"/>
                  </a:cubicBezTo>
                  <a:cubicBezTo>
                    <a:pt x="102" y="138"/>
                    <a:pt x="102" y="138"/>
                    <a:pt x="102" y="138"/>
                  </a:cubicBezTo>
                  <a:cubicBezTo>
                    <a:pt x="102" y="138"/>
                    <a:pt x="102" y="137"/>
                    <a:pt x="103" y="137"/>
                  </a:cubicBezTo>
                  <a:cubicBezTo>
                    <a:pt x="103" y="137"/>
                    <a:pt x="103" y="137"/>
                    <a:pt x="103" y="137"/>
                  </a:cubicBezTo>
                  <a:cubicBezTo>
                    <a:pt x="103" y="136"/>
                    <a:pt x="103" y="136"/>
                    <a:pt x="104" y="136"/>
                  </a:cubicBezTo>
                  <a:cubicBezTo>
                    <a:pt x="104" y="136"/>
                    <a:pt x="104" y="136"/>
                    <a:pt x="104" y="136"/>
                  </a:cubicBezTo>
                  <a:cubicBezTo>
                    <a:pt x="104" y="135"/>
                    <a:pt x="105" y="135"/>
                    <a:pt x="105" y="135"/>
                  </a:cubicBezTo>
                  <a:cubicBezTo>
                    <a:pt x="105" y="135"/>
                    <a:pt x="105" y="135"/>
                    <a:pt x="105" y="135"/>
                  </a:cubicBezTo>
                  <a:cubicBezTo>
                    <a:pt x="106" y="135"/>
                    <a:pt x="106" y="135"/>
                    <a:pt x="106" y="135"/>
                  </a:cubicBezTo>
                  <a:cubicBezTo>
                    <a:pt x="106" y="134"/>
                    <a:pt x="107" y="134"/>
                    <a:pt x="107" y="134"/>
                  </a:cubicBezTo>
                  <a:cubicBezTo>
                    <a:pt x="107" y="134"/>
                    <a:pt x="107" y="134"/>
                    <a:pt x="108" y="134"/>
                  </a:cubicBezTo>
                  <a:cubicBezTo>
                    <a:pt x="108" y="134"/>
                    <a:pt x="108" y="134"/>
                    <a:pt x="108" y="134"/>
                  </a:cubicBezTo>
                  <a:cubicBezTo>
                    <a:pt x="108" y="134"/>
                    <a:pt x="109" y="134"/>
                    <a:pt x="109" y="134"/>
                  </a:cubicBezTo>
                  <a:cubicBezTo>
                    <a:pt x="120" y="134"/>
                    <a:pt x="130" y="125"/>
                    <a:pt x="130" y="113"/>
                  </a:cubicBezTo>
                  <a:cubicBezTo>
                    <a:pt x="130" y="102"/>
                    <a:pt x="120" y="92"/>
                    <a:pt x="109" y="92"/>
                  </a:cubicBezTo>
                  <a:cubicBezTo>
                    <a:pt x="107" y="92"/>
                    <a:pt x="105" y="93"/>
                    <a:pt x="103" y="93"/>
                  </a:cubicBezTo>
                  <a:cubicBezTo>
                    <a:pt x="102" y="94"/>
                    <a:pt x="100" y="95"/>
                    <a:pt x="98" y="95"/>
                  </a:cubicBezTo>
                  <a:cubicBezTo>
                    <a:pt x="94" y="95"/>
                    <a:pt x="91" y="91"/>
                    <a:pt x="91" y="87"/>
                  </a:cubicBezTo>
                  <a:cubicBezTo>
                    <a:pt x="91" y="71"/>
                    <a:pt x="77" y="57"/>
                    <a:pt x="61" y="57"/>
                  </a:cubicBezTo>
                  <a:cubicBezTo>
                    <a:pt x="44" y="57"/>
                    <a:pt x="31" y="71"/>
                    <a:pt x="31" y="87"/>
                  </a:cubicBezTo>
                  <a:cubicBezTo>
                    <a:pt x="31" y="104"/>
                    <a:pt x="44" y="117"/>
                    <a:pt x="61" y="117"/>
                  </a:cubicBezTo>
                  <a:cubicBezTo>
                    <a:pt x="65" y="117"/>
                    <a:pt x="69" y="120"/>
                    <a:pt x="69" y="125"/>
                  </a:cubicBezTo>
                  <a:cubicBezTo>
                    <a:pt x="69" y="129"/>
                    <a:pt x="65" y="132"/>
                    <a:pt x="61" y="132"/>
                  </a:cubicBezTo>
                  <a:cubicBezTo>
                    <a:pt x="36" y="132"/>
                    <a:pt x="16" y="112"/>
                    <a:pt x="16" y="87"/>
                  </a:cubicBezTo>
                  <a:cubicBezTo>
                    <a:pt x="16" y="62"/>
                    <a:pt x="36" y="42"/>
                    <a:pt x="61" y="42"/>
                  </a:cubicBezTo>
                  <a:cubicBezTo>
                    <a:pt x="82" y="42"/>
                    <a:pt x="101" y="57"/>
                    <a:pt x="105" y="77"/>
                  </a:cubicBezTo>
                  <a:cubicBezTo>
                    <a:pt x="106" y="77"/>
                    <a:pt x="108" y="77"/>
                    <a:pt x="109" y="77"/>
                  </a:cubicBezTo>
                  <a:cubicBezTo>
                    <a:pt x="129" y="77"/>
                    <a:pt x="145" y="93"/>
                    <a:pt x="145" y="113"/>
                  </a:cubicBezTo>
                  <a:cubicBezTo>
                    <a:pt x="145" y="126"/>
                    <a:pt x="138" y="138"/>
                    <a:pt x="127" y="144"/>
                  </a:cubicBezTo>
                  <a:cubicBezTo>
                    <a:pt x="132" y="150"/>
                    <a:pt x="136" y="156"/>
                    <a:pt x="137" y="164"/>
                  </a:cubicBezTo>
                  <a:cubicBezTo>
                    <a:pt x="138" y="173"/>
                    <a:pt x="136" y="183"/>
                    <a:pt x="130" y="191"/>
                  </a:cubicBezTo>
                  <a:close/>
                </a:path>
              </a:pathLst>
            </a:custGeom>
            <a:solidFill>
              <a:schemeClr val="dk2"/>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497" name="Google Shape;1497;p227"/>
            <p:cNvSpPr/>
            <p:nvPr/>
          </p:nvSpPr>
          <p:spPr>
            <a:xfrm>
              <a:off x="1444625" y="3622675"/>
              <a:ext cx="935038" cy="134938"/>
            </a:xfrm>
            <a:custGeom>
              <a:rect b="b" l="l" r="r" t="t"/>
              <a:pathLst>
                <a:path extrusionOk="0" h="36" w="248">
                  <a:moveTo>
                    <a:pt x="248" y="19"/>
                  </a:moveTo>
                  <a:cubicBezTo>
                    <a:pt x="248" y="28"/>
                    <a:pt x="240" y="36"/>
                    <a:pt x="230" y="36"/>
                  </a:cubicBezTo>
                  <a:cubicBezTo>
                    <a:pt x="18" y="36"/>
                    <a:pt x="18" y="36"/>
                    <a:pt x="18" y="36"/>
                  </a:cubicBezTo>
                  <a:cubicBezTo>
                    <a:pt x="8" y="36"/>
                    <a:pt x="0" y="28"/>
                    <a:pt x="0" y="19"/>
                  </a:cubicBezTo>
                  <a:cubicBezTo>
                    <a:pt x="0" y="19"/>
                    <a:pt x="0" y="19"/>
                    <a:pt x="0" y="19"/>
                  </a:cubicBezTo>
                  <a:cubicBezTo>
                    <a:pt x="0" y="8"/>
                    <a:pt x="8" y="0"/>
                    <a:pt x="18" y="0"/>
                  </a:cubicBezTo>
                  <a:cubicBezTo>
                    <a:pt x="230" y="0"/>
                    <a:pt x="230" y="0"/>
                    <a:pt x="230" y="0"/>
                  </a:cubicBezTo>
                  <a:cubicBezTo>
                    <a:pt x="240" y="0"/>
                    <a:pt x="248" y="8"/>
                    <a:pt x="248" y="19"/>
                  </a:cubicBezTo>
                </a:path>
              </a:pathLst>
            </a:custGeom>
            <a:solidFill>
              <a:schemeClr val="lt2"/>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498" name="Google Shape;1498;p227"/>
            <p:cNvSpPr/>
            <p:nvPr/>
          </p:nvSpPr>
          <p:spPr>
            <a:xfrm>
              <a:off x="1568450" y="3810000"/>
              <a:ext cx="704850" cy="131763"/>
            </a:xfrm>
            <a:custGeom>
              <a:rect b="b" l="l" r="r" t="t"/>
              <a:pathLst>
                <a:path extrusionOk="0" h="35" w="187">
                  <a:moveTo>
                    <a:pt x="187" y="17"/>
                  </a:moveTo>
                  <a:cubicBezTo>
                    <a:pt x="187" y="27"/>
                    <a:pt x="179" y="35"/>
                    <a:pt x="169" y="35"/>
                  </a:cubicBezTo>
                  <a:cubicBezTo>
                    <a:pt x="18" y="35"/>
                    <a:pt x="18" y="35"/>
                    <a:pt x="18" y="35"/>
                  </a:cubicBezTo>
                  <a:cubicBezTo>
                    <a:pt x="8" y="35"/>
                    <a:pt x="0" y="27"/>
                    <a:pt x="0" y="17"/>
                  </a:cubicBezTo>
                  <a:cubicBezTo>
                    <a:pt x="0" y="17"/>
                    <a:pt x="0" y="17"/>
                    <a:pt x="0" y="17"/>
                  </a:cubicBezTo>
                  <a:cubicBezTo>
                    <a:pt x="0" y="7"/>
                    <a:pt x="8" y="0"/>
                    <a:pt x="18" y="0"/>
                  </a:cubicBezTo>
                  <a:cubicBezTo>
                    <a:pt x="169" y="0"/>
                    <a:pt x="169" y="0"/>
                    <a:pt x="169" y="0"/>
                  </a:cubicBezTo>
                  <a:cubicBezTo>
                    <a:pt x="179" y="0"/>
                    <a:pt x="187" y="7"/>
                    <a:pt x="187" y="17"/>
                  </a:cubicBezTo>
                </a:path>
              </a:pathLst>
            </a:custGeom>
            <a:solidFill>
              <a:schemeClr val="lt2"/>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499" name="Google Shape;1499;p227"/>
            <p:cNvSpPr/>
            <p:nvPr/>
          </p:nvSpPr>
          <p:spPr>
            <a:xfrm>
              <a:off x="1673225" y="3990975"/>
              <a:ext cx="495300" cy="104775"/>
            </a:xfrm>
            <a:custGeom>
              <a:rect b="b" l="l" r="r" t="t"/>
              <a:pathLst>
                <a:path extrusionOk="0" h="28" w="131">
                  <a:moveTo>
                    <a:pt x="0" y="0"/>
                  </a:moveTo>
                  <a:cubicBezTo>
                    <a:pt x="11" y="17"/>
                    <a:pt x="36" y="28"/>
                    <a:pt x="65" y="28"/>
                  </a:cubicBezTo>
                  <a:cubicBezTo>
                    <a:pt x="95" y="28"/>
                    <a:pt x="120" y="17"/>
                    <a:pt x="131" y="0"/>
                  </a:cubicBezTo>
                  <a:cubicBezTo>
                    <a:pt x="0" y="0"/>
                    <a:pt x="0" y="0"/>
                    <a:pt x="0" y="0"/>
                  </a:cubicBezTo>
                  <a:close/>
                </a:path>
              </a:pathLst>
            </a:custGeom>
            <a:solidFill>
              <a:schemeClr val="lt2"/>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grpSp>
      <p:sp>
        <p:nvSpPr>
          <p:cNvPr id="1500" name="Google Shape;1500;p227"/>
          <p:cNvSpPr txBox="1"/>
          <p:nvPr/>
        </p:nvSpPr>
        <p:spPr>
          <a:xfrm>
            <a:off x="1301630" y="2613466"/>
            <a:ext cx="4470400"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Uses evolutionary algorithm to find optimal hyperparameters</a:t>
            </a:r>
            <a:endParaRPr b="0" i="0" sz="2200" u="none" cap="none" strike="noStrike">
              <a:solidFill>
                <a:srgbClr val="44494E"/>
              </a:solidFill>
              <a:latin typeface="Open Sans"/>
              <a:ea typeface="Open Sans"/>
              <a:cs typeface="Open Sans"/>
              <a:sym typeface="Open Sans"/>
            </a:endParaRPr>
          </a:p>
        </p:txBody>
      </p:sp>
      <p:sp>
        <p:nvSpPr>
          <p:cNvPr id="1501" name="Google Shape;1501;p227"/>
          <p:cNvSpPr txBox="1"/>
          <p:nvPr>
            <p:ph type="title"/>
          </p:nvPr>
        </p:nvSpPr>
        <p:spPr>
          <a:xfrm>
            <a:off x="3484132" y="242490"/>
            <a:ext cx="8850701"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b="1" lang="en-IN">
                <a:latin typeface="Open Sans"/>
                <a:ea typeface="Open Sans"/>
                <a:cs typeface="Open Sans"/>
                <a:sym typeface="Open Sans"/>
              </a:rPr>
              <a:t>Evolutionary Optimization</a:t>
            </a:r>
            <a:endParaRPr/>
          </a:p>
        </p:txBody>
      </p:sp>
      <p:pic>
        <p:nvPicPr>
          <p:cNvPr id="1502" name="Google Shape;1502;p227"/>
          <p:cNvPicPr preferRelativeResize="0"/>
          <p:nvPr/>
        </p:nvPicPr>
        <p:blipFill rotWithShape="1">
          <a:blip r:embed="rId3">
            <a:alphaModFix/>
          </a:blip>
          <a:srcRect b="0" l="0" r="0" t="0"/>
          <a:stretch/>
        </p:blipFill>
        <p:spPr>
          <a:xfrm>
            <a:off x="4081426" y="774466"/>
            <a:ext cx="7854136" cy="310537"/>
          </a:xfrm>
          <a:prstGeom prst="rect">
            <a:avLst/>
          </a:prstGeom>
          <a:noFill/>
          <a:ln>
            <a:noFill/>
          </a:ln>
        </p:spPr>
      </p:pic>
      <p:sp>
        <p:nvSpPr>
          <p:cNvPr id="1503" name="Google Shape;1503;p227"/>
          <p:cNvSpPr txBox="1"/>
          <p:nvPr/>
        </p:nvSpPr>
        <p:spPr>
          <a:xfrm>
            <a:off x="10360644" y="2602260"/>
            <a:ext cx="4796287" cy="769401"/>
          </a:xfrm>
          <a:prstGeom prst="rect">
            <a:avLst/>
          </a:prstGeom>
          <a:noFill/>
          <a:ln>
            <a:noFill/>
          </a:ln>
        </p:spPr>
        <p:txBody>
          <a:bodyPr anchorCtr="0" anchor="t" bIns="45700" lIns="91425" spcFirstLastPara="1" rIns="91425" wrap="square" tIns="45700">
            <a:spAutoFit/>
          </a:bodyPr>
          <a:lstStyle/>
          <a:p>
            <a:pPr indent="0" lvl="0" marL="7620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Used in black box functions with noises for global optimization</a:t>
            </a:r>
            <a:endParaRPr b="0" i="0" sz="2200" u="none" cap="none" strike="noStrike">
              <a:solidFill>
                <a:srgbClr val="44494E"/>
              </a:solidFill>
              <a:latin typeface="Open Sans"/>
              <a:ea typeface="Open Sans"/>
              <a:cs typeface="Open Sans"/>
              <a:sym typeface="Open Sans"/>
            </a:endParaRPr>
          </a:p>
        </p:txBody>
      </p:sp>
      <p:cxnSp>
        <p:nvCxnSpPr>
          <p:cNvPr id="1504" name="Google Shape;1504;p227"/>
          <p:cNvCxnSpPr/>
          <p:nvPr/>
        </p:nvCxnSpPr>
        <p:spPr>
          <a:xfrm flipH="1" rot="10800000">
            <a:off x="9303977" y="2937087"/>
            <a:ext cx="886618" cy="1106729"/>
          </a:xfrm>
          <a:prstGeom prst="straightConnector1">
            <a:avLst/>
          </a:prstGeom>
          <a:noFill/>
          <a:ln cap="flat" cmpd="sng" w="28575">
            <a:solidFill>
              <a:srgbClr val="5597D3"/>
            </a:solidFill>
            <a:prstDash val="solid"/>
            <a:round/>
            <a:headEnd len="sm" w="sm" type="none"/>
            <a:tailEnd len="med" w="med" type="stealth"/>
          </a:ln>
        </p:spPr>
      </p:cxnSp>
      <p:cxnSp>
        <p:nvCxnSpPr>
          <p:cNvPr id="1505" name="Google Shape;1505;p227"/>
          <p:cNvCxnSpPr/>
          <p:nvPr/>
        </p:nvCxnSpPr>
        <p:spPr>
          <a:xfrm rot="10800000">
            <a:off x="6162431" y="3118479"/>
            <a:ext cx="1190988" cy="1011603"/>
          </a:xfrm>
          <a:prstGeom prst="straightConnector1">
            <a:avLst/>
          </a:prstGeom>
          <a:noFill/>
          <a:ln cap="flat" cmpd="sng" w="28575">
            <a:solidFill>
              <a:srgbClr val="5597D3"/>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93"/>
                                        </p:tgtEl>
                                        <p:attrNameLst>
                                          <p:attrName>style.visibility</p:attrName>
                                        </p:attrNameLst>
                                      </p:cBhvr>
                                      <p:to>
                                        <p:strVal val="visible"/>
                                      </p:to>
                                    </p:set>
                                    <p:animEffect filter="fade" transition="in">
                                      <p:cBhvr>
                                        <p:cTn dur="1000"/>
                                        <p:tgtEl>
                                          <p:spTgt spid="1493"/>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500">
                                            <p:txEl>
                                              <p:pRg end="0" st="0"/>
                                            </p:txEl>
                                          </p:spTgt>
                                        </p:tgtEl>
                                        <p:attrNameLst>
                                          <p:attrName>style.visibility</p:attrName>
                                        </p:attrNameLst>
                                      </p:cBhvr>
                                      <p:to>
                                        <p:strVal val="visible"/>
                                      </p:to>
                                    </p:set>
                                    <p:anim calcmode="lin" valueType="num">
                                      <p:cBhvr additive="base">
                                        <p:cTn dur="500"/>
                                        <p:tgtEl>
                                          <p:spTgt spid="1500">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500">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503">
                                            <p:txEl>
                                              <p:pRg end="0" st="0"/>
                                            </p:txEl>
                                          </p:spTgt>
                                        </p:tgtEl>
                                        <p:attrNameLst>
                                          <p:attrName>style.visibility</p:attrName>
                                        </p:attrNameLst>
                                      </p:cBhvr>
                                      <p:to>
                                        <p:strVal val="visible"/>
                                      </p:to>
                                    </p:set>
                                    <p:anim calcmode="lin" valueType="num">
                                      <p:cBhvr additive="base">
                                        <p:cTn dur="500"/>
                                        <p:tgtEl>
                                          <p:spTgt spid="1503">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503">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0" name="Shape 1510"/>
        <p:cNvGrpSpPr/>
        <p:nvPr/>
      </p:nvGrpSpPr>
      <p:grpSpPr>
        <a:xfrm>
          <a:off x="0" y="0"/>
          <a:ext cx="0" cy="0"/>
          <a:chOff x="0" y="0"/>
          <a:chExt cx="0" cy="0"/>
        </a:xfrm>
      </p:grpSpPr>
      <p:sp>
        <p:nvSpPr>
          <p:cNvPr id="1511" name="Google Shape;1511;p228"/>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Evolutionary Optimization</a:t>
            </a:r>
            <a:endParaRPr/>
          </a:p>
        </p:txBody>
      </p:sp>
      <p:pic>
        <p:nvPicPr>
          <p:cNvPr id="1512" name="Google Shape;1512;p228"/>
          <p:cNvPicPr preferRelativeResize="0"/>
          <p:nvPr/>
        </p:nvPicPr>
        <p:blipFill rotWithShape="1">
          <a:blip r:embed="rId3">
            <a:alphaModFix/>
          </a:blip>
          <a:srcRect b="0" l="0" r="0" t="0"/>
          <a:stretch/>
        </p:blipFill>
        <p:spPr>
          <a:xfrm>
            <a:off x="4117043" y="665849"/>
            <a:ext cx="8225120" cy="352068"/>
          </a:xfrm>
          <a:prstGeom prst="rect">
            <a:avLst/>
          </a:prstGeom>
          <a:noFill/>
          <a:ln>
            <a:noFill/>
          </a:ln>
        </p:spPr>
      </p:pic>
      <p:sp>
        <p:nvSpPr>
          <p:cNvPr id="1513" name="Google Shape;1513;p228"/>
          <p:cNvSpPr/>
          <p:nvPr/>
        </p:nvSpPr>
        <p:spPr>
          <a:xfrm>
            <a:off x="3417790" y="1983045"/>
            <a:ext cx="952716" cy="963822"/>
          </a:xfrm>
          <a:prstGeom prst="rightArrow">
            <a:avLst>
              <a:gd fmla="val 52703" name="adj1"/>
              <a:gd fmla="val 50000" name="adj2"/>
            </a:avLst>
          </a:prstGeom>
          <a:solidFill>
            <a:srgbClr val="0284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514" name="Google Shape;1514;p228"/>
          <p:cNvGrpSpPr/>
          <p:nvPr/>
        </p:nvGrpSpPr>
        <p:grpSpPr>
          <a:xfrm>
            <a:off x="4091740" y="2065576"/>
            <a:ext cx="8879842" cy="798386"/>
            <a:chOff x="4702175" y="2133408"/>
            <a:chExt cx="7613650" cy="638742"/>
          </a:xfrm>
        </p:grpSpPr>
        <p:sp>
          <p:nvSpPr>
            <p:cNvPr id="1515" name="Google Shape;1515;p228"/>
            <p:cNvSpPr/>
            <p:nvPr/>
          </p:nvSpPr>
          <p:spPr>
            <a:xfrm>
              <a:off x="4702175" y="2133408"/>
              <a:ext cx="7613650" cy="638742"/>
            </a:xfrm>
            <a:prstGeom prst="chevron">
              <a:avLst>
                <a:gd fmla="val 50000" name="adj"/>
              </a:avLst>
            </a:prstGeom>
            <a:solidFill>
              <a:srgbClr val="0284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6" name="Google Shape;1516;p228"/>
            <p:cNvSpPr/>
            <p:nvPr/>
          </p:nvSpPr>
          <p:spPr>
            <a:xfrm>
              <a:off x="5321931" y="2281056"/>
              <a:ext cx="4723971" cy="344696"/>
            </a:xfrm>
            <a:prstGeom prst="rect">
              <a:avLst/>
            </a:prstGeom>
            <a:solidFill>
              <a:srgbClr val="0284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Create multiple number of solutions</a:t>
              </a:r>
              <a:endParaRPr b="0" i="0" sz="1400" u="none" cap="none" strike="noStrike">
                <a:solidFill>
                  <a:srgbClr val="000000"/>
                </a:solidFill>
                <a:latin typeface="Arial"/>
                <a:ea typeface="Arial"/>
                <a:cs typeface="Arial"/>
                <a:sym typeface="Arial"/>
              </a:endParaRPr>
            </a:p>
          </p:txBody>
        </p:sp>
      </p:grpSp>
      <p:sp>
        <p:nvSpPr>
          <p:cNvPr id="1517" name="Google Shape;1517;p228"/>
          <p:cNvSpPr/>
          <p:nvPr/>
        </p:nvSpPr>
        <p:spPr>
          <a:xfrm>
            <a:off x="3417790" y="3099803"/>
            <a:ext cx="952716" cy="963822"/>
          </a:xfrm>
          <a:prstGeom prst="rightArrow">
            <a:avLst>
              <a:gd fmla="val 52703" name="adj1"/>
              <a:gd fmla="val 50000" name="adj2"/>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518" name="Google Shape;1518;p228"/>
          <p:cNvGrpSpPr/>
          <p:nvPr/>
        </p:nvGrpSpPr>
        <p:grpSpPr>
          <a:xfrm>
            <a:off x="4091740" y="3182334"/>
            <a:ext cx="8879842" cy="798386"/>
            <a:chOff x="4702175" y="3026863"/>
            <a:chExt cx="7613650" cy="638742"/>
          </a:xfrm>
        </p:grpSpPr>
        <p:sp>
          <p:nvSpPr>
            <p:cNvPr id="1519" name="Google Shape;1519;p228"/>
            <p:cNvSpPr/>
            <p:nvPr/>
          </p:nvSpPr>
          <p:spPr>
            <a:xfrm>
              <a:off x="4702175" y="3026863"/>
              <a:ext cx="7613650" cy="638742"/>
            </a:xfrm>
            <a:prstGeom prst="chevron">
              <a:avLst>
                <a:gd fmla="val 50000" name="adj"/>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20" name="Google Shape;1520;p228"/>
            <p:cNvSpPr/>
            <p:nvPr/>
          </p:nvSpPr>
          <p:spPr>
            <a:xfrm>
              <a:off x="5321930" y="3146766"/>
              <a:ext cx="4966817" cy="344696"/>
            </a:xfrm>
            <a:prstGeom prst="rect">
              <a:avLst/>
            </a:prstGeom>
            <a:solidFill>
              <a:srgbClr val="CF5C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Determine the hyperparameter tuple and obtain their fitness function</a:t>
              </a:r>
              <a:endParaRPr b="0" i="0" sz="1400" u="none" cap="none" strike="noStrike">
                <a:solidFill>
                  <a:srgbClr val="000000"/>
                </a:solidFill>
                <a:latin typeface="Arial"/>
                <a:ea typeface="Arial"/>
                <a:cs typeface="Arial"/>
                <a:sym typeface="Arial"/>
              </a:endParaRPr>
            </a:p>
          </p:txBody>
        </p:sp>
      </p:grpSp>
      <p:sp>
        <p:nvSpPr>
          <p:cNvPr id="1521" name="Google Shape;1521;p228"/>
          <p:cNvSpPr/>
          <p:nvPr/>
        </p:nvSpPr>
        <p:spPr>
          <a:xfrm>
            <a:off x="3417790" y="4216562"/>
            <a:ext cx="952716" cy="963822"/>
          </a:xfrm>
          <a:prstGeom prst="rightArrow">
            <a:avLst>
              <a:gd fmla="val 52703" name="adj1"/>
              <a:gd fmla="val 50000" name="adj2"/>
            </a:avLst>
          </a:prstGeom>
          <a:solidFill>
            <a:srgbClr val="83978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Open Sans"/>
              <a:ea typeface="Open Sans"/>
              <a:cs typeface="Open Sans"/>
              <a:sym typeface="Open Sans"/>
            </a:endParaRPr>
          </a:p>
        </p:txBody>
      </p:sp>
      <p:grpSp>
        <p:nvGrpSpPr>
          <p:cNvPr id="1522" name="Google Shape;1522;p228"/>
          <p:cNvGrpSpPr/>
          <p:nvPr/>
        </p:nvGrpSpPr>
        <p:grpSpPr>
          <a:xfrm>
            <a:off x="4091740" y="4299090"/>
            <a:ext cx="8879842" cy="798385"/>
            <a:chOff x="4702175" y="3920318"/>
            <a:chExt cx="7613650" cy="638742"/>
          </a:xfrm>
        </p:grpSpPr>
        <p:sp>
          <p:nvSpPr>
            <p:cNvPr id="1523" name="Google Shape;1523;p228"/>
            <p:cNvSpPr/>
            <p:nvPr/>
          </p:nvSpPr>
          <p:spPr>
            <a:xfrm>
              <a:off x="4702175" y="3920318"/>
              <a:ext cx="7613650" cy="638742"/>
            </a:xfrm>
            <a:prstGeom prst="chevron">
              <a:avLst>
                <a:gd fmla="val 50000" name="adj"/>
              </a:avLst>
            </a:prstGeom>
            <a:solidFill>
              <a:srgbClr val="8397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24" name="Google Shape;1524;p228"/>
            <p:cNvSpPr/>
            <p:nvPr/>
          </p:nvSpPr>
          <p:spPr>
            <a:xfrm>
              <a:off x="5407419" y="4141599"/>
              <a:ext cx="5695192" cy="319350"/>
            </a:xfrm>
            <a:prstGeom prst="rect">
              <a:avLst/>
            </a:prstGeom>
            <a:solidFill>
              <a:srgbClr val="83978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400" u="none" cap="none" strike="noStrike">
                  <a:solidFill>
                    <a:schemeClr val="lt1"/>
                  </a:solidFill>
                  <a:latin typeface="Open Sans"/>
                  <a:ea typeface="Open Sans"/>
                  <a:cs typeface="Open Sans"/>
                  <a:sym typeface="Open Sans"/>
                </a:rPr>
                <a:t>Rank hyperparameter tuple according to their relative fitness</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525" name="Google Shape;1525;p228"/>
          <p:cNvSpPr/>
          <p:nvPr/>
        </p:nvSpPr>
        <p:spPr>
          <a:xfrm>
            <a:off x="3417790" y="5333322"/>
            <a:ext cx="952716" cy="963822"/>
          </a:xfrm>
          <a:prstGeom prst="rightArrow">
            <a:avLst>
              <a:gd fmla="val 52703" name="adj1"/>
              <a:gd fmla="val 50000" name="adj2"/>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526" name="Google Shape;1526;p228"/>
          <p:cNvGrpSpPr/>
          <p:nvPr/>
        </p:nvGrpSpPr>
        <p:grpSpPr>
          <a:xfrm>
            <a:off x="4091740" y="5415853"/>
            <a:ext cx="8879842" cy="798386"/>
            <a:chOff x="4702175" y="4813773"/>
            <a:chExt cx="7613650" cy="638742"/>
          </a:xfrm>
        </p:grpSpPr>
        <p:sp>
          <p:nvSpPr>
            <p:cNvPr id="1527" name="Google Shape;1527;p228"/>
            <p:cNvSpPr/>
            <p:nvPr/>
          </p:nvSpPr>
          <p:spPr>
            <a:xfrm>
              <a:off x="4702175" y="4813773"/>
              <a:ext cx="7613650" cy="638742"/>
            </a:xfrm>
            <a:prstGeom prst="chevron">
              <a:avLst>
                <a:gd fmla="val 50000" name="adj"/>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28" name="Google Shape;1528;p228"/>
            <p:cNvSpPr/>
            <p:nvPr/>
          </p:nvSpPr>
          <p:spPr>
            <a:xfrm>
              <a:off x="5321930" y="4947301"/>
              <a:ext cx="5560945" cy="344696"/>
            </a:xfrm>
            <a:prstGeom prst="rect">
              <a:avLst/>
            </a:prstGeom>
            <a:solidFill>
              <a:srgbClr val="FF89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Replace the worst performing hyperparameter with new pairs  </a:t>
              </a:r>
              <a:endParaRPr b="0" i="0" sz="1400" u="none" cap="none" strike="noStrike">
                <a:solidFill>
                  <a:srgbClr val="000000"/>
                </a:solidFill>
                <a:latin typeface="Arial"/>
                <a:ea typeface="Arial"/>
                <a:cs typeface="Arial"/>
                <a:sym typeface="Arial"/>
              </a:endParaRPr>
            </a:p>
          </p:txBody>
        </p:sp>
      </p:grpSp>
      <p:sp>
        <p:nvSpPr>
          <p:cNvPr id="1529" name="Google Shape;1529;p228"/>
          <p:cNvSpPr/>
          <p:nvPr/>
        </p:nvSpPr>
        <p:spPr>
          <a:xfrm>
            <a:off x="4996413" y="7267316"/>
            <a:ext cx="5088252" cy="4556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IN" sz="2200" u="none" cap="none" strike="noStrike">
                <a:solidFill>
                  <a:schemeClr val="lt1"/>
                </a:solidFill>
                <a:latin typeface="Open Sans"/>
                <a:ea typeface="Open Sans"/>
                <a:cs typeface="Open Sans"/>
                <a:sym typeface="Open Sans"/>
              </a:rPr>
              <a:t>Cloud Partners</a:t>
            </a:r>
            <a:endParaRPr b="0" i="0" sz="2200" u="none" cap="none" strike="noStrike">
              <a:solidFill>
                <a:srgbClr val="000000"/>
              </a:solidFill>
              <a:latin typeface="Arial"/>
              <a:ea typeface="Arial"/>
              <a:cs typeface="Arial"/>
              <a:sym typeface="Arial"/>
            </a:endParaRPr>
          </a:p>
        </p:txBody>
      </p:sp>
      <p:sp>
        <p:nvSpPr>
          <p:cNvPr id="1530" name="Google Shape;1530;p228"/>
          <p:cNvSpPr/>
          <p:nvPr/>
        </p:nvSpPr>
        <p:spPr>
          <a:xfrm>
            <a:off x="3417778" y="6431733"/>
            <a:ext cx="952716" cy="963822"/>
          </a:xfrm>
          <a:prstGeom prst="rightArrow">
            <a:avLst>
              <a:gd fmla="val 52703" name="adj1"/>
              <a:gd fmla="val 50000" name="adj2"/>
            </a:avLst>
          </a:prstGeom>
          <a:solidFill>
            <a:srgbClr val="162E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31" name="Google Shape;1531;p228"/>
          <p:cNvSpPr/>
          <p:nvPr/>
        </p:nvSpPr>
        <p:spPr>
          <a:xfrm>
            <a:off x="4091728" y="6514264"/>
            <a:ext cx="8879842" cy="798386"/>
          </a:xfrm>
          <a:prstGeom prst="chevron">
            <a:avLst>
              <a:gd fmla="val 50000" name="adj"/>
            </a:avLst>
          </a:prstGeom>
          <a:solidFill>
            <a:srgbClr val="162E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32" name="Google Shape;1532;p228"/>
          <p:cNvSpPr/>
          <p:nvPr/>
        </p:nvSpPr>
        <p:spPr>
          <a:xfrm>
            <a:off x="4914270" y="6512360"/>
            <a:ext cx="648576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Repeat steps 2 to 4 until the algorithm gives a constant good outcome</a:t>
            </a:r>
            <a:endParaRPr b="0" i="0" sz="1400" u="none" cap="none" strike="noStrike">
              <a:solidFill>
                <a:srgbClr val="000000"/>
              </a:solidFill>
              <a:latin typeface="Arial"/>
              <a:ea typeface="Arial"/>
              <a:cs typeface="Arial"/>
              <a:sym typeface="Arial"/>
            </a:endParaRPr>
          </a:p>
        </p:txBody>
      </p:sp>
      <p:sp>
        <p:nvSpPr>
          <p:cNvPr id="1533" name="Google Shape;1533;p228"/>
          <p:cNvSpPr txBox="1"/>
          <p:nvPr/>
        </p:nvSpPr>
        <p:spPr>
          <a:xfrm>
            <a:off x="992590" y="1342805"/>
            <a:ext cx="12977476" cy="430847"/>
          </a:xfrm>
          <a:prstGeom prst="rect">
            <a:avLst/>
          </a:prstGeom>
          <a:noFill/>
          <a:ln>
            <a:noFill/>
          </a:ln>
        </p:spPr>
        <p:txBody>
          <a:bodyPr anchorCtr="0" anchor="t" bIns="45700" lIns="91425" spcFirstLastPara="1" rIns="91425" wrap="square" tIns="45700">
            <a:spAutoFit/>
          </a:bodyPr>
          <a:lstStyle/>
          <a:p>
            <a:pPr indent="0" lvl="0" marL="7620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Steps for the evolutionary optimization:</a:t>
            </a:r>
            <a:endParaRPr b="0" i="0" sz="2200" u="none" cap="none" strike="noStrike">
              <a:solidFill>
                <a:srgbClr val="44494E"/>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533">
                                            <p:txEl>
                                              <p:pRg end="0" st="0"/>
                                            </p:txEl>
                                          </p:spTgt>
                                        </p:tgtEl>
                                        <p:attrNameLst>
                                          <p:attrName>style.visibility</p:attrName>
                                        </p:attrNameLst>
                                      </p:cBhvr>
                                      <p:to>
                                        <p:strVal val="visible"/>
                                      </p:to>
                                    </p:set>
                                    <p:anim calcmode="lin" valueType="num">
                                      <p:cBhvr additive="base">
                                        <p:cTn dur="500"/>
                                        <p:tgtEl>
                                          <p:spTgt spid="1533">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533">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8" name="Shape 1538"/>
        <p:cNvGrpSpPr/>
        <p:nvPr/>
      </p:nvGrpSpPr>
      <p:grpSpPr>
        <a:xfrm>
          <a:off x="0" y="0"/>
          <a:ext cx="0" cy="0"/>
          <a:chOff x="0" y="0"/>
          <a:chExt cx="0" cy="0"/>
        </a:xfrm>
      </p:grpSpPr>
      <p:sp>
        <p:nvSpPr>
          <p:cNvPr id="1539" name="Google Shape;1539;p229"/>
          <p:cNvSpPr txBox="1"/>
          <p:nvPr>
            <p:ph idx="4294967295" type="body"/>
          </p:nvPr>
        </p:nvSpPr>
        <p:spPr>
          <a:xfrm>
            <a:off x="5474988" y="231594"/>
            <a:ext cx="5577734" cy="571438"/>
          </a:xfrm>
          <a:prstGeom prst="rect">
            <a:avLst/>
          </a:prstGeom>
          <a:noFill/>
          <a:ln>
            <a:noFill/>
          </a:ln>
        </p:spPr>
        <p:txBody>
          <a:bodyPr anchorCtr="0" anchor="t" bIns="45700" lIns="91425" spcFirstLastPara="1" rIns="91425" wrap="square" tIns="45700">
            <a:noAutofit/>
          </a:bodyPr>
          <a:lstStyle/>
          <a:p>
            <a:pPr indent="0" lvl="0" marL="457200" marR="0" rtl="0" algn="l">
              <a:lnSpc>
                <a:spcPct val="90000"/>
              </a:lnSpc>
              <a:spcBef>
                <a:spcPts val="1000"/>
              </a:spcBef>
              <a:spcAft>
                <a:spcPts val="0"/>
              </a:spcAft>
              <a:buSzPts val="2800"/>
              <a:buNone/>
            </a:pPr>
            <a:r>
              <a:rPr b="1" lang="en-IN" sz="3200">
                <a:latin typeface="Open Sans"/>
                <a:ea typeface="Open Sans"/>
                <a:cs typeface="Open Sans"/>
                <a:sym typeface="Open Sans"/>
              </a:rPr>
              <a:t>Bayesian Optimization</a:t>
            </a:r>
            <a:endParaRPr b="1" sz="3200">
              <a:latin typeface="Open Sans"/>
              <a:ea typeface="Open Sans"/>
              <a:cs typeface="Open Sans"/>
              <a:sym typeface="Open Sans"/>
            </a:endParaRPr>
          </a:p>
        </p:txBody>
      </p:sp>
      <p:grpSp>
        <p:nvGrpSpPr>
          <p:cNvPr id="1540" name="Google Shape;1540;p229"/>
          <p:cNvGrpSpPr/>
          <p:nvPr/>
        </p:nvGrpSpPr>
        <p:grpSpPr>
          <a:xfrm>
            <a:off x="644042" y="2297060"/>
            <a:ext cx="14888569" cy="1160634"/>
            <a:chOff x="644042" y="2297060"/>
            <a:chExt cx="14888569" cy="1160634"/>
          </a:xfrm>
        </p:grpSpPr>
        <p:sp>
          <p:nvSpPr>
            <p:cNvPr id="1541" name="Google Shape;1541;p229"/>
            <p:cNvSpPr/>
            <p:nvPr/>
          </p:nvSpPr>
          <p:spPr>
            <a:xfrm rot="5400000">
              <a:off x="8444010" y="-3630907"/>
              <a:ext cx="1160634" cy="13016569"/>
            </a:xfrm>
            <a:prstGeom prst="round2SameRect">
              <a:avLst>
                <a:gd fmla="val 16667" name="adj1"/>
                <a:gd fmla="val 0" name="adj2"/>
              </a:avLst>
            </a:prstGeom>
            <a:solidFill>
              <a:srgbClr val="DDEAF6"/>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chemeClr val="lt1"/>
                </a:solidFill>
                <a:latin typeface="Open Sans"/>
                <a:ea typeface="Open Sans"/>
                <a:cs typeface="Open Sans"/>
                <a:sym typeface="Open Sans"/>
              </a:endParaRPr>
            </a:p>
          </p:txBody>
        </p:sp>
        <p:sp>
          <p:nvSpPr>
            <p:cNvPr id="1542" name="Google Shape;1542;p229"/>
            <p:cNvSpPr txBox="1"/>
            <p:nvPr/>
          </p:nvSpPr>
          <p:spPr>
            <a:xfrm>
              <a:off x="2680678" y="2438231"/>
              <a:ext cx="12417636" cy="97352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dk1"/>
                  </a:solidFill>
                  <a:latin typeface="Open Sans"/>
                  <a:ea typeface="Open Sans"/>
                  <a:cs typeface="Open Sans"/>
                  <a:sym typeface="Open Sans"/>
                </a:rPr>
                <a:t>Uses machine learning framework to predict optimal hyperparameters</a:t>
              </a:r>
              <a:endParaRPr b="0" i="0" sz="2200" u="none" cap="none" strike="noStrike">
                <a:solidFill>
                  <a:schemeClr val="dk1"/>
                </a:solidFill>
                <a:latin typeface="Open Sans"/>
                <a:ea typeface="Open Sans"/>
                <a:cs typeface="Open Sans"/>
                <a:sym typeface="Open Sans"/>
              </a:endParaRPr>
            </a:p>
          </p:txBody>
        </p:sp>
        <p:sp>
          <p:nvSpPr>
            <p:cNvPr id="1543" name="Google Shape;1543;p229"/>
            <p:cNvSpPr/>
            <p:nvPr/>
          </p:nvSpPr>
          <p:spPr>
            <a:xfrm rot="-5400000">
              <a:off x="999725" y="1941377"/>
              <a:ext cx="1160633" cy="1872000"/>
            </a:xfrm>
            <a:prstGeom prst="round2SameRect">
              <a:avLst>
                <a:gd fmla="val 16667" name="adj1"/>
                <a:gd fmla="val 0" name="adj2"/>
              </a:avLst>
            </a:prstGeom>
            <a:solidFill>
              <a:srgbClr val="F2F2F2"/>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chemeClr val="lt1"/>
                </a:solidFill>
                <a:latin typeface="Open Sans"/>
                <a:ea typeface="Open Sans"/>
                <a:cs typeface="Open Sans"/>
                <a:sym typeface="Open Sans"/>
              </a:endParaRPr>
            </a:p>
          </p:txBody>
        </p:sp>
      </p:grpSp>
      <p:grpSp>
        <p:nvGrpSpPr>
          <p:cNvPr id="1544" name="Google Shape;1544;p229"/>
          <p:cNvGrpSpPr/>
          <p:nvPr/>
        </p:nvGrpSpPr>
        <p:grpSpPr>
          <a:xfrm>
            <a:off x="644042" y="3602419"/>
            <a:ext cx="14888569" cy="1160634"/>
            <a:chOff x="644042" y="3602419"/>
            <a:chExt cx="14888569" cy="1160634"/>
          </a:xfrm>
        </p:grpSpPr>
        <p:sp>
          <p:nvSpPr>
            <p:cNvPr id="1545" name="Google Shape;1545;p229"/>
            <p:cNvSpPr/>
            <p:nvPr/>
          </p:nvSpPr>
          <p:spPr>
            <a:xfrm rot="5400000">
              <a:off x="8444010" y="-2325548"/>
              <a:ext cx="1160634" cy="13016569"/>
            </a:xfrm>
            <a:prstGeom prst="round2SameRect">
              <a:avLst>
                <a:gd fmla="val 16667" name="adj1"/>
                <a:gd fmla="val 0" name="adj2"/>
              </a:avLst>
            </a:prstGeom>
            <a:solidFill>
              <a:srgbClr val="DDEAF6"/>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Open Sans"/>
                <a:ea typeface="Open Sans"/>
                <a:cs typeface="Open Sans"/>
                <a:sym typeface="Open Sans"/>
              </a:endParaRPr>
            </a:p>
          </p:txBody>
        </p:sp>
        <p:grpSp>
          <p:nvGrpSpPr>
            <p:cNvPr id="1546" name="Google Shape;1546;p229"/>
            <p:cNvGrpSpPr/>
            <p:nvPr/>
          </p:nvGrpSpPr>
          <p:grpSpPr>
            <a:xfrm>
              <a:off x="644042" y="3602419"/>
              <a:ext cx="3255748" cy="1160633"/>
              <a:chOff x="644042" y="3643983"/>
              <a:chExt cx="3255748" cy="1160633"/>
            </a:xfrm>
          </p:grpSpPr>
          <p:sp>
            <p:nvSpPr>
              <p:cNvPr id="1547" name="Google Shape;1547;p229"/>
              <p:cNvSpPr/>
              <p:nvPr/>
            </p:nvSpPr>
            <p:spPr>
              <a:xfrm rot="-5400000">
                <a:off x="999725" y="3288300"/>
                <a:ext cx="1160633" cy="1872000"/>
              </a:xfrm>
              <a:prstGeom prst="round2SameRect">
                <a:avLst>
                  <a:gd fmla="val 16667" name="adj1"/>
                  <a:gd fmla="val 0" name="adj2"/>
                </a:avLst>
              </a:prstGeom>
              <a:solidFill>
                <a:srgbClr val="F2F2F2"/>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Open Sans"/>
                  <a:ea typeface="Open Sans"/>
                  <a:cs typeface="Open Sans"/>
                  <a:sym typeface="Open Sans"/>
                </a:endParaRPr>
              </a:p>
            </p:txBody>
          </p:sp>
          <p:cxnSp>
            <p:nvCxnSpPr>
              <p:cNvPr id="1548" name="Google Shape;1548;p229"/>
              <p:cNvCxnSpPr/>
              <p:nvPr/>
            </p:nvCxnSpPr>
            <p:spPr>
              <a:xfrm>
                <a:off x="3899789" y="4260506"/>
                <a:ext cx="0" cy="38854"/>
              </a:xfrm>
              <a:prstGeom prst="straightConnector1">
                <a:avLst/>
              </a:prstGeom>
              <a:noFill/>
              <a:ln cap="flat" cmpd="sng" w="12700">
                <a:solidFill>
                  <a:srgbClr val="7F7F7F"/>
                </a:solidFill>
                <a:prstDash val="solid"/>
                <a:round/>
                <a:headEnd len="sm" w="sm" type="none"/>
                <a:tailEnd len="sm" w="sm" type="triangle"/>
              </a:ln>
            </p:spPr>
          </p:cxnSp>
        </p:grpSp>
        <p:sp>
          <p:nvSpPr>
            <p:cNvPr id="1549" name="Google Shape;1549;p229"/>
            <p:cNvSpPr txBox="1"/>
            <p:nvPr/>
          </p:nvSpPr>
          <p:spPr>
            <a:xfrm>
              <a:off x="2680678" y="3602419"/>
              <a:ext cx="12417601" cy="920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dk1"/>
                  </a:solidFill>
                  <a:latin typeface="Open Sans"/>
                  <a:ea typeface="Open Sans"/>
                  <a:cs typeface="Open Sans"/>
                  <a:sym typeface="Open Sans"/>
                </a:rPr>
                <a:t>Finds optimal hyperparameters from the result of previously built models with different hyperparameter configuration through the Gaussian process</a:t>
              </a:r>
              <a:endParaRPr b="0" i="0" sz="2200" u="none" cap="none" strike="noStrike">
                <a:solidFill>
                  <a:schemeClr val="dk1"/>
                </a:solidFill>
                <a:latin typeface="Open Sans"/>
                <a:ea typeface="Open Sans"/>
                <a:cs typeface="Open Sans"/>
                <a:sym typeface="Open Sans"/>
              </a:endParaRPr>
            </a:p>
          </p:txBody>
        </p:sp>
      </p:grpSp>
      <p:grpSp>
        <p:nvGrpSpPr>
          <p:cNvPr id="1550" name="Google Shape;1550;p229"/>
          <p:cNvGrpSpPr/>
          <p:nvPr/>
        </p:nvGrpSpPr>
        <p:grpSpPr>
          <a:xfrm>
            <a:off x="644042" y="4907777"/>
            <a:ext cx="14888569" cy="1160634"/>
            <a:chOff x="644042" y="4907777"/>
            <a:chExt cx="14888569" cy="1160634"/>
          </a:xfrm>
        </p:grpSpPr>
        <p:sp>
          <p:nvSpPr>
            <p:cNvPr id="1551" name="Google Shape;1551;p229"/>
            <p:cNvSpPr/>
            <p:nvPr/>
          </p:nvSpPr>
          <p:spPr>
            <a:xfrm rot="5400000">
              <a:off x="8444010" y="-1020190"/>
              <a:ext cx="1160634" cy="13016569"/>
            </a:xfrm>
            <a:prstGeom prst="round2SameRect">
              <a:avLst>
                <a:gd fmla="val 16667" name="adj1"/>
                <a:gd fmla="val 0" name="adj2"/>
              </a:avLst>
            </a:prstGeom>
            <a:solidFill>
              <a:srgbClr val="DDEAF6"/>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Open Sans"/>
                <a:ea typeface="Open Sans"/>
                <a:cs typeface="Open Sans"/>
                <a:sym typeface="Open Sans"/>
              </a:endParaRPr>
            </a:p>
          </p:txBody>
        </p:sp>
        <p:grpSp>
          <p:nvGrpSpPr>
            <p:cNvPr id="1552" name="Google Shape;1552;p229"/>
            <p:cNvGrpSpPr/>
            <p:nvPr/>
          </p:nvGrpSpPr>
          <p:grpSpPr>
            <a:xfrm>
              <a:off x="644042" y="4907778"/>
              <a:ext cx="1872000" cy="1160633"/>
              <a:chOff x="644042" y="4949342"/>
              <a:chExt cx="1872000" cy="1160633"/>
            </a:xfrm>
          </p:grpSpPr>
          <p:sp>
            <p:nvSpPr>
              <p:cNvPr id="1553" name="Google Shape;1553;p229"/>
              <p:cNvSpPr/>
              <p:nvPr/>
            </p:nvSpPr>
            <p:spPr>
              <a:xfrm rot="-5400000">
                <a:off x="999725" y="4593659"/>
                <a:ext cx="1160633" cy="1872000"/>
              </a:xfrm>
              <a:prstGeom prst="round2SameRect">
                <a:avLst>
                  <a:gd fmla="val 16667" name="adj1"/>
                  <a:gd fmla="val 0" name="adj2"/>
                </a:avLst>
              </a:prstGeom>
              <a:solidFill>
                <a:srgbClr val="F2F2F2"/>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Open Sans"/>
                  <a:ea typeface="Open Sans"/>
                  <a:cs typeface="Open Sans"/>
                  <a:sym typeface="Open Sans"/>
                </a:endParaRPr>
              </a:p>
            </p:txBody>
          </p:sp>
          <p:grpSp>
            <p:nvGrpSpPr>
              <p:cNvPr id="1554" name="Google Shape;1554;p229"/>
              <p:cNvGrpSpPr/>
              <p:nvPr/>
            </p:nvGrpSpPr>
            <p:grpSpPr>
              <a:xfrm>
                <a:off x="1286380" y="5139150"/>
                <a:ext cx="521587" cy="823705"/>
                <a:chOff x="12893482" y="333506"/>
                <a:chExt cx="1192212" cy="1882776"/>
              </a:xfrm>
            </p:grpSpPr>
            <p:sp>
              <p:nvSpPr>
                <p:cNvPr id="1555" name="Google Shape;1555;p229"/>
                <p:cNvSpPr/>
                <p:nvPr/>
              </p:nvSpPr>
              <p:spPr>
                <a:xfrm>
                  <a:off x="12893482" y="333506"/>
                  <a:ext cx="614362" cy="241300"/>
                </a:xfrm>
                <a:custGeom>
                  <a:rect b="b" l="l" r="r" t="t"/>
                  <a:pathLst>
                    <a:path extrusionOk="0" h="64" w="163">
                      <a:moveTo>
                        <a:pt x="163" y="0"/>
                      </a:moveTo>
                      <a:cubicBezTo>
                        <a:pt x="156" y="1"/>
                        <a:pt x="148" y="2"/>
                        <a:pt x="141" y="2"/>
                      </a:cubicBezTo>
                      <a:cubicBezTo>
                        <a:pt x="112" y="5"/>
                        <a:pt x="83" y="10"/>
                        <a:pt x="56" y="20"/>
                      </a:cubicBezTo>
                      <a:cubicBezTo>
                        <a:pt x="42" y="25"/>
                        <a:pt x="29" y="31"/>
                        <a:pt x="18" y="40"/>
                      </a:cubicBezTo>
                      <a:cubicBezTo>
                        <a:pt x="9" y="46"/>
                        <a:pt x="3" y="54"/>
                        <a:pt x="0" y="64"/>
                      </a:cubicBezTo>
                      <a:cubicBezTo>
                        <a:pt x="0" y="43"/>
                        <a:pt x="0" y="22"/>
                        <a:pt x="0" y="0"/>
                      </a:cubicBezTo>
                      <a:cubicBezTo>
                        <a:pt x="54" y="0"/>
                        <a:pt x="109" y="0"/>
                        <a:pt x="163"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Open Sans"/>
                    <a:ea typeface="Open Sans"/>
                    <a:cs typeface="Open Sans"/>
                    <a:sym typeface="Open Sans"/>
                  </a:endParaRPr>
                </a:p>
              </p:txBody>
            </p:sp>
            <p:sp>
              <p:nvSpPr>
                <p:cNvPr id="1556" name="Google Shape;1556;p229"/>
                <p:cNvSpPr/>
                <p:nvPr/>
              </p:nvSpPr>
              <p:spPr>
                <a:xfrm>
                  <a:off x="13850744" y="1986094"/>
                  <a:ext cx="234950" cy="230188"/>
                </a:xfrm>
                <a:custGeom>
                  <a:rect b="b" l="l" r="r" t="t"/>
                  <a:pathLst>
                    <a:path extrusionOk="0" h="61" w="62">
                      <a:moveTo>
                        <a:pt x="9" y="0"/>
                      </a:moveTo>
                      <a:cubicBezTo>
                        <a:pt x="27" y="18"/>
                        <a:pt x="44" y="35"/>
                        <a:pt x="62" y="53"/>
                      </a:cubicBezTo>
                      <a:cubicBezTo>
                        <a:pt x="42" y="55"/>
                        <a:pt x="21" y="58"/>
                        <a:pt x="0" y="61"/>
                      </a:cubicBezTo>
                      <a:cubicBezTo>
                        <a:pt x="3" y="40"/>
                        <a:pt x="6" y="20"/>
                        <a:pt x="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Open Sans"/>
                    <a:ea typeface="Open Sans"/>
                    <a:cs typeface="Open Sans"/>
                    <a:sym typeface="Open Sans"/>
                  </a:endParaRPr>
                </a:p>
              </p:txBody>
            </p:sp>
          </p:grpSp>
        </p:grpSp>
        <p:sp>
          <p:nvSpPr>
            <p:cNvPr id="1557" name="Google Shape;1557;p229"/>
            <p:cNvSpPr txBox="1"/>
            <p:nvPr/>
          </p:nvSpPr>
          <p:spPr>
            <a:xfrm>
              <a:off x="2680678" y="5026912"/>
              <a:ext cx="12417636" cy="97352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dk1"/>
                  </a:solidFill>
                  <a:latin typeface="Open Sans"/>
                  <a:ea typeface="Open Sans"/>
                  <a:cs typeface="Open Sans"/>
                  <a:sym typeface="Open Sans"/>
                </a:rPr>
                <a:t>Has the inherent property to study the trend in given data set which is not possible for a human</a:t>
              </a:r>
              <a:endParaRPr b="0" i="0" sz="2200" u="none" cap="none" strike="noStrike">
                <a:solidFill>
                  <a:schemeClr val="dk1"/>
                </a:solidFill>
                <a:latin typeface="Open Sans"/>
                <a:ea typeface="Open Sans"/>
                <a:cs typeface="Open Sans"/>
                <a:sym typeface="Open Sans"/>
              </a:endParaRPr>
            </a:p>
          </p:txBody>
        </p:sp>
      </p:grpSp>
      <p:pic>
        <p:nvPicPr>
          <p:cNvPr id="1558" name="Google Shape;1558;p229"/>
          <p:cNvPicPr preferRelativeResize="0"/>
          <p:nvPr/>
        </p:nvPicPr>
        <p:blipFill rotWithShape="1">
          <a:blip r:embed="rId3">
            <a:alphaModFix/>
          </a:blip>
          <a:srcRect b="0" l="0" r="0" t="0"/>
          <a:stretch/>
        </p:blipFill>
        <p:spPr>
          <a:xfrm>
            <a:off x="1096544" y="2431562"/>
            <a:ext cx="964729" cy="964729"/>
          </a:xfrm>
          <a:prstGeom prst="rect">
            <a:avLst/>
          </a:prstGeom>
          <a:noFill/>
          <a:ln>
            <a:noFill/>
          </a:ln>
        </p:spPr>
      </p:pic>
      <p:pic>
        <p:nvPicPr>
          <p:cNvPr id="1559" name="Google Shape;1559;p229"/>
          <p:cNvPicPr preferRelativeResize="0"/>
          <p:nvPr/>
        </p:nvPicPr>
        <p:blipFill rotWithShape="1">
          <a:blip r:embed="rId4">
            <a:alphaModFix/>
          </a:blip>
          <a:srcRect b="0" l="0" r="0" t="0"/>
          <a:stretch/>
        </p:blipFill>
        <p:spPr>
          <a:xfrm>
            <a:off x="1263810" y="5034016"/>
            <a:ext cx="966420" cy="966420"/>
          </a:xfrm>
          <a:prstGeom prst="rect">
            <a:avLst/>
          </a:prstGeom>
          <a:noFill/>
          <a:ln>
            <a:noFill/>
          </a:ln>
        </p:spPr>
      </p:pic>
      <p:pic>
        <p:nvPicPr>
          <p:cNvPr id="1560" name="Google Shape;1560;p229"/>
          <p:cNvPicPr preferRelativeResize="0"/>
          <p:nvPr/>
        </p:nvPicPr>
        <p:blipFill rotWithShape="1">
          <a:blip r:embed="rId5">
            <a:alphaModFix/>
          </a:blip>
          <a:srcRect b="0" l="0" r="0" t="0"/>
          <a:stretch/>
        </p:blipFill>
        <p:spPr>
          <a:xfrm>
            <a:off x="1263810" y="3695974"/>
            <a:ext cx="877026" cy="877026"/>
          </a:xfrm>
          <a:prstGeom prst="rect">
            <a:avLst/>
          </a:prstGeom>
          <a:noFill/>
          <a:ln>
            <a:noFill/>
          </a:ln>
        </p:spPr>
      </p:pic>
      <p:pic>
        <p:nvPicPr>
          <p:cNvPr id="1561" name="Google Shape;1561;p229"/>
          <p:cNvPicPr preferRelativeResize="0"/>
          <p:nvPr/>
        </p:nvPicPr>
        <p:blipFill rotWithShape="1">
          <a:blip r:embed="rId6">
            <a:alphaModFix/>
          </a:blip>
          <a:srcRect b="0" l="0" r="0" t="0"/>
          <a:stretch/>
        </p:blipFill>
        <p:spPr>
          <a:xfrm>
            <a:off x="4693793" y="803032"/>
            <a:ext cx="7140124" cy="3415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4000"/>
                                  </p:stCondLst>
                                  <p:childTnLst>
                                    <p:set>
                                      <p:cBhvr>
                                        <p:cTn dur="1" fill="hold">
                                          <p:stCondLst>
                                            <p:cond delay="0"/>
                                          </p:stCondLst>
                                        </p:cTn>
                                        <p:tgtEl>
                                          <p:spTgt spid="1540"/>
                                        </p:tgtEl>
                                        <p:attrNameLst>
                                          <p:attrName>style.visibility</p:attrName>
                                        </p:attrNameLst>
                                      </p:cBhvr>
                                      <p:to>
                                        <p:strVal val="visible"/>
                                      </p:to>
                                    </p:set>
                                    <p:animEffect filter="fade" transition="in">
                                      <p:cBhvr>
                                        <p:cTn dur="500"/>
                                        <p:tgtEl>
                                          <p:spTgt spid="1540"/>
                                        </p:tgtEl>
                                      </p:cBhvr>
                                    </p:animEffect>
                                  </p:childTnLst>
                                </p:cTn>
                              </p:par>
                              <p:par>
                                <p:cTn fill="hold" nodeType="withEffect" presetClass="entr" presetID="10" presetSubtype="0">
                                  <p:stCondLst>
                                    <p:cond delay="47500"/>
                                  </p:stCondLst>
                                  <p:childTnLst>
                                    <p:set>
                                      <p:cBhvr>
                                        <p:cTn dur="1" fill="hold">
                                          <p:stCondLst>
                                            <p:cond delay="0"/>
                                          </p:stCondLst>
                                        </p:cTn>
                                        <p:tgtEl>
                                          <p:spTgt spid="1544"/>
                                        </p:tgtEl>
                                        <p:attrNameLst>
                                          <p:attrName>style.visibility</p:attrName>
                                        </p:attrNameLst>
                                      </p:cBhvr>
                                      <p:to>
                                        <p:strVal val="visible"/>
                                      </p:to>
                                    </p:set>
                                    <p:animEffect filter="fade" transition="in">
                                      <p:cBhvr>
                                        <p:cTn dur="500"/>
                                        <p:tgtEl>
                                          <p:spTgt spid="1544"/>
                                        </p:tgtEl>
                                      </p:cBhvr>
                                    </p:animEffect>
                                  </p:childTnLst>
                                </p:cTn>
                              </p:par>
                              <p:par>
                                <p:cTn fill="hold" nodeType="withEffect" presetClass="entr" presetID="10" presetSubtype="0">
                                  <p:stCondLst>
                                    <p:cond delay="57000"/>
                                  </p:stCondLst>
                                  <p:childTnLst>
                                    <p:set>
                                      <p:cBhvr>
                                        <p:cTn dur="1" fill="hold">
                                          <p:stCondLst>
                                            <p:cond delay="0"/>
                                          </p:stCondLst>
                                        </p:cTn>
                                        <p:tgtEl>
                                          <p:spTgt spid="1550"/>
                                        </p:tgtEl>
                                        <p:attrNameLst>
                                          <p:attrName>style.visibility</p:attrName>
                                        </p:attrNameLst>
                                      </p:cBhvr>
                                      <p:to>
                                        <p:strVal val="visible"/>
                                      </p:to>
                                    </p:set>
                                    <p:animEffect filter="fade" transition="in">
                                      <p:cBhvr>
                                        <p:cTn dur="500"/>
                                        <p:tgtEl>
                                          <p:spTgt spid="15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5" name="Shape 1565"/>
        <p:cNvGrpSpPr/>
        <p:nvPr/>
      </p:nvGrpSpPr>
      <p:grpSpPr>
        <a:xfrm>
          <a:off x="0" y="0"/>
          <a:ext cx="0" cy="0"/>
          <a:chOff x="0" y="0"/>
          <a:chExt cx="0" cy="0"/>
        </a:xfrm>
      </p:grpSpPr>
      <p:sp>
        <p:nvSpPr>
          <p:cNvPr id="1566" name="Google Shape;1566;p230"/>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2800"/>
              <a:buNone/>
            </a:pPr>
            <a:r>
              <a:rPr lang="en-IN"/>
              <a:t>Interpretability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1" name="Shape 1571"/>
        <p:cNvGrpSpPr/>
        <p:nvPr/>
      </p:nvGrpSpPr>
      <p:grpSpPr>
        <a:xfrm>
          <a:off x="0" y="0"/>
          <a:ext cx="0" cy="0"/>
          <a:chOff x="0" y="0"/>
          <a:chExt cx="0" cy="0"/>
        </a:xfrm>
      </p:grpSpPr>
      <p:sp>
        <p:nvSpPr>
          <p:cNvPr id="1572" name="Google Shape;1572;p231"/>
          <p:cNvSpPr txBox="1"/>
          <p:nvPr>
            <p:ph type="title"/>
          </p:nvPr>
        </p:nvSpPr>
        <p:spPr>
          <a:xfrm>
            <a:off x="0" y="229878"/>
            <a:ext cx="16871575"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IN"/>
              <a:t>What Is Interpretability?</a:t>
            </a:r>
            <a:endParaRPr/>
          </a:p>
        </p:txBody>
      </p:sp>
      <p:pic>
        <p:nvPicPr>
          <p:cNvPr id="1573" name="Google Shape;1573;p231"/>
          <p:cNvPicPr preferRelativeResize="0"/>
          <p:nvPr/>
        </p:nvPicPr>
        <p:blipFill rotWithShape="1">
          <a:blip r:embed="rId3">
            <a:alphaModFix/>
          </a:blip>
          <a:srcRect b="0" l="0" r="0" t="0"/>
          <a:stretch/>
        </p:blipFill>
        <p:spPr>
          <a:xfrm>
            <a:off x="4870475" y="734193"/>
            <a:ext cx="7140124" cy="375750"/>
          </a:xfrm>
          <a:prstGeom prst="rect">
            <a:avLst/>
          </a:prstGeom>
          <a:noFill/>
          <a:ln>
            <a:noFill/>
          </a:ln>
        </p:spPr>
      </p:pic>
      <p:sp>
        <p:nvSpPr>
          <p:cNvPr id="1574" name="Google Shape;1574;p231"/>
          <p:cNvSpPr txBox="1"/>
          <p:nvPr>
            <p:ph idx="2"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ctr">
              <a:lnSpc>
                <a:spcPct val="100000"/>
              </a:lnSpc>
              <a:spcBef>
                <a:spcPts val="1333"/>
              </a:spcBef>
              <a:spcAft>
                <a:spcPts val="0"/>
              </a:spcAft>
              <a:buSzPts val="2400"/>
              <a:buNone/>
            </a:pPr>
            <a:r>
              <a:t/>
            </a:r>
            <a:endParaRPr sz="2200"/>
          </a:p>
          <a:p>
            <a:pPr indent="0" lvl="0" marL="76200" rtl="0" algn="ctr">
              <a:lnSpc>
                <a:spcPct val="100000"/>
              </a:lnSpc>
              <a:spcBef>
                <a:spcPts val="1333"/>
              </a:spcBef>
              <a:spcAft>
                <a:spcPts val="0"/>
              </a:spcAft>
              <a:buSzPts val="2400"/>
              <a:buNone/>
            </a:pPr>
            <a:r>
              <a:t/>
            </a:r>
            <a:endParaRPr sz="2200"/>
          </a:p>
        </p:txBody>
      </p:sp>
      <p:grpSp>
        <p:nvGrpSpPr>
          <p:cNvPr id="1575" name="Google Shape;1575;p231"/>
          <p:cNvGrpSpPr/>
          <p:nvPr/>
        </p:nvGrpSpPr>
        <p:grpSpPr>
          <a:xfrm>
            <a:off x="1040033" y="3283185"/>
            <a:ext cx="14801007" cy="1790483"/>
            <a:chOff x="934033" y="2791187"/>
            <a:chExt cx="14928492" cy="3112781"/>
          </a:xfrm>
        </p:grpSpPr>
        <p:sp>
          <p:nvSpPr>
            <p:cNvPr id="1576" name="Google Shape;1576;p231"/>
            <p:cNvSpPr/>
            <p:nvPr/>
          </p:nvSpPr>
          <p:spPr>
            <a:xfrm>
              <a:off x="1820840" y="3500826"/>
              <a:ext cx="13147067" cy="104332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200"/>
                <a:buFont typeface="Arial"/>
                <a:buNone/>
              </a:pPr>
              <a:r>
                <a:rPr b="0" i="0" lang="en-IN" sz="2200" u="none" cap="none" strike="noStrike">
                  <a:solidFill>
                    <a:srgbClr val="595959"/>
                  </a:solidFill>
                  <a:latin typeface="Open Sans"/>
                  <a:ea typeface="Open Sans"/>
                  <a:cs typeface="Open Sans"/>
                  <a:sym typeface="Open Sans"/>
                </a:rPr>
                <a:t>Interpretability is the degree of human’s ability to predict the model’s result consistently.</a:t>
              </a:r>
              <a:endParaRPr b="0" i="0" sz="2200" u="none" cap="none" strike="noStrike">
                <a:solidFill>
                  <a:srgbClr val="595959"/>
                </a:solidFill>
                <a:latin typeface="Open Sans"/>
                <a:ea typeface="Open Sans"/>
                <a:cs typeface="Open Sans"/>
                <a:sym typeface="Open Sans"/>
              </a:endParaRPr>
            </a:p>
          </p:txBody>
        </p:sp>
        <p:sp>
          <p:nvSpPr>
            <p:cNvPr id="1577" name="Google Shape;1577;p231"/>
            <p:cNvSpPr/>
            <p:nvPr/>
          </p:nvSpPr>
          <p:spPr>
            <a:xfrm>
              <a:off x="1684377" y="3346964"/>
              <a:ext cx="13597072" cy="1660400"/>
            </a:xfrm>
            <a:prstGeom prst="round2DiagRect">
              <a:avLst>
                <a:gd fmla="val 16667" name="adj1"/>
                <a:gd fmla="val 0" name="adj2"/>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Image result for quote icon" id="1578" name="Google Shape;1578;p231"/>
            <p:cNvPicPr preferRelativeResize="0"/>
            <p:nvPr/>
          </p:nvPicPr>
          <p:blipFill rotWithShape="1">
            <a:blip r:embed="rId4">
              <a:alphaModFix/>
            </a:blip>
            <a:srcRect b="53754" l="14811" r="54525" t="22222"/>
            <a:stretch/>
          </p:blipFill>
          <p:spPr>
            <a:xfrm>
              <a:off x="934033" y="2791187"/>
              <a:ext cx="1030132" cy="1111553"/>
            </a:xfrm>
            <a:prstGeom prst="rect">
              <a:avLst/>
            </a:prstGeom>
            <a:noFill/>
            <a:ln>
              <a:noFill/>
            </a:ln>
          </p:spPr>
        </p:pic>
        <p:pic>
          <p:nvPicPr>
            <p:cNvPr descr="Image result for quote icon" id="1579" name="Google Shape;1579;p231"/>
            <p:cNvPicPr preferRelativeResize="0"/>
            <p:nvPr/>
          </p:nvPicPr>
          <p:blipFill rotWithShape="1">
            <a:blip r:embed="rId5">
              <a:alphaModFix/>
            </a:blip>
            <a:srcRect b="21135" l="53830" r="15309" t="53276"/>
            <a:stretch/>
          </p:blipFill>
          <p:spPr>
            <a:xfrm>
              <a:off x="14700370" y="4657145"/>
              <a:ext cx="1162155" cy="1246823"/>
            </a:xfrm>
            <a:prstGeom prst="rect">
              <a:avLst/>
            </a:prstGeom>
            <a:noFill/>
            <a:ln>
              <a:noFill/>
            </a:ln>
          </p:spPr>
        </p:pic>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4" name="Shape 1584"/>
        <p:cNvGrpSpPr/>
        <p:nvPr/>
      </p:nvGrpSpPr>
      <p:grpSpPr>
        <a:xfrm>
          <a:off x="0" y="0"/>
          <a:ext cx="0" cy="0"/>
          <a:chOff x="0" y="0"/>
          <a:chExt cx="0" cy="0"/>
        </a:xfrm>
      </p:grpSpPr>
      <p:sp>
        <p:nvSpPr>
          <p:cNvPr id="1585" name="Google Shape;1585;p232"/>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Importance of Interpretability</a:t>
            </a:r>
            <a:endParaRPr/>
          </a:p>
        </p:txBody>
      </p:sp>
      <p:sp>
        <p:nvSpPr>
          <p:cNvPr id="1586" name="Google Shape;1586;p232"/>
          <p:cNvSpPr txBox="1"/>
          <p:nvPr>
            <p:ph idx="1"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pic>
        <p:nvPicPr>
          <p:cNvPr id="1587" name="Google Shape;1587;p232"/>
          <p:cNvPicPr preferRelativeResize="0"/>
          <p:nvPr/>
        </p:nvPicPr>
        <p:blipFill rotWithShape="1">
          <a:blip r:embed="rId3">
            <a:alphaModFix/>
          </a:blip>
          <a:srcRect b="0" l="0" r="0" t="0"/>
          <a:stretch/>
        </p:blipFill>
        <p:spPr>
          <a:xfrm>
            <a:off x="3512103" y="751273"/>
            <a:ext cx="9503505" cy="341591"/>
          </a:xfrm>
          <a:prstGeom prst="rect">
            <a:avLst/>
          </a:prstGeom>
          <a:noFill/>
          <a:ln>
            <a:noFill/>
          </a:ln>
        </p:spPr>
      </p:pic>
      <p:sp>
        <p:nvSpPr>
          <p:cNvPr id="1588" name="Google Shape;1588;p232"/>
          <p:cNvSpPr/>
          <p:nvPr/>
        </p:nvSpPr>
        <p:spPr>
          <a:xfrm>
            <a:off x="4476801" y="4042438"/>
            <a:ext cx="11234886" cy="906499"/>
          </a:xfrm>
          <a:prstGeom prst="roundRect">
            <a:avLst>
              <a:gd fmla="val 0" name="adj"/>
            </a:avLst>
          </a:prstGeom>
          <a:solidFill>
            <a:srgbClr val="C7D3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To ensure that sensitive information in the data is well-protected</a:t>
            </a:r>
            <a:endParaRPr b="0" i="0" sz="1400" u="none" cap="none" strike="noStrike">
              <a:solidFill>
                <a:srgbClr val="000000"/>
              </a:solidFill>
              <a:latin typeface="Arial"/>
              <a:ea typeface="Arial"/>
              <a:cs typeface="Arial"/>
              <a:sym typeface="Arial"/>
            </a:endParaRPr>
          </a:p>
        </p:txBody>
      </p:sp>
      <p:sp>
        <p:nvSpPr>
          <p:cNvPr id="1589" name="Google Shape;1589;p232"/>
          <p:cNvSpPr/>
          <p:nvPr/>
        </p:nvSpPr>
        <p:spPr>
          <a:xfrm>
            <a:off x="4468564" y="5146753"/>
            <a:ext cx="11230765" cy="902293"/>
          </a:xfrm>
          <a:prstGeom prst="roundRect">
            <a:avLst>
              <a:gd fmla="val 0" name="adj"/>
            </a:avLst>
          </a:prstGeom>
          <a:solidFill>
            <a:srgbClr val="C7D3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To ensure that small changes in the data do not lead to big changes in the prediction</a:t>
            </a:r>
            <a:endParaRPr b="0" i="0" sz="1400" u="none" cap="none" strike="noStrike">
              <a:solidFill>
                <a:srgbClr val="000000"/>
              </a:solidFill>
              <a:latin typeface="Arial"/>
              <a:ea typeface="Arial"/>
              <a:cs typeface="Arial"/>
              <a:sym typeface="Arial"/>
            </a:endParaRPr>
          </a:p>
        </p:txBody>
      </p:sp>
      <p:sp>
        <p:nvSpPr>
          <p:cNvPr id="1590" name="Google Shape;1590;p232"/>
          <p:cNvSpPr/>
          <p:nvPr/>
        </p:nvSpPr>
        <p:spPr>
          <a:xfrm>
            <a:off x="4480920" y="6271576"/>
            <a:ext cx="11230766" cy="906499"/>
          </a:xfrm>
          <a:prstGeom prst="roundRect">
            <a:avLst>
              <a:gd fmla="val 0" name="adj"/>
            </a:avLst>
          </a:prstGeom>
          <a:solidFill>
            <a:srgbClr val="C7D3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To check that all the relationships picked up are causal</a:t>
            </a:r>
            <a:endParaRPr b="0" i="0" sz="1400" u="none" cap="none" strike="noStrike">
              <a:solidFill>
                <a:srgbClr val="000000"/>
              </a:solidFill>
              <a:latin typeface="Arial"/>
              <a:ea typeface="Arial"/>
              <a:cs typeface="Arial"/>
              <a:sym typeface="Arial"/>
            </a:endParaRPr>
          </a:p>
        </p:txBody>
      </p:sp>
      <p:sp>
        <p:nvSpPr>
          <p:cNvPr id="1591" name="Google Shape;1591;p232"/>
          <p:cNvSpPr/>
          <p:nvPr/>
        </p:nvSpPr>
        <p:spPr>
          <a:xfrm>
            <a:off x="4480920" y="7388249"/>
            <a:ext cx="11230766" cy="906499"/>
          </a:xfrm>
          <a:prstGeom prst="roundRect">
            <a:avLst>
              <a:gd fmla="val 0" name="adj"/>
            </a:avLst>
          </a:prstGeom>
          <a:solidFill>
            <a:srgbClr val="C7D3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To</a:t>
            </a:r>
            <a:r>
              <a:rPr b="0" i="0" lang="en-IN" sz="2200" u="none" cap="none" strike="noStrike">
                <a:solidFill>
                  <a:schemeClr val="lt1"/>
                </a:solidFill>
                <a:latin typeface="Arial"/>
                <a:ea typeface="Arial"/>
                <a:cs typeface="Arial"/>
                <a:sym typeface="Arial"/>
              </a:rPr>
              <a:t> </a:t>
            </a:r>
            <a:r>
              <a:rPr b="0" i="0" lang="en-IN" sz="2200" u="none" cap="none" strike="noStrike">
                <a:solidFill>
                  <a:srgbClr val="3F3F3F"/>
                </a:solidFill>
                <a:latin typeface="Open Sans"/>
                <a:ea typeface="Open Sans"/>
                <a:cs typeface="Open Sans"/>
                <a:sym typeface="Open Sans"/>
              </a:rPr>
              <a:t>make it easily trustable for humans as it explains its decisions unlike the machine</a:t>
            </a:r>
            <a:endParaRPr b="0" i="0" sz="1400" u="none" cap="none" strike="noStrike">
              <a:solidFill>
                <a:srgbClr val="000000"/>
              </a:solidFill>
              <a:latin typeface="Arial"/>
              <a:ea typeface="Arial"/>
              <a:cs typeface="Arial"/>
              <a:sym typeface="Arial"/>
            </a:endParaRPr>
          </a:p>
        </p:txBody>
      </p:sp>
      <p:sp>
        <p:nvSpPr>
          <p:cNvPr id="1592" name="Google Shape;1592;p232"/>
          <p:cNvSpPr/>
          <p:nvPr/>
        </p:nvSpPr>
        <p:spPr>
          <a:xfrm>
            <a:off x="4464443" y="2925766"/>
            <a:ext cx="11234886" cy="906499"/>
          </a:xfrm>
          <a:prstGeom prst="roundRect">
            <a:avLst>
              <a:gd fmla="val 0" name="adj"/>
            </a:avLst>
          </a:prstGeom>
          <a:solidFill>
            <a:srgbClr val="C7D3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To ensure that predictions are unbiased</a:t>
            </a:r>
            <a:endParaRPr b="0" i="0" sz="1400" u="none" cap="none" strike="noStrike">
              <a:solidFill>
                <a:srgbClr val="000000"/>
              </a:solidFill>
              <a:latin typeface="Arial"/>
              <a:ea typeface="Arial"/>
              <a:cs typeface="Arial"/>
              <a:sym typeface="Arial"/>
            </a:endParaRPr>
          </a:p>
        </p:txBody>
      </p:sp>
      <p:sp>
        <p:nvSpPr>
          <p:cNvPr id="1593" name="Google Shape;1593;p232"/>
          <p:cNvSpPr/>
          <p:nvPr/>
        </p:nvSpPr>
        <p:spPr>
          <a:xfrm>
            <a:off x="1704103" y="4038494"/>
            <a:ext cx="2772697" cy="906499"/>
          </a:xfrm>
          <a:prstGeom prst="roundRect">
            <a:avLst>
              <a:gd fmla="val 0" name="adj"/>
            </a:avLst>
          </a:prstGeom>
          <a:solidFill>
            <a:srgbClr val="61ADCF"/>
          </a:solidFill>
          <a:ln>
            <a:noFill/>
          </a:ln>
        </p:spPr>
        <p:txBody>
          <a:bodyPr anchorCtr="0" anchor="ctr" bIns="45700" lIns="91425" spcFirstLastPara="1" rIns="180000" wrap="square" tIns="45700">
            <a:noAutofit/>
          </a:bodyPr>
          <a:lstStyle/>
          <a:p>
            <a:pPr indent="0" lvl="0" marL="114309" marR="0" rtl="0" algn="ctr">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Privacy</a:t>
            </a:r>
            <a:endParaRPr b="0" i="0" sz="2200" u="none" cap="none" strike="noStrike">
              <a:solidFill>
                <a:schemeClr val="lt1"/>
              </a:solidFill>
              <a:latin typeface="Open Sans"/>
              <a:ea typeface="Open Sans"/>
              <a:cs typeface="Open Sans"/>
              <a:sym typeface="Open Sans"/>
            </a:endParaRPr>
          </a:p>
        </p:txBody>
      </p:sp>
      <p:sp>
        <p:nvSpPr>
          <p:cNvPr id="1594" name="Google Shape;1594;p232"/>
          <p:cNvSpPr/>
          <p:nvPr/>
        </p:nvSpPr>
        <p:spPr>
          <a:xfrm>
            <a:off x="1704103" y="5149876"/>
            <a:ext cx="2768832" cy="906499"/>
          </a:xfrm>
          <a:prstGeom prst="roundRect">
            <a:avLst>
              <a:gd fmla="val 0" name="adj"/>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Reliability</a:t>
            </a:r>
            <a:endParaRPr b="0" i="0" sz="1400" u="none" cap="none" strike="noStrike">
              <a:solidFill>
                <a:srgbClr val="000000"/>
              </a:solidFill>
              <a:latin typeface="Arial"/>
              <a:ea typeface="Arial"/>
              <a:cs typeface="Arial"/>
              <a:sym typeface="Arial"/>
            </a:endParaRPr>
          </a:p>
        </p:txBody>
      </p:sp>
      <p:sp>
        <p:nvSpPr>
          <p:cNvPr id="1595" name="Google Shape;1595;p232"/>
          <p:cNvSpPr/>
          <p:nvPr/>
        </p:nvSpPr>
        <p:spPr>
          <a:xfrm>
            <a:off x="1704102" y="6277455"/>
            <a:ext cx="2776819" cy="906499"/>
          </a:xfrm>
          <a:prstGeom prst="roundRect">
            <a:avLst>
              <a:gd fmla="val 0" name="adj"/>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Causality</a:t>
            </a:r>
            <a:endParaRPr b="0" i="0" sz="1400" u="none" cap="none" strike="noStrike">
              <a:solidFill>
                <a:srgbClr val="000000"/>
              </a:solidFill>
              <a:latin typeface="Arial"/>
              <a:ea typeface="Arial"/>
              <a:cs typeface="Arial"/>
              <a:sym typeface="Arial"/>
            </a:endParaRPr>
          </a:p>
        </p:txBody>
      </p:sp>
      <p:sp>
        <p:nvSpPr>
          <p:cNvPr id="1596" name="Google Shape;1596;p232"/>
          <p:cNvSpPr/>
          <p:nvPr/>
        </p:nvSpPr>
        <p:spPr>
          <a:xfrm>
            <a:off x="1704102" y="7388250"/>
            <a:ext cx="2776815" cy="906499"/>
          </a:xfrm>
          <a:prstGeom prst="roundRect">
            <a:avLst>
              <a:gd fmla="val 0" name="adj"/>
            </a:avLst>
          </a:prstGeom>
          <a:solidFill>
            <a:srgbClr val="162E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Trust</a:t>
            </a:r>
            <a:endParaRPr b="0" i="0" sz="2200" u="none" cap="none" strike="noStrike">
              <a:solidFill>
                <a:schemeClr val="lt1"/>
              </a:solidFill>
              <a:latin typeface="Open Sans"/>
              <a:ea typeface="Open Sans"/>
              <a:cs typeface="Open Sans"/>
              <a:sym typeface="Open Sans"/>
            </a:endParaRPr>
          </a:p>
        </p:txBody>
      </p:sp>
      <p:sp>
        <p:nvSpPr>
          <p:cNvPr id="1597" name="Google Shape;1597;p232"/>
          <p:cNvSpPr/>
          <p:nvPr/>
        </p:nvSpPr>
        <p:spPr>
          <a:xfrm>
            <a:off x="1704103" y="2925766"/>
            <a:ext cx="2768832" cy="906499"/>
          </a:xfrm>
          <a:prstGeom prst="roundRect">
            <a:avLst>
              <a:gd fmla="val 0" name="adj"/>
            </a:avLst>
          </a:prstGeom>
          <a:solidFill>
            <a:srgbClr val="0284EF"/>
          </a:solidFill>
          <a:ln>
            <a:noFill/>
          </a:ln>
        </p:spPr>
        <p:txBody>
          <a:bodyPr anchorCtr="0" anchor="ctr" bIns="45700" lIns="91425" spcFirstLastPara="1" rIns="91425" wrap="square" tIns="45700">
            <a:noAutofit/>
          </a:bodyPr>
          <a:lstStyle/>
          <a:p>
            <a:pPr indent="0" lvl="0" marL="114309" marR="0" rtl="0" algn="ctr">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Fairness</a:t>
            </a:r>
            <a:endParaRPr b="0" i="0" sz="2200" u="none" cap="none" strike="noStrike">
              <a:solidFill>
                <a:schemeClr val="lt1"/>
              </a:solidFill>
              <a:latin typeface="Open Sans"/>
              <a:ea typeface="Open Sans"/>
              <a:cs typeface="Open Sans"/>
              <a:sym typeface="Open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2" name="Shape 1602"/>
        <p:cNvGrpSpPr/>
        <p:nvPr/>
      </p:nvGrpSpPr>
      <p:grpSpPr>
        <a:xfrm>
          <a:off x="0" y="0"/>
          <a:ext cx="0" cy="0"/>
          <a:chOff x="0" y="0"/>
          <a:chExt cx="0" cy="0"/>
        </a:xfrm>
      </p:grpSpPr>
      <p:sp>
        <p:nvSpPr>
          <p:cNvPr id="1603" name="Google Shape;1603;p233"/>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IN"/>
              <a:t>When Is Interpretability Not Needed?</a:t>
            </a:r>
            <a:endParaRPr/>
          </a:p>
        </p:txBody>
      </p:sp>
      <p:pic>
        <p:nvPicPr>
          <p:cNvPr id="1604" name="Google Shape;1604;p233"/>
          <p:cNvPicPr preferRelativeResize="0"/>
          <p:nvPr/>
        </p:nvPicPr>
        <p:blipFill rotWithShape="1">
          <a:blip r:embed="rId3">
            <a:alphaModFix/>
          </a:blip>
          <a:srcRect b="0" l="0" r="0" t="0"/>
          <a:stretch/>
        </p:blipFill>
        <p:spPr>
          <a:xfrm>
            <a:off x="2400389" y="699522"/>
            <a:ext cx="11499242" cy="310537"/>
          </a:xfrm>
          <a:prstGeom prst="rect">
            <a:avLst/>
          </a:prstGeom>
          <a:noFill/>
          <a:ln>
            <a:noFill/>
          </a:ln>
        </p:spPr>
      </p:pic>
      <p:sp>
        <p:nvSpPr>
          <p:cNvPr id="1605" name="Google Shape;1605;p233"/>
          <p:cNvSpPr txBox="1"/>
          <p:nvPr>
            <p:ph idx="2" type="body"/>
          </p:nvPr>
        </p:nvSpPr>
        <p:spPr>
          <a:xfrm>
            <a:off x="959551" y="1768165"/>
            <a:ext cx="14229348" cy="7537789"/>
          </a:xfrm>
          <a:prstGeom prst="rect">
            <a:avLst/>
          </a:prstGeom>
          <a:noFill/>
          <a:ln>
            <a:noFill/>
          </a:ln>
        </p:spPr>
        <p:txBody>
          <a:bodyPr anchorCtr="0" anchor="t" bIns="45700" lIns="91425" spcFirstLastPara="1" rIns="91425" wrap="square" tIns="45700">
            <a:noAutofit/>
          </a:bodyPr>
          <a:lstStyle/>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grpSp>
        <p:nvGrpSpPr>
          <p:cNvPr id="1606" name="Google Shape;1606;p233"/>
          <p:cNvGrpSpPr/>
          <p:nvPr/>
        </p:nvGrpSpPr>
        <p:grpSpPr>
          <a:xfrm>
            <a:off x="994176" y="3549864"/>
            <a:ext cx="4427542" cy="2074473"/>
            <a:chOff x="991547" y="2567081"/>
            <a:chExt cx="4427542" cy="1136822"/>
          </a:xfrm>
        </p:grpSpPr>
        <p:grpSp>
          <p:nvGrpSpPr>
            <p:cNvPr id="1607" name="Google Shape;1607;p233"/>
            <p:cNvGrpSpPr/>
            <p:nvPr/>
          </p:nvGrpSpPr>
          <p:grpSpPr>
            <a:xfrm>
              <a:off x="991547" y="2567081"/>
              <a:ext cx="4427542" cy="1136822"/>
              <a:chOff x="1591293" y="2718487"/>
              <a:chExt cx="4427542" cy="1136822"/>
            </a:xfrm>
          </p:grpSpPr>
          <p:sp>
            <p:nvSpPr>
              <p:cNvPr id="1608" name="Google Shape;1608;p233"/>
              <p:cNvSpPr/>
              <p:nvPr/>
            </p:nvSpPr>
            <p:spPr>
              <a:xfrm rot="10800000">
                <a:off x="1591293" y="3550024"/>
                <a:ext cx="4427542" cy="305284"/>
              </a:xfrm>
              <a:prstGeom prst="trapezoid">
                <a:avLst>
                  <a:gd fmla="val 49372" name="adj"/>
                </a:avLst>
              </a:prstGeom>
              <a:solidFill>
                <a:srgbClr val="0284EF"/>
              </a:solidFill>
              <a:ln>
                <a:noFill/>
              </a:ln>
            </p:spPr>
            <p:txBody>
              <a:bodyPr anchorCtr="0" anchor="ctr" bIns="45700" lIns="91425" spcFirstLastPara="1" rIns="91425" wrap="square" tIns="45700">
                <a:noAutofit/>
              </a:bodyPr>
              <a:lstStyle/>
              <a:p>
                <a:pPr indent="0" lvl="0" marL="114309"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1609" name="Google Shape;1609;p233"/>
              <p:cNvSpPr/>
              <p:nvPr/>
            </p:nvSpPr>
            <p:spPr>
              <a:xfrm>
                <a:off x="1741828" y="2718487"/>
                <a:ext cx="4131774" cy="1136822"/>
              </a:xfrm>
              <a:prstGeom prst="round2SameRect">
                <a:avLst>
                  <a:gd fmla="val 16993" name="adj1"/>
                  <a:gd fmla="val 0" name="adj2"/>
                </a:avLst>
              </a:prstGeom>
              <a:solidFill>
                <a:srgbClr val="0284EF"/>
              </a:solidFill>
              <a:ln>
                <a:noFill/>
              </a:ln>
            </p:spPr>
            <p:txBody>
              <a:bodyPr anchorCtr="0" anchor="ctr" bIns="45700" lIns="91425" spcFirstLastPara="1" rIns="91425" wrap="square" tIns="45700">
                <a:noAutofit/>
              </a:bodyPr>
              <a:lstStyle/>
              <a:p>
                <a:pPr indent="0" lvl="0" marL="114309"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grpSp>
        <p:sp>
          <p:nvSpPr>
            <p:cNvPr id="1610" name="Google Shape;1610;p233"/>
            <p:cNvSpPr txBox="1"/>
            <p:nvPr/>
          </p:nvSpPr>
          <p:spPr>
            <a:xfrm>
              <a:off x="1142082" y="2904659"/>
              <a:ext cx="4131774" cy="252451"/>
            </a:xfrm>
            <a:prstGeom prst="rect">
              <a:avLst/>
            </a:prstGeom>
            <a:solidFill>
              <a:srgbClr val="0284EF"/>
            </a:solidFill>
            <a:ln>
              <a:noFill/>
            </a:ln>
          </p:spPr>
          <p:txBody>
            <a:bodyPr anchorCtr="0" anchor="ctr" bIns="45700" lIns="91425" spcFirstLastPara="1" rIns="91425" wrap="square" tIns="45700">
              <a:noAutofit/>
            </a:bodyPr>
            <a:lstStyle/>
            <a:p>
              <a:pPr indent="0" lvl="0" marL="114309" marR="0" rtl="0" algn="ctr">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For an insignificant model</a:t>
              </a:r>
              <a:endParaRPr b="0" i="0" sz="2200" u="none" cap="none" strike="noStrike">
                <a:solidFill>
                  <a:schemeClr val="lt1"/>
                </a:solidFill>
                <a:latin typeface="Open Sans"/>
                <a:ea typeface="Open Sans"/>
                <a:cs typeface="Open Sans"/>
                <a:sym typeface="Open Sans"/>
              </a:endParaRPr>
            </a:p>
          </p:txBody>
        </p:sp>
      </p:grpSp>
      <p:grpSp>
        <p:nvGrpSpPr>
          <p:cNvPr id="1611" name="Google Shape;1611;p233"/>
          <p:cNvGrpSpPr/>
          <p:nvPr/>
        </p:nvGrpSpPr>
        <p:grpSpPr>
          <a:xfrm>
            <a:off x="5936239" y="3531856"/>
            <a:ext cx="4427542" cy="2092565"/>
            <a:chOff x="6001204" y="2567081"/>
            <a:chExt cx="4427542" cy="1136822"/>
          </a:xfrm>
        </p:grpSpPr>
        <p:grpSp>
          <p:nvGrpSpPr>
            <p:cNvPr id="1612" name="Google Shape;1612;p233"/>
            <p:cNvGrpSpPr/>
            <p:nvPr/>
          </p:nvGrpSpPr>
          <p:grpSpPr>
            <a:xfrm>
              <a:off x="6001204" y="2567081"/>
              <a:ext cx="4427542" cy="1136822"/>
              <a:chOff x="1591293" y="2718487"/>
              <a:chExt cx="4427542" cy="1136822"/>
            </a:xfrm>
          </p:grpSpPr>
          <p:sp>
            <p:nvSpPr>
              <p:cNvPr id="1613" name="Google Shape;1613;p233"/>
              <p:cNvSpPr/>
              <p:nvPr/>
            </p:nvSpPr>
            <p:spPr>
              <a:xfrm rot="10800000">
                <a:off x="1591293" y="3550024"/>
                <a:ext cx="4427542" cy="305284"/>
              </a:xfrm>
              <a:prstGeom prst="trapezoid">
                <a:avLst>
                  <a:gd fmla="val 49372" name="adj"/>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1614" name="Google Shape;1614;p233"/>
              <p:cNvSpPr/>
              <p:nvPr/>
            </p:nvSpPr>
            <p:spPr>
              <a:xfrm>
                <a:off x="1741828" y="2718487"/>
                <a:ext cx="4131774" cy="1136822"/>
              </a:xfrm>
              <a:prstGeom prst="round2SameRect">
                <a:avLst>
                  <a:gd fmla="val 16993" name="adj1"/>
                  <a:gd fmla="val 0" name="adj2"/>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grpSp>
        <p:sp>
          <p:nvSpPr>
            <p:cNvPr id="1615" name="Google Shape;1615;p233"/>
            <p:cNvSpPr txBox="1"/>
            <p:nvPr/>
          </p:nvSpPr>
          <p:spPr>
            <a:xfrm>
              <a:off x="6161498" y="2805799"/>
              <a:ext cx="4131774" cy="418012"/>
            </a:xfrm>
            <a:prstGeom prst="rect">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For a well-studied and researched problem </a:t>
              </a:r>
              <a:endParaRPr b="0" i="0" sz="2200" u="none" cap="none" strike="noStrike">
                <a:solidFill>
                  <a:schemeClr val="lt1"/>
                </a:solidFill>
                <a:latin typeface="Open Sans"/>
                <a:ea typeface="Open Sans"/>
                <a:cs typeface="Open Sans"/>
                <a:sym typeface="Open Sans"/>
              </a:endParaRPr>
            </a:p>
          </p:txBody>
        </p:sp>
      </p:grpSp>
      <p:grpSp>
        <p:nvGrpSpPr>
          <p:cNvPr id="1616" name="Google Shape;1616;p233"/>
          <p:cNvGrpSpPr/>
          <p:nvPr/>
        </p:nvGrpSpPr>
        <p:grpSpPr>
          <a:xfrm>
            <a:off x="11010862" y="3531856"/>
            <a:ext cx="4427542" cy="2092567"/>
            <a:chOff x="11010862" y="2679852"/>
            <a:chExt cx="4427542" cy="1258245"/>
          </a:xfrm>
        </p:grpSpPr>
        <p:grpSp>
          <p:nvGrpSpPr>
            <p:cNvPr id="1617" name="Google Shape;1617;p233"/>
            <p:cNvGrpSpPr/>
            <p:nvPr/>
          </p:nvGrpSpPr>
          <p:grpSpPr>
            <a:xfrm>
              <a:off x="11010862" y="2679852"/>
              <a:ext cx="4427542" cy="1258245"/>
              <a:chOff x="1591293" y="2831258"/>
              <a:chExt cx="4427542" cy="1258245"/>
            </a:xfrm>
          </p:grpSpPr>
          <p:sp>
            <p:nvSpPr>
              <p:cNvPr id="1618" name="Google Shape;1618;p233"/>
              <p:cNvSpPr/>
              <p:nvPr/>
            </p:nvSpPr>
            <p:spPr>
              <a:xfrm rot="10800000">
                <a:off x="1591293" y="3550024"/>
                <a:ext cx="4427542" cy="305284"/>
              </a:xfrm>
              <a:prstGeom prst="trapezoid">
                <a:avLst>
                  <a:gd fmla="val 49372" name="adj"/>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1619" name="Google Shape;1619;p233"/>
              <p:cNvSpPr/>
              <p:nvPr/>
            </p:nvSpPr>
            <p:spPr>
              <a:xfrm>
                <a:off x="1741828" y="2831258"/>
                <a:ext cx="4131774" cy="1258245"/>
              </a:xfrm>
              <a:prstGeom prst="round2SameRect">
                <a:avLst>
                  <a:gd fmla="val 16993" name="adj1"/>
                  <a:gd fmla="val 0" name="adj2"/>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grpSp>
        <p:sp>
          <p:nvSpPr>
            <p:cNvPr id="1620" name="Google Shape;1620;p233"/>
            <p:cNvSpPr txBox="1"/>
            <p:nvPr/>
          </p:nvSpPr>
          <p:spPr>
            <a:xfrm>
              <a:off x="11179963" y="2903753"/>
              <a:ext cx="4090865" cy="666230"/>
            </a:xfrm>
            <a:prstGeom prst="rect">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For scenarios where people or the program might manipulate the model </a:t>
              </a:r>
              <a:endParaRPr b="0" i="0" sz="2200" u="none" cap="none" strike="noStrike">
                <a:solidFill>
                  <a:schemeClr val="lt1"/>
                </a:solidFill>
                <a:latin typeface="Open Sans"/>
                <a:ea typeface="Open Sans"/>
                <a:cs typeface="Open Sans"/>
                <a:sym typeface="Open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4500"/>
                                  </p:stCondLst>
                                  <p:childTnLst>
                                    <p:set>
                                      <p:cBhvr>
                                        <p:cTn dur="1" fill="hold">
                                          <p:stCondLst>
                                            <p:cond delay="0"/>
                                          </p:stCondLst>
                                        </p:cTn>
                                        <p:tgtEl>
                                          <p:spTgt spid="1606"/>
                                        </p:tgtEl>
                                        <p:attrNameLst>
                                          <p:attrName>style.visibility</p:attrName>
                                        </p:attrNameLst>
                                      </p:cBhvr>
                                      <p:to>
                                        <p:strVal val="visible"/>
                                      </p:to>
                                    </p:set>
                                    <p:animEffect filter="fade" transition="in">
                                      <p:cBhvr>
                                        <p:cTn dur="500"/>
                                        <p:tgtEl>
                                          <p:spTgt spid="1606"/>
                                        </p:tgtEl>
                                      </p:cBhvr>
                                    </p:animEffect>
                                  </p:childTnLst>
                                </p:cTn>
                              </p:par>
                              <p:par>
                                <p:cTn fill="hold" nodeType="withEffect" presetClass="entr" presetID="10" presetSubtype="0">
                                  <p:stCondLst>
                                    <p:cond delay="6000"/>
                                  </p:stCondLst>
                                  <p:childTnLst>
                                    <p:set>
                                      <p:cBhvr>
                                        <p:cTn dur="1" fill="hold">
                                          <p:stCondLst>
                                            <p:cond delay="0"/>
                                          </p:stCondLst>
                                        </p:cTn>
                                        <p:tgtEl>
                                          <p:spTgt spid="1611"/>
                                        </p:tgtEl>
                                        <p:attrNameLst>
                                          <p:attrName>style.visibility</p:attrName>
                                        </p:attrNameLst>
                                      </p:cBhvr>
                                      <p:to>
                                        <p:strVal val="visible"/>
                                      </p:to>
                                    </p:set>
                                    <p:animEffect filter="fade" transition="in">
                                      <p:cBhvr>
                                        <p:cTn dur="500"/>
                                        <p:tgtEl>
                                          <p:spTgt spid="1611"/>
                                        </p:tgtEl>
                                      </p:cBhvr>
                                    </p:animEffect>
                                  </p:childTnLst>
                                </p:cTn>
                              </p:par>
                              <p:par>
                                <p:cTn fill="hold" nodeType="withEffect" presetClass="entr" presetID="10" presetSubtype="0">
                                  <p:stCondLst>
                                    <p:cond delay="8000"/>
                                  </p:stCondLst>
                                  <p:childTnLst>
                                    <p:set>
                                      <p:cBhvr>
                                        <p:cTn dur="1" fill="hold">
                                          <p:stCondLst>
                                            <p:cond delay="0"/>
                                          </p:stCondLst>
                                        </p:cTn>
                                        <p:tgtEl>
                                          <p:spTgt spid="1616"/>
                                        </p:tgtEl>
                                        <p:attrNameLst>
                                          <p:attrName>style.visibility</p:attrName>
                                        </p:attrNameLst>
                                      </p:cBhvr>
                                      <p:to>
                                        <p:strVal val="visible"/>
                                      </p:to>
                                    </p:set>
                                    <p:animEffect filter="fade" transition="in">
                                      <p:cBhvr>
                                        <p:cTn dur="500"/>
                                        <p:tgtEl>
                                          <p:spTgt spid="16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5" name="Shape 1625"/>
        <p:cNvGrpSpPr/>
        <p:nvPr/>
      </p:nvGrpSpPr>
      <p:grpSpPr>
        <a:xfrm>
          <a:off x="0" y="0"/>
          <a:ext cx="0" cy="0"/>
          <a:chOff x="0" y="0"/>
          <a:chExt cx="0" cy="0"/>
        </a:xfrm>
      </p:grpSpPr>
      <p:sp>
        <p:nvSpPr>
          <p:cNvPr id="1626" name="Google Shape;1626;p234"/>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Classification of Interpretability Methods</a:t>
            </a:r>
            <a:endParaRPr/>
          </a:p>
        </p:txBody>
      </p:sp>
      <p:pic>
        <p:nvPicPr>
          <p:cNvPr id="1627" name="Google Shape;1627;p234"/>
          <p:cNvPicPr preferRelativeResize="0"/>
          <p:nvPr/>
        </p:nvPicPr>
        <p:blipFill rotWithShape="1">
          <a:blip r:embed="rId3">
            <a:alphaModFix/>
          </a:blip>
          <a:srcRect b="0" l="0" r="0" t="0"/>
          <a:stretch/>
        </p:blipFill>
        <p:spPr>
          <a:xfrm>
            <a:off x="2208404" y="683102"/>
            <a:ext cx="12042399" cy="352068"/>
          </a:xfrm>
          <a:prstGeom prst="rect">
            <a:avLst/>
          </a:prstGeom>
          <a:noFill/>
          <a:ln>
            <a:noFill/>
          </a:ln>
        </p:spPr>
      </p:pic>
      <p:sp>
        <p:nvSpPr>
          <p:cNvPr id="1628" name="Google Shape;1628;p234"/>
          <p:cNvSpPr/>
          <p:nvPr/>
        </p:nvSpPr>
        <p:spPr>
          <a:xfrm>
            <a:off x="3593920" y="2876869"/>
            <a:ext cx="952716" cy="1002736"/>
          </a:xfrm>
          <a:prstGeom prst="rightArrow">
            <a:avLst>
              <a:gd fmla="val 52703" name="adj1"/>
              <a:gd fmla="val 50000" name="adj2"/>
            </a:avLst>
          </a:prstGeom>
          <a:solidFill>
            <a:srgbClr val="66C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Open Sans"/>
              <a:ea typeface="Open Sans"/>
              <a:cs typeface="Open Sans"/>
              <a:sym typeface="Open Sans"/>
            </a:endParaRPr>
          </a:p>
        </p:txBody>
      </p:sp>
      <p:grpSp>
        <p:nvGrpSpPr>
          <p:cNvPr id="1629" name="Google Shape;1629;p234"/>
          <p:cNvGrpSpPr/>
          <p:nvPr/>
        </p:nvGrpSpPr>
        <p:grpSpPr>
          <a:xfrm>
            <a:off x="4267870" y="2962732"/>
            <a:ext cx="8879842" cy="830621"/>
            <a:chOff x="4702175" y="2133408"/>
            <a:chExt cx="7613650" cy="638742"/>
          </a:xfrm>
        </p:grpSpPr>
        <p:sp>
          <p:nvSpPr>
            <p:cNvPr id="1630" name="Google Shape;1630;p234"/>
            <p:cNvSpPr/>
            <p:nvPr/>
          </p:nvSpPr>
          <p:spPr>
            <a:xfrm>
              <a:off x="4702175" y="2133408"/>
              <a:ext cx="7613650" cy="638742"/>
            </a:xfrm>
            <a:prstGeom prst="chevron">
              <a:avLst>
                <a:gd fmla="val 50000" name="adj"/>
              </a:avLst>
            </a:prstGeom>
            <a:solidFill>
              <a:srgbClr val="66C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Open Sans"/>
                <a:ea typeface="Open Sans"/>
                <a:cs typeface="Open Sans"/>
                <a:sym typeface="Open Sans"/>
              </a:endParaRPr>
            </a:p>
          </p:txBody>
        </p:sp>
        <p:sp>
          <p:nvSpPr>
            <p:cNvPr id="1631" name="Google Shape;1631;p234"/>
            <p:cNvSpPr/>
            <p:nvPr/>
          </p:nvSpPr>
          <p:spPr>
            <a:xfrm>
              <a:off x="5321930" y="2281056"/>
              <a:ext cx="5759487" cy="331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Intrinsic or Post Hoc </a:t>
              </a:r>
              <a:endParaRPr b="0" i="0" sz="2200" u="none" cap="none" strike="noStrike">
                <a:solidFill>
                  <a:schemeClr val="lt1"/>
                </a:solidFill>
                <a:latin typeface="Open Sans"/>
                <a:ea typeface="Open Sans"/>
                <a:cs typeface="Open Sans"/>
                <a:sym typeface="Open Sans"/>
              </a:endParaRPr>
            </a:p>
          </p:txBody>
        </p:sp>
      </p:grpSp>
      <p:sp>
        <p:nvSpPr>
          <p:cNvPr id="1632" name="Google Shape;1632;p234"/>
          <p:cNvSpPr/>
          <p:nvPr/>
        </p:nvSpPr>
        <p:spPr>
          <a:xfrm>
            <a:off x="4990694" y="4280497"/>
            <a:ext cx="5792826" cy="4482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Model-specific or Model-agnostic</a:t>
            </a:r>
            <a:endParaRPr b="0" i="0" sz="2200" u="none" cap="none" strike="noStrike">
              <a:solidFill>
                <a:schemeClr val="lt1"/>
              </a:solidFill>
              <a:latin typeface="Open Sans"/>
              <a:ea typeface="Open Sans"/>
              <a:cs typeface="Open Sans"/>
              <a:sym typeface="Open Sans"/>
            </a:endParaRPr>
          </a:p>
        </p:txBody>
      </p:sp>
      <p:sp>
        <p:nvSpPr>
          <p:cNvPr id="1633" name="Google Shape;1633;p234"/>
          <p:cNvSpPr/>
          <p:nvPr/>
        </p:nvSpPr>
        <p:spPr>
          <a:xfrm>
            <a:off x="3593907" y="4194637"/>
            <a:ext cx="952716" cy="1002736"/>
          </a:xfrm>
          <a:prstGeom prst="rightArrow">
            <a:avLst>
              <a:gd fmla="val 52703" name="adj1"/>
              <a:gd fmla="val 50000" name="adj2"/>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1634" name="Google Shape;1634;p234"/>
          <p:cNvSpPr/>
          <p:nvPr/>
        </p:nvSpPr>
        <p:spPr>
          <a:xfrm>
            <a:off x="4267857" y="4280497"/>
            <a:ext cx="8879842" cy="830620"/>
          </a:xfrm>
          <a:prstGeom prst="chevron">
            <a:avLst>
              <a:gd fmla="val 50000" name="adj"/>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1635" name="Google Shape;1635;p234"/>
          <p:cNvSpPr/>
          <p:nvPr/>
        </p:nvSpPr>
        <p:spPr>
          <a:xfrm>
            <a:off x="5083746" y="4471684"/>
            <a:ext cx="8063953" cy="430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Model-Specific or Model-Agnostic</a:t>
            </a:r>
            <a:endParaRPr b="0" i="0" sz="2200" u="none" cap="none" strike="noStrike">
              <a:solidFill>
                <a:schemeClr val="lt1"/>
              </a:solidFill>
              <a:latin typeface="Open Sans"/>
              <a:ea typeface="Open Sans"/>
              <a:cs typeface="Open Sans"/>
              <a:sym typeface="Open Sans"/>
            </a:endParaRPr>
          </a:p>
        </p:txBody>
      </p:sp>
      <p:sp>
        <p:nvSpPr>
          <p:cNvPr id="1636" name="Google Shape;1636;p234"/>
          <p:cNvSpPr/>
          <p:nvPr/>
        </p:nvSpPr>
        <p:spPr>
          <a:xfrm>
            <a:off x="4990694" y="7772271"/>
            <a:ext cx="7085594" cy="4740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IN" sz="2200" u="none" cap="none" strike="noStrike">
                <a:solidFill>
                  <a:schemeClr val="lt1"/>
                </a:solidFill>
                <a:latin typeface="Open Sans"/>
                <a:ea typeface="Open Sans"/>
                <a:cs typeface="Open Sans"/>
                <a:sym typeface="Open Sans"/>
              </a:rPr>
              <a:t>C++ Frontend</a:t>
            </a:r>
            <a:endParaRPr b="0" i="0" sz="2200" u="none" cap="none" strike="noStrike">
              <a:solidFill>
                <a:schemeClr val="lt1"/>
              </a:solidFill>
              <a:latin typeface="Open Sans"/>
              <a:ea typeface="Open Sans"/>
              <a:cs typeface="Open Sans"/>
              <a:sym typeface="Open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1" name="Shape 1641"/>
        <p:cNvGrpSpPr/>
        <p:nvPr/>
      </p:nvGrpSpPr>
      <p:grpSpPr>
        <a:xfrm>
          <a:off x="0" y="0"/>
          <a:ext cx="0" cy="0"/>
          <a:chOff x="0" y="0"/>
          <a:chExt cx="0" cy="0"/>
        </a:xfrm>
      </p:grpSpPr>
      <p:sp>
        <p:nvSpPr>
          <p:cNvPr id="1642" name="Google Shape;1642;p235"/>
          <p:cNvSpPr/>
          <p:nvPr/>
        </p:nvSpPr>
        <p:spPr>
          <a:xfrm>
            <a:off x="10360644" y="2153193"/>
            <a:ext cx="4796287" cy="1636802"/>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43" name="Google Shape;1643;p235"/>
          <p:cNvSpPr/>
          <p:nvPr/>
        </p:nvSpPr>
        <p:spPr>
          <a:xfrm>
            <a:off x="1138687" y="2227832"/>
            <a:ext cx="4796287" cy="1636802"/>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644" name="Google Shape;1644;p235"/>
          <p:cNvGrpSpPr/>
          <p:nvPr/>
        </p:nvGrpSpPr>
        <p:grpSpPr>
          <a:xfrm>
            <a:off x="6996883" y="3952951"/>
            <a:ext cx="2895750" cy="4274681"/>
            <a:chOff x="990600" y="1389062"/>
            <a:chExt cx="1833563" cy="2706688"/>
          </a:xfrm>
        </p:grpSpPr>
        <p:sp>
          <p:nvSpPr>
            <p:cNvPr id="1645" name="Google Shape;1645;p235"/>
            <p:cNvSpPr/>
            <p:nvPr/>
          </p:nvSpPr>
          <p:spPr>
            <a:xfrm>
              <a:off x="990600" y="1389062"/>
              <a:ext cx="1833563" cy="2368550"/>
            </a:xfrm>
            <a:custGeom>
              <a:rect b="b" l="l" r="r" t="t"/>
              <a:pathLst>
                <a:path extrusionOk="0" h="629" w="486">
                  <a:moveTo>
                    <a:pt x="243" y="0"/>
                  </a:moveTo>
                  <a:cubicBezTo>
                    <a:pt x="378" y="0"/>
                    <a:pt x="486" y="109"/>
                    <a:pt x="486" y="243"/>
                  </a:cubicBezTo>
                  <a:cubicBezTo>
                    <a:pt x="486" y="307"/>
                    <a:pt x="461" y="366"/>
                    <a:pt x="421" y="409"/>
                  </a:cubicBezTo>
                  <a:cubicBezTo>
                    <a:pt x="421" y="409"/>
                    <a:pt x="421" y="409"/>
                    <a:pt x="421" y="409"/>
                  </a:cubicBezTo>
                  <a:cubicBezTo>
                    <a:pt x="379" y="459"/>
                    <a:pt x="325" y="507"/>
                    <a:pt x="325" y="567"/>
                  </a:cubicBezTo>
                  <a:cubicBezTo>
                    <a:pt x="325" y="627"/>
                    <a:pt x="243" y="629"/>
                    <a:pt x="243" y="629"/>
                  </a:cubicBezTo>
                  <a:cubicBezTo>
                    <a:pt x="243" y="629"/>
                    <a:pt x="243" y="629"/>
                    <a:pt x="243" y="629"/>
                  </a:cubicBezTo>
                  <a:cubicBezTo>
                    <a:pt x="243" y="629"/>
                    <a:pt x="161" y="627"/>
                    <a:pt x="161" y="567"/>
                  </a:cubicBezTo>
                  <a:cubicBezTo>
                    <a:pt x="161" y="507"/>
                    <a:pt x="107" y="459"/>
                    <a:pt x="65" y="409"/>
                  </a:cubicBezTo>
                  <a:cubicBezTo>
                    <a:pt x="66" y="409"/>
                    <a:pt x="66" y="409"/>
                    <a:pt x="66" y="409"/>
                  </a:cubicBezTo>
                  <a:cubicBezTo>
                    <a:pt x="25" y="366"/>
                    <a:pt x="0" y="307"/>
                    <a:pt x="0" y="243"/>
                  </a:cubicBezTo>
                  <a:cubicBezTo>
                    <a:pt x="0" y="109"/>
                    <a:pt x="109" y="0"/>
                    <a:pt x="243" y="0"/>
                  </a:cubicBezTo>
                  <a:close/>
                </a:path>
              </a:pathLst>
            </a:custGeom>
            <a:solidFill>
              <a:schemeClr val="lt2"/>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646" name="Google Shape;1646;p235"/>
            <p:cNvSpPr/>
            <p:nvPr/>
          </p:nvSpPr>
          <p:spPr>
            <a:xfrm>
              <a:off x="1154113" y="1603375"/>
              <a:ext cx="723900" cy="1965325"/>
            </a:xfrm>
            <a:custGeom>
              <a:rect b="b" l="l" r="r" t="t"/>
              <a:pathLst>
                <a:path extrusionOk="0" h="522" w="192">
                  <a:moveTo>
                    <a:pt x="191" y="299"/>
                  </a:moveTo>
                  <a:cubicBezTo>
                    <a:pt x="192" y="299"/>
                    <a:pt x="192" y="298"/>
                    <a:pt x="192" y="298"/>
                  </a:cubicBezTo>
                  <a:cubicBezTo>
                    <a:pt x="192" y="236"/>
                    <a:pt x="192" y="236"/>
                    <a:pt x="192" y="236"/>
                  </a:cubicBezTo>
                  <a:cubicBezTo>
                    <a:pt x="192" y="236"/>
                    <a:pt x="192" y="236"/>
                    <a:pt x="192" y="235"/>
                  </a:cubicBezTo>
                  <a:cubicBezTo>
                    <a:pt x="192" y="235"/>
                    <a:pt x="192" y="235"/>
                    <a:pt x="192" y="234"/>
                  </a:cubicBezTo>
                  <a:cubicBezTo>
                    <a:pt x="192" y="98"/>
                    <a:pt x="192" y="98"/>
                    <a:pt x="192" y="98"/>
                  </a:cubicBezTo>
                  <a:cubicBezTo>
                    <a:pt x="192" y="97"/>
                    <a:pt x="191" y="96"/>
                    <a:pt x="191" y="96"/>
                  </a:cubicBezTo>
                  <a:cubicBezTo>
                    <a:pt x="191" y="95"/>
                    <a:pt x="192" y="94"/>
                    <a:pt x="192" y="94"/>
                  </a:cubicBezTo>
                  <a:cubicBezTo>
                    <a:pt x="192" y="23"/>
                    <a:pt x="192" y="23"/>
                    <a:pt x="192" y="23"/>
                  </a:cubicBezTo>
                  <a:cubicBezTo>
                    <a:pt x="182" y="9"/>
                    <a:pt x="164" y="0"/>
                    <a:pt x="145" y="0"/>
                  </a:cubicBezTo>
                  <a:cubicBezTo>
                    <a:pt x="119" y="0"/>
                    <a:pt x="97" y="17"/>
                    <a:pt x="89" y="40"/>
                  </a:cubicBezTo>
                  <a:cubicBezTo>
                    <a:pt x="85" y="39"/>
                    <a:pt x="80" y="38"/>
                    <a:pt x="76" y="38"/>
                  </a:cubicBezTo>
                  <a:cubicBezTo>
                    <a:pt x="51" y="38"/>
                    <a:pt x="31" y="58"/>
                    <a:pt x="31" y="82"/>
                  </a:cubicBezTo>
                  <a:cubicBezTo>
                    <a:pt x="31" y="89"/>
                    <a:pt x="33" y="95"/>
                    <a:pt x="35" y="101"/>
                  </a:cubicBezTo>
                  <a:cubicBezTo>
                    <a:pt x="15" y="110"/>
                    <a:pt x="0" y="131"/>
                    <a:pt x="0" y="155"/>
                  </a:cubicBezTo>
                  <a:cubicBezTo>
                    <a:pt x="0" y="168"/>
                    <a:pt x="5" y="180"/>
                    <a:pt x="12" y="189"/>
                  </a:cubicBezTo>
                  <a:cubicBezTo>
                    <a:pt x="21" y="182"/>
                    <a:pt x="32" y="178"/>
                    <a:pt x="45" y="178"/>
                  </a:cubicBezTo>
                  <a:cubicBezTo>
                    <a:pt x="49" y="178"/>
                    <a:pt x="52" y="181"/>
                    <a:pt x="52" y="185"/>
                  </a:cubicBezTo>
                  <a:cubicBezTo>
                    <a:pt x="52" y="189"/>
                    <a:pt x="49" y="193"/>
                    <a:pt x="45" y="193"/>
                  </a:cubicBezTo>
                  <a:cubicBezTo>
                    <a:pt x="35" y="193"/>
                    <a:pt x="27" y="196"/>
                    <a:pt x="21" y="202"/>
                  </a:cubicBezTo>
                  <a:cubicBezTo>
                    <a:pt x="14" y="210"/>
                    <a:pt x="9" y="220"/>
                    <a:pt x="9" y="231"/>
                  </a:cubicBezTo>
                  <a:cubicBezTo>
                    <a:pt x="9" y="253"/>
                    <a:pt x="24" y="270"/>
                    <a:pt x="44" y="275"/>
                  </a:cubicBezTo>
                  <a:cubicBezTo>
                    <a:pt x="41" y="282"/>
                    <a:pt x="39" y="291"/>
                    <a:pt x="39" y="299"/>
                  </a:cubicBezTo>
                  <a:cubicBezTo>
                    <a:pt x="39" y="332"/>
                    <a:pt x="65" y="359"/>
                    <a:pt x="98" y="359"/>
                  </a:cubicBezTo>
                  <a:cubicBezTo>
                    <a:pt x="106" y="359"/>
                    <a:pt x="113" y="357"/>
                    <a:pt x="120" y="354"/>
                  </a:cubicBezTo>
                  <a:cubicBezTo>
                    <a:pt x="120" y="354"/>
                    <a:pt x="121" y="355"/>
                    <a:pt x="121" y="355"/>
                  </a:cubicBezTo>
                  <a:cubicBezTo>
                    <a:pt x="138" y="347"/>
                    <a:pt x="151" y="329"/>
                    <a:pt x="151" y="308"/>
                  </a:cubicBezTo>
                  <a:cubicBezTo>
                    <a:pt x="151" y="304"/>
                    <a:pt x="154" y="300"/>
                    <a:pt x="158" y="300"/>
                  </a:cubicBezTo>
                  <a:cubicBezTo>
                    <a:pt x="163" y="300"/>
                    <a:pt x="166" y="304"/>
                    <a:pt x="166" y="308"/>
                  </a:cubicBezTo>
                  <a:cubicBezTo>
                    <a:pt x="166" y="336"/>
                    <a:pt x="149" y="360"/>
                    <a:pt x="125" y="370"/>
                  </a:cubicBezTo>
                  <a:cubicBezTo>
                    <a:pt x="168" y="516"/>
                    <a:pt x="168" y="516"/>
                    <a:pt x="168" y="516"/>
                  </a:cubicBezTo>
                  <a:cubicBezTo>
                    <a:pt x="169" y="520"/>
                    <a:pt x="173" y="522"/>
                    <a:pt x="177" y="522"/>
                  </a:cubicBezTo>
                  <a:cubicBezTo>
                    <a:pt x="178" y="522"/>
                    <a:pt x="179" y="522"/>
                    <a:pt x="180" y="522"/>
                  </a:cubicBezTo>
                  <a:cubicBezTo>
                    <a:pt x="185" y="521"/>
                    <a:pt x="188" y="515"/>
                    <a:pt x="186" y="510"/>
                  </a:cubicBezTo>
                  <a:cubicBezTo>
                    <a:pt x="146" y="373"/>
                    <a:pt x="146" y="373"/>
                    <a:pt x="146" y="373"/>
                  </a:cubicBezTo>
                  <a:cubicBezTo>
                    <a:pt x="151" y="375"/>
                    <a:pt x="156" y="376"/>
                    <a:pt x="161" y="376"/>
                  </a:cubicBezTo>
                  <a:cubicBezTo>
                    <a:pt x="173" y="376"/>
                    <a:pt x="184" y="371"/>
                    <a:pt x="192" y="363"/>
                  </a:cubicBezTo>
                  <a:cubicBezTo>
                    <a:pt x="192" y="300"/>
                    <a:pt x="192" y="300"/>
                    <a:pt x="192" y="300"/>
                  </a:cubicBezTo>
                  <a:cubicBezTo>
                    <a:pt x="192" y="300"/>
                    <a:pt x="192" y="300"/>
                    <a:pt x="191" y="299"/>
                  </a:cubicBezTo>
                  <a:close/>
                  <a:moveTo>
                    <a:pt x="55" y="164"/>
                  </a:moveTo>
                  <a:cubicBezTo>
                    <a:pt x="57" y="156"/>
                    <a:pt x="60" y="150"/>
                    <a:pt x="65" y="144"/>
                  </a:cubicBezTo>
                  <a:cubicBezTo>
                    <a:pt x="54" y="138"/>
                    <a:pt x="47" y="126"/>
                    <a:pt x="47" y="113"/>
                  </a:cubicBezTo>
                  <a:cubicBezTo>
                    <a:pt x="47" y="93"/>
                    <a:pt x="64" y="77"/>
                    <a:pt x="84" y="77"/>
                  </a:cubicBezTo>
                  <a:cubicBezTo>
                    <a:pt x="85" y="77"/>
                    <a:pt x="86" y="77"/>
                    <a:pt x="87" y="77"/>
                  </a:cubicBezTo>
                  <a:cubicBezTo>
                    <a:pt x="92" y="57"/>
                    <a:pt x="110" y="42"/>
                    <a:pt x="132" y="42"/>
                  </a:cubicBezTo>
                  <a:cubicBezTo>
                    <a:pt x="157" y="42"/>
                    <a:pt x="177" y="62"/>
                    <a:pt x="177" y="87"/>
                  </a:cubicBezTo>
                  <a:cubicBezTo>
                    <a:pt x="177" y="112"/>
                    <a:pt x="157" y="132"/>
                    <a:pt x="132" y="132"/>
                  </a:cubicBezTo>
                  <a:cubicBezTo>
                    <a:pt x="127" y="132"/>
                    <a:pt x="124" y="129"/>
                    <a:pt x="124" y="125"/>
                  </a:cubicBezTo>
                  <a:cubicBezTo>
                    <a:pt x="124" y="120"/>
                    <a:pt x="127" y="117"/>
                    <a:pt x="132" y="117"/>
                  </a:cubicBezTo>
                  <a:cubicBezTo>
                    <a:pt x="148" y="117"/>
                    <a:pt x="161" y="104"/>
                    <a:pt x="161" y="87"/>
                  </a:cubicBezTo>
                  <a:cubicBezTo>
                    <a:pt x="161" y="71"/>
                    <a:pt x="148" y="57"/>
                    <a:pt x="132" y="57"/>
                  </a:cubicBezTo>
                  <a:cubicBezTo>
                    <a:pt x="115" y="57"/>
                    <a:pt x="102" y="71"/>
                    <a:pt x="102" y="87"/>
                  </a:cubicBezTo>
                  <a:cubicBezTo>
                    <a:pt x="102" y="91"/>
                    <a:pt x="98" y="95"/>
                    <a:pt x="94" y="95"/>
                  </a:cubicBezTo>
                  <a:cubicBezTo>
                    <a:pt x="92" y="95"/>
                    <a:pt x="91" y="94"/>
                    <a:pt x="89" y="93"/>
                  </a:cubicBezTo>
                  <a:cubicBezTo>
                    <a:pt x="88" y="93"/>
                    <a:pt x="86" y="92"/>
                    <a:pt x="84" y="92"/>
                  </a:cubicBezTo>
                  <a:cubicBezTo>
                    <a:pt x="72" y="92"/>
                    <a:pt x="63" y="102"/>
                    <a:pt x="63" y="113"/>
                  </a:cubicBezTo>
                  <a:cubicBezTo>
                    <a:pt x="63" y="125"/>
                    <a:pt x="72" y="134"/>
                    <a:pt x="84" y="134"/>
                  </a:cubicBezTo>
                  <a:cubicBezTo>
                    <a:pt x="84" y="134"/>
                    <a:pt x="84" y="134"/>
                    <a:pt x="84" y="134"/>
                  </a:cubicBezTo>
                  <a:cubicBezTo>
                    <a:pt x="84" y="134"/>
                    <a:pt x="85" y="134"/>
                    <a:pt x="85" y="134"/>
                  </a:cubicBezTo>
                  <a:cubicBezTo>
                    <a:pt x="85" y="134"/>
                    <a:pt x="85" y="134"/>
                    <a:pt x="86" y="134"/>
                  </a:cubicBezTo>
                  <a:cubicBezTo>
                    <a:pt x="86" y="134"/>
                    <a:pt x="86" y="134"/>
                    <a:pt x="86" y="135"/>
                  </a:cubicBezTo>
                  <a:cubicBezTo>
                    <a:pt x="86" y="135"/>
                    <a:pt x="87" y="135"/>
                    <a:pt x="87" y="135"/>
                  </a:cubicBezTo>
                  <a:cubicBezTo>
                    <a:pt x="87" y="135"/>
                    <a:pt x="87" y="135"/>
                    <a:pt x="88" y="135"/>
                  </a:cubicBezTo>
                  <a:cubicBezTo>
                    <a:pt x="88" y="135"/>
                    <a:pt x="88" y="135"/>
                    <a:pt x="88" y="136"/>
                  </a:cubicBezTo>
                  <a:cubicBezTo>
                    <a:pt x="88" y="136"/>
                    <a:pt x="89" y="136"/>
                    <a:pt x="89" y="136"/>
                  </a:cubicBezTo>
                  <a:cubicBezTo>
                    <a:pt x="89" y="136"/>
                    <a:pt x="89" y="136"/>
                    <a:pt x="89" y="137"/>
                  </a:cubicBezTo>
                  <a:cubicBezTo>
                    <a:pt x="89" y="137"/>
                    <a:pt x="90" y="137"/>
                    <a:pt x="90" y="137"/>
                  </a:cubicBezTo>
                  <a:cubicBezTo>
                    <a:pt x="90" y="137"/>
                    <a:pt x="90" y="138"/>
                    <a:pt x="90" y="138"/>
                  </a:cubicBezTo>
                  <a:cubicBezTo>
                    <a:pt x="90" y="138"/>
                    <a:pt x="90" y="138"/>
                    <a:pt x="90" y="138"/>
                  </a:cubicBezTo>
                  <a:cubicBezTo>
                    <a:pt x="91" y="139"/>
                    <a:pt x="91" y="139"/>
                    <a:pt x="91" y="139"/>
                  </a:cubicBezTo>
                  <a:cubicBezTo>
                    <a:pt x="91" y="139"/>
                    <a:pt x="91" y="139"/>
                    <a:pt x="91" y="140"/>
                  </a:cubicBezTo>
                  <a:cubicBezTo>
                    <a:pt x="91" y="140"/>
                    <a:pt x="91" y="140"/>
                    <a:pt x="91" y="140"/>
                  </a:cubicBezTo>
                  <a:cubicBezTo>
                    <a:pt x="91" y="140"/>
                    <a:pt x="91" y="140"/>
                    <a:pt x="91" y="141"/>
                  </a:cubicBezTo>
                  <a:cubicBezTo>
                    <a:pt x="91" y="141"/>
                    <a:pt x="91" y="141"/>
                    <a:pt x="91" y="141"/>
                  </a:cubicBezTo>
                  <a:cubicBezTo>
                    <a:pt x="91" y="142"/>
                    <a:pt x="91" y="142"/>
                    <a:pt x="91" y="142"/>
                  </a:cubicBezTo>
                  <a:cubicBezTo>
                    <a:pt x="91" y="142"/>
                    <a:pt x="91" y="142"/>
                    <a:pt x="91" y="142"/>
                  </a:cubicBezTo>
                  <a:cubicBezTo>
                    <a:pt x="91" y="142"/>
                    <a:pt x="91" y="143"/>
                    <a:pt x="91" y="143"/>
                  </a:cubicBezTo>
                  <a:cubicBezTo>
                    <a:pt x="91" y="143"/>
                    <a:pt x="91" y="143"/>
                    <a:pt x="91" y="144"/>
                  </a:cubicBezTo>
                  <a:cubicBezTo>
                    <a:pt x="91" y="144"/>
                    <a:pt x="91" y="144"/>
                    <a:pt x="91" y="144"/>
                  </a:cubicBezTo>
                  <a:cubicBezTo>
                    <a:pt x="91" y="145"/>
                    <a:pt x="91" y="145"/>
                    <a:pt x="90" y="145"/>
                  </a:cubicBezTo>
                  <a:cubicBezTo>
                    <a:pt x="90" y="145"/>
                    <a:pt x="90" y="146"/>
                    <a:pt x="90" y="146"/>
                  </a:cubicBezTo>
                  <a:cubicBezTo>
                    <a:pt x="90" y="146"/>
                    <a:pt x="90" y="146"/>
                    <a:pt x="90" y="146"/>
                  </a:cubicBezTo>
                  <a:cubicBezTo>
                    <a:pt x="90" y="147"/>
                    <a:pt x="89" y="147"/>
                    <a:pt x="89" y="147"/>
                  </a:cubicBezTo>
                  <a:cubicBezTo>
                    <a:pt x="89" y="147"/>
                    <a:pt x="89" y="147"/>
                    <a:pt x="89" y="147"/>
                  </a:cubicBezTo>
                  <a:cubicBezTo>
                    <a:pt x="88" y="148"/>
                    <a:pt x="88" y="148"/>
                    <a:pt x="88" y="148"/>
                  </a:cubicBezTo>
                  <a:cubicBezTo>
                    <a:pt x="88" y="148"/>
                    <a:pt x="88" y="148"/>
                    <a:pt x="87" y="148"/>
                  </a:cubicBezTo>
                  <a:cubicBezTo>
                    <a:pt x="87" y="148"/>
                    <a:pt x="87" y="149"/>
                    <a:pt x="87" y="149"/>
                  </a:cubicBezTo>
                  <a:cubicBezTo>
                    <a:pt x="87" y="149"/>
                    <a:pt x="86" y="149"/>
                    <a:pt x="86" y="149"/>
                  </a:cubicBezTo>
                  <a:cubicBezTo>
                    <a:pt x="86" y="149"/>
                    <a:pt x="86" y="149"/>
                    <a:pt x="86" y="149"/>
                  </a:cubicBezTo>
                  <a:cubicBezTo>
                    <a:pt x="83" y="150"/>
                    <a:pt x="81" y="151"/>
                    <a:pt x="79" y="152"/>
                  </a:cubicBezTo>
                  <a:cubicBezTo>
                    <a:pt x="74" y="156"/>
                    <a:pt x="72" y="161"/>
                    <a:pt x="71" y="166"/>
                  </a:cubicBezTo>
                  <a:cubicBezTo>
                    <a:pt x="70" y="172"/>
                    <a:pt x="71" y="177"/>
                    <a:pt x="75" y="182"/>
                  </a:cubicBezTo>
                  <a:cubicBezTo>
                    <a:pt x="78" y="186"/>
                    <a:pt x="83" y="189"/>
                    <a:pt x="88" y="190"/>
                  </a:cubicBezTo>
                  <a:cubicBezTo>
                    <a:pt x="94" y="191"/>
                    <a:pt x="99" y="189"/>
                    <a:pt x="104" y="186"/>
                  </a:cubicBezTo>
                  <a:cubicBezTo>
                    <a:pt x="107" y="183"/>
                    <a:pt x="112" y="184"/>
                    <a:pt x="115" y="187"/>
                  </a:cubicBezTo>
                  <a:cubicBezTo>
                    <a:pt x="117" y="191"/>
                    <a:pt x="116" y="196"/>
                    <a:pt x="113" y="198"/>
                  </a:cubicBezTo>
                  <a:cubicBezTo>
                    <a:pt x="107" y="203"/>
                    <a:pt x="99" y="205"/>
                    <a:pt x="91" y="205"/>
                  </a:cubicBezTo>
                  <a:cubicBezTo>
                    <a:pt x="90" y="205"/>
                    <a:pt x="88" y="205"/>
                    <a:pt x="86" y="205"/>
                  </a:cubicBezTo>
                  <a:cubicBezTo>
                    <a:pt x="77" y="204"/>
                    <a:pt x="68" y="199"/>
                    <a:pt x="62" y="191"/>
                  </a:cubicBezTo>
                  <a:cubicBezTo>
                    <a:pt x="57" y="183"/>
                    <a:pt x="54" y="173"/>
                    <a:pt x="55" y="164"/>
                  </a:cubicBezTo>
                  <a:close/>
                  <a:moveTo>
                    <a:pt x="164" y="220"/>
                  </a:moveTo>
                  <a:cubicBezTo>
                    <a:pt x="165" y="221"/>
                    <a:pt x="165" y="221"/>
                    <a:pt x="165" y="222"/>
                  </a:cubicBezTo>
                  <a:cubicBezTo>
                    <a:pt x="170" y="230"/>
                    <a:pt x="171" y="240"/>
                    <a:pt x="168" y="249"/>
                  </a:cubicBezTo>
                  <a:cubicBezTo>
                    <a:pt x="165" y="259"/>
                    <a:pt x="159" y="266"/>
                    <a:pt x="150" y="271"/>
                  </a:cubicBezTo>
                  <a:cubicBezTo>
                    <a:pt x="145" y="274"/>
                    <a:pt x="139" y="275"/>
                    <a:pt x="133" y="275"/>
                  </a:cubicBezTo>
                  <a:cubicBezTo>
                    <a:pt x="130" y="275"/>
                    <a:pt x="126" y="275"/>
                    <a:pt x="123" y="274"/>
                  </a:cubicBezTo>
                  <a:cubicBezTo>
                    <a:pt x="122" y="273"/>
                    <a:pt x="121" y="273"/>
                    <a:pt x="121" y="273"/>
                  </a:cubicBezTo>
                  <a:cubicBezTo>
                    <a:pt x="119" y="288"/>
                    <a:pt x="108" y="300"/>
                    <a:pt x="93" y="304"/>
                  </a:cubicBezTo>
                  <a:cubicBezTo>
                    <a:pt x="92" y="304"/>
                    <a:pt x="92" y="304"/>
                    <a:pt x="91" y="304"/>
                  </a:cubicBezTo>
                  <a:cubicBezTo>
                    <a:pt x="88" y="304"/>
                    <a:pt x="85" y="302"/>
                    <a:pt x="84" y="298"/>
                  </a:cubicBezTo>
                  <a:cubicBezTo>
                    <a:pt x="83" y="294"/>
                    <a:pt x="85" y="290"/>
                    <a:pt x="89" y="289"/>
                  </a:cubicBezTo>
                  <a:cubicBezTo>
                    <a:pt x="101" y="286"/>
                    <a:pt x="108" y="275"/>
                    <a:pt x="105" y="264"/>
                  </a:cubicBezTo>
                  <a:cubicBezTo>
                    <a:pt x="104" y="259"/>
                    <a:pt x="100" y="254"/>
                    <a:pt x="96" y="251"/>
                  </a:cubicBezTo>
                  <a:cubicBezTo>
                    <a:pt x="91" y="248"/>
                    <a:pt x="85" y="247"/>
                    <a:pt x="80" y="248"/>
                  </a:cubicBezTo>
                  <a:cubicBezTo>
                    <a:pt x="77" y="249"/>
                    <a:pt x="75" y="250"/>
                    <a:pt x="73" y="251"/>
                  </a:cubicBezTo>
                  <a:cubicBezTo>
                    <a:pt x="69" y="254"/>
                    <a:pt x="65" y="253"/>
                    <a:pt x="62" y="249"/>
                  </a:cubicBezTo>
                  <a:cubicBezTo>
                    <a:pt x="60" y="246"/>
                    <a:pt x="61" y="241"/>
                    <a:pt x="64" y="239"/>
                  </a:cubicBezTo>
                  <a:cubicBezTo>
                    <a:pt x="68" y="236"/>
                    <a:pt x="72" y="234"/>
                    <a:pt x="76" y="233"/>
                  </a:cubicBezTo>
                  <a:cubicBezTo>
                    <a:pt x="86" y="231"/>
                    <a:pt x="95" y="233"/>
                    <a:pt x="104" y="238"/>
                  </a:cubicBezTo>
                  <a:cubicBezTo>
                    <a:pt x="108" y="241"/>
                    <a:pt x="112" y="245"/>
                    <a:pt x="115" y="249"/>
                  </a:cubicBezTo>
                  <a:cubicBezTo>
                    <a:pt x="118" y="254"/>
                    <a:pt x="122" y="257"/>
                    <a:pt x="127" y="259"/>
                  </a:cubicBezTo>
                  <a:cubicBezTo>
                    <a:pt x="133" y="261"/>
                    <a:pt x="138" y="260"/>
                    <a:pt x="143" y="257"/>
                  </a:cubicBezTo>
                  <a:cubicBezTo>
                    <a:pt x="148" y="255"/>
                    <a:pt x="152" y="250"/>
                    <a:pt x="153" y="245"/>
                  </a:cubicBezTo>
                  <a:cubicBezTo>
                    <a:pt x="155" y="240"/>
                    <a:pt x="154" y="234"/>
                    <a:pt x="152" y="229"/>
                  </a:cubicBezTo>
                  <a:cubicBezTo>
                    <a:pt x="150" y="227"/>
                    <a:pt x="149" y="225"/>
                    <a:pt x="147" y="223"/>
                  </a:cubicBezTo>
                  <a:cubicBezTo>
                    <a:pt x="144" y="220"/>
                    <a:pt x="143" y="216"/>
                    <a:pt x="146" y="212"/>
                  </a:cubicBezTo>
                  <a:cubicBezTo>
                    <a:pt x="147" y="212"/>
                    <a:pt x="147" y="211"/>
                    <a:pt x="148" y="211"/>
                  </a:cubicBezTo>
                  <a:cubicBezTo>
                    <a:pt x="149" y="210"/>
                    <a:pt x="150" y="209"/>
                    <a:pt x="151" y="209"/>
                  </a:cubicBezTo>
                  <a:cubicBezTo>
                    <a:pt x="162" y="207"/>
                    <a:pt x="169" y="195"/>
                    <a:pt x="167" y="184"/>
                  </a:cubicBezTo>
                  <a:cubicBezTo>
                    <a:pt x="164" y="173"/>
                    <a:pt x="153" y="166"/>
                    <a:pt x="142" y="169"/>
                  </a:cubicBezTo>
                  <a:cubicBezTo>
                    <a:pt x="139" y="169"/>
                    <a:pt x="137" y="170"/>
                    <a:pt x="135" y="172"/>
                  </a:cubicBezTo>
                  <a:cubicBezTo>
                    <a:pt x="131" y="174"/>
                    <a:pt x="126" y="173"/>
                    <a:pt x="124" y="170"/>
                  </a:cubicBezTo>
                  <a:cubicBezTo>
                    <a:pt x="122" y="166"/>
                    <a:pt x="123" y="161"/>
                    <a:pt x="126" y="159"/>
                  </a:cubicBezTo>
                  <a:cubicBezTo>
                    <a:pt x="130" y="156"/>
                    <a:pt x="134" y="155"/>
                    <a:pt x="138" y="154"/>
                  </a:cubicBezTo>
                  <a:cubicBezTo>
                    <a:pt x="158" y="149"/>
                    <a:pt x="177" y="161"/>
                    <a:pt x="182" y="181"/>
                  </a:cubicBezTo>
                  <a:cubicBezTo>
                    <a:pt x="185" y="197"/>
                    <a:pt x="178" y="213"/>
                    <a:pt x="164" y="220"/>
                  </a:cubicBezTo>
                  <a:close/>
                </a:path>
              </a:pathLst>
            </a:custGeom>
            <a:solidFill>
              <a:schemeClr val="dk2"/>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647" name="Google Shape;1647;p235"/>
            <p:cNvSpPr/>
            <p:nvPr/>
          </p:nvSpPr>
          <p:spPr>
            <a:xfrm>
              <a:off x="1938338" y="1603375"/>
              <a:ext cx="723900" cy="1965325"/>
            </a:xfrm>
            <a:custGeom>
              <a:rect b="b" l="l" r="r" t="t"/>
              <a:pathLst>
                <a:path extrusionOk="0" h="522" w="192">
                  <a:moveTo>
                    <a:pt x="140" y="185"/>
                  </a:moveTo>
                  <a:cubicBezTo>
                    <a:pt x="140" y="181"/>
                    <a:pt x="144" y="178"/>
                    <a:pt x="148" y="178"/>
                  </a:cubicBezTo>
                  <a:cubicBezTo>
                    <a:pt x="160" y="178"/>
                    <a:pt x="172" y="182"/>
                    <a:pt x="181" y="189"/>
                  </a:cubicBezTo>
                  <a:cubicBezTo>
                    <a:pt x="188" y="180"/>
                    <a:pt x="192" y="168"/>
                    <a:pt x="192" y="155"/>
                  </a:cubicBezTo>
                  <a:cubicBezTo>
                    <a:pt x="192" y="131"/>
                    <a:pt x="178" y="110"/>
                    <a:pt x="157" y="101"/>
                  </a:cubicBezTo>
                  <a:cubicBezTo>
                    <a:pt x="160" y="95"/>
                    <a:pt x="161" y="89"/>
                    <a:pt x="161" y="82"/>
                  </a:cubicBezTo>
                  <a:cubicBezTo>
                    <a:pt x="161" y="58"/>
                    <a:pt x="141" y="38"/>
                    <a:pt x="117" y="38"/>
                  </a:cubicBezTo>
                  <a:cubicBezTo>
                    <a:pt x="112" y="38"/>
                    <a:pt x="108" y="39"/>
                    <a:pt x="103" y="40"/>
                  </a:cubicBezTo>
                  <a:cubicBezTo>
                    <a:pt x="95" y="17"/>
                    <a:pt x="73" y="0"/>
                    <a:pt x="47" y="0"/>
                  </a:cubicBezTo>
                  <a:cubicBezTo>
                    <a:pt x="28" y="0"/>
                    <a:pt x="11" y="9"/>
                    <a:pt x="0" y="24"/>
                  </a:cubicBezTo>
                  <a:cubicBezTo>
                    <a:pt x="0" y="94"/>
                    <a:pt x="0" y="94"/>
                    <a:pt x="0" y="94"/>
                  </a:cubicBezTo>
                  <a:cubicBezTo>
                    <a:pt x="0" y="94"/>
                    <a:pt x="1" y="95"/>
                    <a:pt x="1" y="96"/>
                  </a:cubicBezTo>
                  <a:cubicBezTo>
                    <a:pt x="1" y="96"/>
                    <a:pt x="0" y="97"/>
                    <a:pt x="0" y="98"/>
                  </a:cubicBezTo>
                  <a:cubicBezTo>
                    <a:pt x="0" y="234"/>
                    <a:pt x="0" y="234"/>
                    <a:pt x="0" y="234"/>
                  </a:cubicBezTo>
                  <a:cubicBezTo>
                    <a:pt x="0" y="235"/>
                    <a:pt x="0" y="235"/>
                    <a:pt x="0" y="235"/>
                  </a:cubicBezTo>
                  <a:cubicBezTo>
                    <a:pt x="0" y="236"/>
                    <a:pt x="0" y="236"/>
                    <a:pt x="0" y="236"/>
                  </a:cubicBezTo>
                  <a:cubicBezTo>
                    <a:pt x="0" y="298"/>
                    <a:pt x="0" y="298"/>
                    <a:pt x="0" y="298"/>
                  </a:cubicBezTo>
                  <a:cubicBezTo>
                    <a:pt x="0" y="298"/>
                    <a:pt x="1" y="299"/>
                    <a:pt x="1" y="299"/>
                  </a:cubicBezTo>
                  <a:cubicBezTo>
                    <a:pt x="1" y="300"/>
                    <a:pt x="0" y="300"/>
                    <a:pt x="0" y="301"/>
                  </a:cubicBezTo>
                  <a:cubicBezTo>
                    <a:pt x="0" y="363"/>
                    <a:pt x="0" y="363"/>
                    <a:pt x="0" y="363"/>
                  </a:cubicBezTo>
                  <a:cubicBezTo>
                    <a:pt x="8" y="371"/>
                    <a:pt x="19" y="376"/>
                    <a:pt x="31" y="376"/>
                  </a:cubicBezTo>
                  <a:cubicBezTo>
                    <a:pt x="36" y="376"/>
                    <a:pt x="42" y="375"/>
                    <a:pt x="46" y="373"/>
                  </a:cubicBezTo>
                  <a:cubicBezTo>
                    <a:pt x="6" y="510"/>
                    <a:pt x="6" y="510"/>
                    <a:pt x="6" y="510"/>
                  </a:cubicBezTo>
                  <a:cubicBezTo>
                    <a:pt x="5" y="515"/>
                    <a:pt x="8" y="521"/>
                    <a:pt x="13" y="522"/>
                  </a:cubicBezTo>
                  <a:cubicBezTo>
                    <a:pt x="14" y="522"/>
                    <a:pt x="14" y="522"/>
                    <a:pt x="15" y="522"/>
                  </a:cubicBezTo>
                  <a:cubicBezTo>
                    <a:pt x="20" y="522"/>
                    <a:pt x="23" y="520"/>
                    <a:pt x="25" y="516"/>
                  </a:cubicBezTo>
                  <a:cubicBezTo>
                    <a:pt x="67" y="370"/>
                    <a:pt x="67" y="370"/>
                    <a:pt x="67" y="370"/>
                  </a:cubicBezTo>
                  <a:cubicBezTo>
                    <a:pt x="43" y="360"/>
                    <a:pt x="26" y="336"/>
                    <a:pt x="26" y="308"/>
                  </a:cubicBezTo>
                  <a:cubicBezTo>
                    <a:pt x="26" y="304"/>
                    <a:pt x="30" y="300"/>
                    <a:pt x="34" y="300"/>
                  </a:cubicBezTo>
                  <a:cubicBezTo>
                    <a:pt x="38" y="300"/>
                    <a:pt x="42" y="304"/>
                    <a:pt x="42" y="308"/>
                  </a:cubicBezTo>
                  <a:cubicBezTo>
                    <a:pt x="42" y="329"/>
                    <a:pt x="54" y="347"/>
                    <a:pt x="72" y="355"/>
                  </a:cubicBezTo>
                  <a:cubicBezTo>
                    <a:pt x="72" y="354"/>
                    <a:pt x="72" y="354"/>
                    <a:pt x="72" y="354"/>
                  </a:cubicBezTo>
                  <a:cubicBezTo>
                    <a:pt x="79" y="357"/>
                    <a:pt x="86" y="359"/>
                    <a:pt x="95" y="359"/>
                  </a:cubicBezTo>
                  <a:cubicBezTo>
                    <a:pt x="127" y="359"/>
                    <a:pt x="154" y="332"/>
                    <a:pt x="154" y="299"/>
                  </a:cubicBezTo>
                  <a:cubicBezTo>
                    <a:pt x="154" y="291"/>
                    <a:pt x="152" y="282"/>
                    <a:pt x="148" y="275"/>
                  </a:cubicBezTo>
                  <a:cubicBezTo>
                    <a:pt x="168" y="270"/>
                    <a:pt x="183" y="253"/>
                    <a:pt x="183" y="231"/>
                  </a:cubicBezTo>
                  <a:cubicBezTo>
                    <a:pt x="183" y="220"/>
                    <a:pt x="179" y="210"/>
                    <a:pt x="172" y="202"/>
                  </a:cubicBezTo>
                  <a:cubicBezTo>
                    <a:pt x="165" y="196"/>
                    <a:pt x="157" y="193"/>
                    <a:pt x="148" y="193"/>
                  </a:cubicBezTo>
                  <a:cubicBezTo>
                    <a:pt x="144" y="193"/>
                    <a:pt x="140" y="189"/>
                    <a:pt x="140" y="185"/>
                  </a:cubicBezTo>
                  <a:close/>
                  <a:moveTo>
                    <a:pt x="130" y="249"/>
                  </a:moveTo>
                  <a:cubicBezTo>
                    <a:pt x="128" y="253"/>
                    <a:pt x="123" y="254"/>
                    <a:pt x="119" y="251"/>
                  </a:cubicBezTo>
                  <a:cubicBezTo>
                    <a:pt x="117" y="250"/>
                    <a:pt x="115" y="249"/>
                    <a:pt x="113" y="248"/>
                  </a:cubicBezTo>
                  <a:cubicBezTo>
                    <a:pt x="107" y="247"/>
                    <a:pt x="101" y="248"/>
                    <a:pt x="97" y="251"/>
                  </a:cubicBezTo>
                  <a:cubicBezTo>
                    <a:pt x="92" y="254"/>
                    <a:pt x="89" y="259"/>
                    <a:pt x="87" y="264"/>
                  </a:cubicBezTo>
                  <a:cubicBezTo>
                    <a:pt x="86" y="269"/>
                    <a:pt x="87" y="275"/>
                    <a:pt x="90" y="280"/>
                  </a:cubicBezTo>
                  <a:cubicBezTo>
                    <a:pt x="93" y="284"/>
                    <a:pt x="98" y="288"/>
                    <a:pt x="103" y="289"/>
                  </a:cubicBezTo>
                  <a:cubicBezTo>
                    <a:pt x="107" y="290"/>
                    <a:pt x="110" y="294"/>
                    <a:pt x="109" y="298"/>
                  </a:cubicBezTo>
                  <a:cubicBezTo>
                    <a:pt x="108" y="302"/>
                    <a:pt x="105" y="304"/>
                    <a:pt x="101" y="304"/>
                  </a:cubicBezTo>
                  <a:cubicBezTo>
                    <a:pt x="101" y="304"/>
                    <a:pt x="100" y="304"/>
                    <a:pt x="99" y="304"/>
                  </a:cubicBezTo>
                  <a:cubicBezTo>
                    <a:pt x="90" y="302"/>
                    <a:pt x="82" y="296"/>
                    <a:pt x="77" y="288"/>
                  </a:cubicBezTo>
                  <a:cubicBezTo>
                    <a:pt x="74" y="283"/>
                    <a:pt x="72" y="278"/>
                    <a:pt x="72" y="273"/>
                  </a:cubicBezTo>
                  <a:cubicBezTo>
                    <a:pt x="68" y="274"/>
                    <a:pt x="63" y="275"/>
                    <a:pt x="59" y="275"/>
                  </a:cubicBezTo>
                  <a:cubicBezTo>
                    <a:pt x="53" y="275"/>
                    <a:pt x="47" y="274"/>
                    <a:pt x="42" y="271"/>
                  </a:cubicBezTo>
                  <a:cubicBezTo>
                    <a:pt x="33" y="266"/>
                    <a:pt x="27" y="259"/>
                    <a:pt x="24" y="249"/>
                  </a:cubicBezTo>
                  <a:cubicBezTo>
                    <a:pt x="22" y="240"/>
                    <a:pt x="23" y="230"/>
                    <a:pt x="27" y="222"/>
                  </a:cubicBezTo>
                  <a:cubicBezTo>
                    <a:pt x="28" y="221"/>
                    <a:pt x="28" y="221"/>
                    <a:pt x="28" y="220"/>
                  </a:cubicBezTo>
                  <a:cubicBezTo>
                    <a:pt x="14" y="213"/>
                    <a:pt x="7" y="197"/>
                    <a:pt x="11" y="181"/>
                  </a:cubicBezTo>
                  <a:cubicBezTo>
                    <a:pt x="13" y="171"/>
                    <a:pt x="19" y="163"/>
                    <a:pt x="27" y="158"/>
                  </a:cubicBezTo>
                  <a:cubicBezTo>
                    <a:pt x="35" y="153"/>
                    <a:pt x="45" y="151"/>
                    <a:pt x="54" y="154"/>
                  </a:cubicBezTo>
                  <a:cubicBezTo>
                    <a:pt x="59" y="155"/>
                    <a:pt x="63" y="156"/>
                    <a:pt x="66" y="159"/>
                  </a:cubicBezTo>
                  <a:cubicBezTo>
                    <a:pt x="70" y="161"/>
                    <a:pt x="71" y="166"/>
                    <a:pt x="68" y="170"/>
                  </a:cubicBezTo>
                  <a:cubicBezTo>
                    <a:pt x="66" y="173"/>
                    <a:pt x="61" y="174"/>
                    <a:pt x="58" y="172"/>
                  </a:cubicBezTo>
                  <a:cubicBezTo>
                    <a:pt x="55" y="170"/>
                    <a:pt x="53" y="169"/>
                    <a:pt x="51" y="169"/>
                  </a:cubicBezTo>
                  <a:cubicBezTo>
                    <a:pt x="45" y="167"/>
                    <a:pt x="40" y="168"/>
                    <a:pt x="35" y="171"/>
                  </a:cubicBezTo>
                  <a:cubicBezTo>
                    <a:pt x="30" y="174"/>
                    <a:pt x="27" y="179"/>
                    <a:pt x="26" y="184"/>
                  </a:cubicBezTo>
                  <a:cubicBezTo>
                    <a:pt x="23" y="195"/>
                    <a:pt x="30" y="207"/>
                    <a:pt x="41" y="209"/>
                  </a:cubicBezTo>
                  <a:cubicBezTo>
                    <a:pt x="42" y="209"/>
                    <a:pt x="44" y="210"/>
                    <a:pt x="44" y="211"/>
                  </a:cubicBezTo>
                  <a:cubicBezTo>
                    <a:pt x="45" y="211"/>
                    <a:pt x="46" y="212"/>
                    <a:pt x="46" y="212"/>
                  </a:cubicBezTo>
                  <a:cubicBezTo>
                    <a:pt x="49" y="216"/>
                    <a:pt x="49" y="220"/>
                    <a:pt x="45" y="223"/>
                  </a:cubicBezTo>
                  <a:cubicBezTo>
                    <a:pt x="44" y="225"/>
                    <a:pt x="42" y="227"/>
                    <a:pt x="41" y="229"/>
                  </a:cubicBezTo>
                  <a:cubicBezTo>
                    <a:pt x="38" y="234"/>
                    <a:pt x="38" y="240"/>
                    <a:pt x="39" y="245"/>
                  </a:cubicBezTo>
                  <a:cubicBezTo>
                    <a:pt x="41" y="250"/>
                    <a:pt x="44" y="255"/>
                    <a:pt x="49" y="257"/>
                  </a:cubicBezTo>
                  <a:cubicBezTo>
                    <a:pt x="59" y="263"/>
                    <a:pt x="72" y="259"/>
                    <a:pt x="77" y="249"/>
                  </a:cubicBezTo>
                  <a:cubicBezTo>
                    <a:pt x="80" y="245"/>
                    <a:pt x="84" y="241"/>
                    <a:pt x="89" y="238"/>
                  </a:cubicBezTo>
                  <a:cubicBezTo>
                    <a:pt x="97" y="233"/>
                    <a:pt x="107" y="231"/>
                    <a:pt x="116" y="233"/>
                  </a:cubicBezTo>
                  <a:cubicBezTo>
                    <a:pt x="120" y="234"/>
                    <a:pt x="124" y="236"/>
                    <a:pt x="128" y="239"/>
                  </a:cubicBezTo>
                  <a:cubicBezTo>
                    <a:pt x="132" y="241"/>
                    <a:pt x="132" y="246"/>
                    <a:pt x="130" y="249"/>
                  </a:cubicBezTo>
                  <a:close/>
                  <a:moveTo>
                    <a:pt x="130" y="191"/>
                  </a:moveTo>
                  <a:cubicBezTo>
                    <a:pt x="124" y="199"/>
                    <a:pt x="116" y="204"/>
                    <a:pt x="106" y="205"/>
                  </a:cubicBezTo>
                  <a:cubicBezTo>
                    <a:pt x="104" y="205"/>
                    <a:pt x="103" y="205"/>
                    <a:pt x="101" y="205"/>
                  </a:cubicBezTo>
                  <a:cubicBezTo>
                    <a:pt x="93" y="205"/>
                    <a:pt x="86" y="203"/>
                    <a:pt x="79" y="198"/>
                  </a:cubicBezTo>
                  <a:cubicBezTo>
                    <a:pt x="76" y="196"/>
                    <a:pt x="75" y="191"/>
                    <a:pt x="78" y="187"/>
                  </a:cubicBezTo>
                  <a:cubicBezTo>
                    <a:pt x="80" y="184"/>
                    <a:pt x="85" y="183"/>
                    <a:pt x="89" y="186"/>
                  </a:cubicBezTo>
                  <a:cubicBezTo>
                    <a:pt x="93" y="189"/>
                    <a:pt x="99" y="191"/>
                    <a:pt x="104" y="190"/>
                  </a:cubicBezTo>
                  <a:cubicBezTo>
                    <a:pt x="110" y="189"/>
                    <a:pt x="114" y="186"/>
                    <a:pt x="118" y="182"/>
                  </a:cubicBezTo>
                  <a:cubicBezTo>
                    <a:pt x="125" y="172"/>
                    <a:pt x="123" y="159"/>
                    <a:pt x="113" y="152"/>
                  </a:cubicBezTo>
                  <a:cubicBezTo>
                    <a:pt x="111" y="151"/>
                    <a:pt x="109" y="150"/>
                    <a:pt x="107" y="149"/>
                  </a:cubicBezTo>
                  <a:cubicBezTo>
                    <a:pt x="107" y="149"/>
                    <a:pt x="106" y="149"/>
                    <a:pt x="106" y="149"/>
                  </a:cubicBezTo>
                  <a:cubicBezTo>
                    <a:pt x="106" y="149"/>
                    <a:pt x="106" y="149"/>
                    <a:pt x="106" y="149"/>
                  </a:cubicBezTo>
                  <a:cubicBezTo>
                    <a:pt x="105" y="149"/>
                    <a:pt x="105" y="148"/>
                    <a:pt x="105" y="148"/>
                  </a:cubicBezTo>
                  <a:cubicBezTo>
                    <a:pt x="105" y="148"/>
                    <a:pt x="104" y="148"/>
                    <a:pt x="104" y="148"/>
                  </a:cubicBezTo>
                  <a:cubicBezTo>
                    <a:pt x="104" y="148"/>
                    <a:pt x="104" y="148"/>
                    <a:pt x="104" y="147"/>
                  </a:cubicBezTo>
                  <a:cubicBezTo>
                    <a:pt x="104" y="147"/>
                    <a:pt x="103" y="147"/>
                    <a:pt x="103" y="147"/>
                  </a:cubicBezTo>
                  <a:cubicBezTo>
                    <a:pt x="103" y="147"/>
                    <a:pt x="103" y="147"/>
                    <a:pt x="103" y="146"/>
                  </a:cubicBezTo>
                  <a:cubicBezTo>
                    <a:pt x="103" y="146"/>
                    <a:pt x="102" y="146"/>
                    <a:pt x="102" y="146"/>
                  </a:cubicBezTo>
                  <a:cubicBezTo>
                    <a:pt x="102" y="146"/>
                    <a:pt x="102" y="145"/>
                    <a:pt x="102" y="145"/>
                  </a:cubicBezTo>
                  <a:cubicBezTo>
                    <a:pt x="102" y="145"/>
                    <a:pt x="102" y="145"/>
                    <a:pt x="102" y="144"/>
                  </a:cubicBezTo>
                  <a:cubicBezTo>
                    <a:pt x="102" y="144"/>
                    <a:pt x="101" y="144"/>
                    <a:pt x="101" y="144"/>
                  </a:cubicBezTo>
                  <a:cubicBezTo>
                    <a:pt x="101" y="143"/>
                    <a:pt x="101" y="143"/>
                    <a:pt x="101" y="143"/>
                  </a:cubicBezTo>
                  <a:cubicBezTo>
                    <a:pt x="101" y="143"/>
                    <a:pt x="101" y="142"/>
                    <a:pt x="101" y="142"/>
                  </a:cubicBezTo>
                  <a:cubicBezTo>
                    <a:pt x="101" y="142"/>
                    <a:pt x="101" y="142"/>
                    <a:pt x="101" y="142"/>
                  </a:cubicBezTo>
                  <a:cubicBezTo>
                    <a:pt x="101" y="142"/>
                    <a:pt x="101" y="142"/>
                    <a:pt x="101" y="141"/>
                  </a:cubicBezTo>
                  <a:cubicBezTo>
                    <a:pt x="101" y="141"/>
                    <a:pt x="101" y="141"/>
                    <a:pt x="101" y="141"/>
                  </a:cubicBezTo>
                  <a:cubicBezTo>
                    <a:pt x="101" y="140"/>
                    <a:pt x="101" y="140"/>
                    <a:pt x="101" y="140"/>
                  </a:cubicBezTo>
                  <a:cubicBezTo>
                    <a:pt x="101" y="140"/>
                    <a:pt x="101" y="140"/>
                    <a:pt x="101" y="140"/>
                  </a:cubicBezTo>
                  <a:cubicBezTo>
                    <a:pt x="101" y="139"/>
                    <a:pt x="102" y="139"/>
                    <a:pt x="102" y="139"/>
                  </a:cubicBezTo>
                  <a:cubicBezTo>
                    <a:pt x="102" y="139"/>
                    <a:pt x="102" y="139"/>
                    <a:pt x="102" y="138"/>
                  </a:cubicBezTo>
                  <a:cubicBezTo>
                    <a:pt x="102" y="138"/>
                    <a:pt x="102" y="138"/>
                    <a:pt x="102" y="138"/>
                  </a:cubicBezTo>
                  <a:cubicBezTo>
                    <a:pt x="102" y="138"/>
                    <a:pt x="102" y="137"/>
                    <a:pt x="103" y="137"/>
                  </a:cubicBezTo>
                  <a:cubicBezTo>
                    <a:pt x="103" y="137"/>
                    <a:pt x="103" y="137"/>
                    <a:pt x="103" y="137"/>
                  </a:cubicBezTo>
                  <a:cubicBezTo>
                    <a:pt x="103" y="136"/>
                    <a:pt x="103" y="136"/>
                    <a:pt x="104" y="136"/>
                  </a:cubicBezTo>
                  <a:cubicBezTo>
                    <a:pt x="104" y="136"/>
                    <a:pt x="104" y="136"/>
                    <a:pt x="104" y="136"/>
                  </a:cubicBezTo>
                  <a:cubicBezTo>
                    <a:pt x="104" y="135"/>
                    <a:pt x="105" y="135"/>
                    <a:pt x="105" y="135"/>
                  </a:cubicBezTo>
                  <a:cubicBezTo>
                    <a:pt x="105" y="135"/>
                    <a:pt x="105" y="135"/>
                    <a:pt x="105" y="135"/>
                  </a:cubicBezTo>
                  <a:cubicBezTo>
                    <a:pt x="106" y="135"/>
                    <a:pt x="106" y="135"/>
                    <a:pt x="106" y="135"/>
                  </a:cubicBezTo>
                  <a:cubicBezTo>
                    <a:pt x="106" y="134"/>
                    <a:pt x="107" y="134"/>
                    <a:pt x="107" y="134"/>
                  </a:cubicBezTo>
                  <a:cubicBezTo>
                    <a:pt x="107" y="134"/>
                    <a:pt x="107" y="134"/>
                    <a:pt x="108" y="134"/>
                  </a:cubicBezTo>
                  <a:cubicBezTo>
                    <a:pt x="108" y="134"/>
                    <a:pt x="108" y="134"/>
                    <a:pt x="108" y="134"/>
                  </a:cubicBezTo>
                  <a:cubicBezTo>
                    <a:pt x="108" y="134"/>
                    <a:pt x="109" y="134"/>
                    <a:pt x="109" y="134"/>
                  </a:cubicBezTo>
                  <a:cubicBezTo>
                    <a:pt x="120" y="134"/>
                    <a:pt x="130" y="125"/>
                    <a:pt x="130" y="113"/>
                  </a:cubicBezTo>
                  <a:cubicBezTo>
                    <a:pt x="130" y="102"/>
                    <a:pt x="120" y="92"/>
                    <a:pt x="109" y="92"/>
                  </a:cubicBezTo>
                  <a:cubicBezTo>
                    <a:pt x="107" y="92"/>
                    <a:pt x="105" y="93"/>
                    <a:pt x="103" y="93"/>
                  </a:cubicBezTo>
                  <a:cubicBezTo>
                    <a:pt x="102" y="94"/>
                    <a:pt x="100" y="95"/>
                    <a:pt x="98" y="95"/>
                  </a:cubicBezTo>
                  <a:cubicBezTo>
                    <a:pt x="94" y="95"/>
                    <a:pt x="91" y="91"/>
                    <a:pt x="91" y="87"/>
                  </a:cubicBezTo>
                  <a:cubicBezTo>
                    <a:pt x="91" y="71"/>
                    <a:pt x="77" y="57"/>
                    <a:pt x="61" y="57"/>
                  </a:cubicBezTo>
                  <a:cubicBezTo>
                    <a:pt x="44" y="57"/>
                    <a:pt x="31" y="71"/>
                    <a:pt x="31" y="87"/>
                  </a:cubicBezTo>
                  <a:cubicBezTo>
                    <a:pt x="31" y="104"/>
                    <a:pt x="44" y="117"/>
                    <a:pt x="61" y="117"/>
                  </a:cubicBezTo>
                  <a:cubicBezTo>
                    <a:pt x="65" y="117"/>
                    <a:pt x="69" y="120"/>
                    <a:pt x="69" y="125"/>
                  </a:cubicBezTo>
                  <a:cubicBezTo>
                    <a:pt x="69" y="129"/>
                    <a:pt x="65" y="132"/>
                    <a:pt x="61" y="132"/>
                  </a:cubicBezTo>
                  <a:cubicBezTo>
                    <a:pt x="36" y="132"/>
                    <a:pt x="16" y="112"/>
                    <a:pt x="16" y="87"/>
                  </a:cubicBezTo>
                  <a:cubicBezTo>
                    <a:pt x="16" y="62"/>
                    <a:pt x="36" y="42"/>
                    <a:pt x="61" y="42"/>
                  </a:cubicBezTo>
                  <a:cubicBezTo>
                    <a:pt x="82" y="42"/>
                    <a:pt x="101" y="57"/>
                    <a:pt x="105" y="77"/>
                  </a:cubicBezTo>
                  <a:cubicBezTo>
                    <a:pt x="106" y="77"/>
                    <a:pt x="108" y="77"/>
                    <a:pt x="109" y="77"/>
                  </a:cubicBezTo>
                  <a:cubicBezTo>
                    <a:pt x="129" y="77"/>
                    <a:pt x="145" y="93"/>
                    <a:pt x="145" y="113"/>
                  </a:cubicBezTo>
                  <a:cubicBezTo>
                    <a:pt x="145" y="126"/>
                    <a:pt x="138" y="138"/>
                    <a:pt x="127" y="144"/>
                  </a:cubicBezTo>
                  <a:cubicBezTo>
                    <a:pt x="132" y="150"/>
                    <a:pt x="136" y="156"/>
                    <a:pt x="137" y="164"/>
                  </a:cubicBezTo>
                  <a:cubicBezTo>
                    <a:pt x="138" y="173"/>
                    <a:pt x="136" y="183"/>
                    <a:pt x="130" y="191"/>
                  </a:cubicBezTo>
                  <a:close/>
                </a:path>
              </a:pathLst>
            </a:custGeom>
            <a:solidFill>
              <a:schemeClr val="dk2"/>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648" name="Google Shape;1648;p235"/>
            <p:cNvSpPr/>
            <p:nvPr/>
          </p:nvSpPr>
          <p:spPr>
            <a:xfrm>
              <a:off x="1444625" y="3622675"/>
              <a:ext cx="935038" cy="134938"/>
            </a:xfrm>
            <a:custGeom>
              <a:rect b="b" l="l" r="r" t="t"/>
              <a:pathLst>
                <a:path extrusionOk="0" h="36" w="248">
                  <a:moveTo>
                    <a:pt x="248" y="19"/>
                  </a:moveTo>
                  <a:cubicBezTo>
                    <a:pt x="248" y="28"/>
                    <a:pt x="240" y="36"/>
                    <a:pt x="230" y="36"/>
                  </a:cubicBezTo>
                  <a:cubicBezTo>
                    <a:pt x="18" y="36"/>
                    <a:pt x="18" y="36"/>
                    <a:pt x="18" y="36"/>
                  </a:cubicBezTo>
                  <a:cubicBezTo>
                    <a:pt x="8" y="36"/>
                    <a:pt x="0" y="28"/>
                    <a:pt x="0" y="19"/>
                  </a:cubicBezTo>
                  <a:cubicBezTo>
                    <a:pt x="0" y="19"/>
                    <a:pt x="0" y="19"/>
                    <a:pt x="0" y="19"/>
                  </a:cubicBezTo>
                  <a:cubicBezTo>
                    <a:pt x="0" y="8"/>
                    <a:pt x="8" y="0"/>
                    <a:pt x="18" y="0"/>
                  </a:cubicBezTo>
                  <a:cubicBezTo>
                    <a:pt x="230" y="0"/>
                    <a:pt x="230" y="0"/>
                    <a:pt x="230" y="0"/>
                  </a:cubicBezTo>
                  <a:cubicBezTo>
                    <a:pt x="240" y="0"/>
                    <a:pt x="248" y="8"/>
                    <a:pt x="248" y="19"/>
                  </a:cubicBezTo>
                </a:path>
              </a:pathLst>
            </a:custGeom>
            <a:solidFill>
              <a:schemeClr val="lt2"/>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649" name="Google Shape;1649;p235"/>
            <p:cNvSpPr/>
            <p:nvPr/>
          </p:nvSpPr>
          <p:spPr>
            <a:xfrm>
              <a:off x="1568450" y="3810000"/>
              <a:ext cx="704850" cy="131763"/>
            </a:xfrm>
            <a:custGeom>
              <a:rect b="b" l="l" r="r" t="t"/>
              <a:pathLst>
                <a:path extrusionOk="0" h="35" w="187">
                  <a:moveTo>
                    <a:pt x="187" y="17"/>
                  </a:moveTo>
                  <a:cubicBezTo>
                    <a:pt x="187" y="27"/>
                    <a:pt x="179" y="35"/>
                    <a:pt x="169" y="35"/>
                  </a:cubicBezTo>
                  <a:cubicBezTo>
                    <a:pt x="18" y="35"/>
                    <a:pt x="18" y="35"/>
                    <a:pt x="18" y="35"/>
                  </a:cubicBezTo>
                  <a:cubicBezTo>
                    <a:pt x="8" y="35"/>
                    <a:pt x="0" y="27"/>
                    <a:pt x="0" y="17"/>
                  </a:cubicBezTo>
                  <a:cubicBezTo>
                    <a:pt x="0" y="17"/>
                    <a:pt x="0" y="17"/>
                    <a:pt x="0" y="17"/>
                  </a:cubicBezTo>
                  <a:cubicBezTo>
                    <a:pt x="0" y="7"/>
                    <a:pt x="8" y="0"/>
                    <a:pt x="18" y="0"/>
                  </a:cubicBezTo>
                  <a:cubicBezTo>
                    <a:pt x="169" y="0"/>
                    <a:pt x="169" y="0"/>
                    <a:pt x="169" y="0"/>
                  </a:cubicBezTo>
                  <a:cubicBezTo>
                    <a:pt x="179" y="0"/>
                    <a:pt x="187" y="7"/>
                    <a:pt x="187" y="17"/>
                  </a:cubicBezTo>
                </a:path>
              </a:pathLst>
            </a:custGeom>
            <a:solidFill>
              <a:schemeClr val="lt2"/>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650" name="Google Shape;1650;p235"/>
            <p:cNvSpPr/>
            <p:nvPr/>
          </p:nvSpPr>
          <p:spPr>
            <a:xfrm>
              <a:off x="1673225" y="3990975"/>
              <a:ext cx="495300" cy="104775"/>
            </a:xfrm>
            <a:custGeom>
              <a:rect b="b" l="l" r="r" t="t"/>
              <a:pathLst>
                <a:path extrusionOk="0" h="28" w="131">
                  <a:moveTo>
                    <a:pt x="0" y="0"/>
                  </a:moveTo>
                  <a:cubicBezTo>
                    <a:pt x="11" y="17"/>
                    <a:pt x="36" y="28"/>
                    <a:pt x="65" y="28"/>
                  </a:cubicBezTo>
                  <a:cubicBezTo>
                    <a:pt x="95" y="28"/>
                    <a:pt x="120" y="17"/>
                    <a:pt x="131" y="0"/>
                  </a:cubicBezTo>
                  <a:cubicBezTo>
                    <a:pt x="0" y="0"/>
                    <a:pt x="0" y="0"/>
                    <a:pt x="0" y="0"/>
                  </a:cubicBezTo>
                  <a:close/>
                </a:path>
              </a:pathLst>
            </a:custGeom>
            <a:solidFill>
              <a:schemeClr val="lt2"/>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grpSp>
      <p:sp>
        <p:nvSpPr>
          <p:cNvPr id="1651" name="Google Shape;1651;p235"/>
          <p:cNvSpPr txBox="1"/>
          <p:nvPr/>
        </p:nvSpPr>
        <p:spPr>
          <a:xfrm>
            <a:off x="10523587" y="2417596"/>
            <a:ext cx="4470400"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Refers to models that are considered interpretable due to their simple structure</a:t>
            </a:r>
            <a:endParaRPr b="0" i="0" sz="2200" u="none" cap="none" strike="noStrike">
              <a:solidFill>
                <a:srgbClr val="44494E"/>
              </a:solidFill>
              <a:latin typeface="Open Sans"/>
              <a:ea typeface="Open Sans"/>
              <a:cs typeface="Open Sans"/>
              <a:sym typeface="Open Sans"/>
            </a:endParaRPr>
          </a:p>
        </p:txBody>
      </p:sp>
      <p:sp>
        <p:nvSpPr>
          <p:cNvPr id="1652" name="Google Shape;1652;p235"/>
          <p:cNvSpPr txBox="1"/>
          <p:nvPr>
            <p:ph type="title"/>
          </p:nvPr>
        </p:nvSpPr>
        <p:spPr>
          <a:xfrm>
            <a:off x="3484132" y="242490"/>
            <a:ext cx="8850701"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b="1" lang="en-IN" sz="3200">
                <a:latin typeface="Open Sans"/>
                <a:ea typeface="Open Sans"/>
                <a:cs typeface="Open Sans"/>
                <a:sym typeface="Open Sans"/>
              </a:rPr>
              <a:t>Intrinsic or Post Hoc </a:t>
            </a:r>
            <a:endParaRPr/>
          </a:p>
        </p:txBody>
      </p:sp>
      <p:pic>
        <p:nvPicPr>
          <p:cNvPr id="1653" name="Google Shape;1653;p235"/>
          <p:cNvPicPr preferRelativeResize="0"/>
          <p:nvPr/>
        </p:nvPicPr>
        <p:blipFill rotWithShape="1">
          <a:blip r:embed="rId3">
            <a:alphaModFix/>
          </a:blip>
          <a:srcRect b="0" l="0" r="0" t="0"/>
          <a:stretch/>
        </p:blipFill>
        <p:spPr>
          <a:xfrm>
            <a:off x="5058030" y="774466"/>
            <a:ext cx="5900929" cy="310537"/>
          </a:xfrm>
          <a:prstGeom prst="rect">
            <a:avLst/>
          </a:prstGeom>
          <a:noFill/>
          <a:ln>
            <a:noFill/>
          </a:ln>
        </p:spPr>
      </p:pic>
      <p:sp>
        <p:nvSpPr>
          <p:cNvPr id="1654" name="Google Shape;1654;p235"/>
          <p:cNvSpPr txBox="1"/>
          <p:nvPr/>
        </p:nvSpPr>
        <p:spPr>
          <a:xfrm>
            <a:off x="1278456" y="2343445"/>
            <a:ext cx="4516748" cy="1446550"/>
          </a:xfrm>
          <a:prstGeom prst="rect">
            <a:avLst/>
          </a:prstGeom>
          <a:noFill/>
          <a:ln>
            <a:noFill/>
          </a:ln>
        </p:spPr>
        <p:txBody>
          <a:bodyPr anchorCtr="0" anchor="t" bIns="45700" lIns="91425" spcFirstLastPara="1" rIns="91425" wrap="square" tIns="45700">
            <a:spAutoFit/>
          </a:bodyPr>
          <a:lstStyle/>
          <a:p>
            <a:pPr indent="0" lvl="0" marL="7620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Achieves interpretability  by simplifying the machine learning model and analyzes the method after the training</a:t>
            </a:r>
            <a:endParaRPr b="0" i="0" sz="2200" u="none" cap="none" strike="noStrike">
              <a:solidFill>
                <a:srgbClr val="44494E"/>
              </a:solidFill>
              <a:latin typeface="Open Sans"/>
              <a:ea typeface="Open Sans"/>
              <a:cs typeface="Open Sans"/>
              <a:sym typeface="Open Sans"/>
            </a:endParaRPr>
          </a:p>
        </p:txBody>
      </p:sp>
      <p:cxnSp>
        <p:nvCxnSpPr>
          <p:cNvPr id="1655" name="Google Shape;1655;p235"/>
          <p:cNvCxnSpPr/>
          <p:nvPr/>
        </p:nvCxnSpPr>
        <p:spPr>
          <a:xfrm flipH="1" rot="10800000">
            <a:off x="9303977" y="2937087"/>
            <a:ext cx="886618" cy="1106729"/>
          </a:xfrm>
          <a:prstGeom prst="straightConnector1">
            <a:avLst/>
          </a:prstGeom>
          <a:noFill/>
          <a:ln cap="flat" cmpd="sng" w="28575">
            <a:solidFill>
              <a:srgbClr val="5597D3"/>
            </a:solidFill>
            <a:prstDash val="solid"/>
            <a:round/>
            <a:headEnd len="sm" w="sm" type="none"/>
            <a:tailEnd len="med" w="med" type="stealth"/>
          </a:ln>
        </p:spPr>
      </p:cxnSp>
      <p:cxnSp>
        <p:nvCxnSpPr>
          <p:cNvPr id="1656" name="Google Shape;1656;p235"/>
          <p:cNvCxnSpPr/>
          <p:nvPr/>
        </p:nvCxnSpPr>
        <p:spPr>
          <a:xfrm rot="10800000">
            <a:off x="6162431" y="3118479"/>
            <a:ext cx="1190988" cy="1011603"/>
          </a:xfrm>
          <a:prstGeom prst="straightConnector1">
            <a:avLst/>
          </a:prstGeom>
          <a:noFill/>
          <a:ln cap="flat" cmpd="sng" w="28575">
            <a:solidFill>
              <a:srgbClr val="5597D3"/>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44"/>
                                        </p:tgtEl>
                                        <p:attrNameLst>
                                          <p:attrName>style.visibility</p:attrName>
                                        </p:attrNameLst>
                                      </p:cBhvr>
                                      <p:to>
                                        <p:strVal val="visible"/>
                                      </p:to>
                                    </p:set>
                                    <p:animEffect filter="fade" transition="in">
                                      <p:cBhvr>
                                        <p:cTn dur="1000"/>
                                        <p:tgtEl>
                                          <p:spTgt spid="1644"/>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651">
                                            <p:txEl>
                                              <p:pRg end="0" st="0"/>
                                            </p:txEl>
                                          </p:spTgt>
                                        </p:tgtEl>
                                        <p:attrNameLst>
                                          <p:attrName>style.visibility</p:attrName>
                                        </p:attrNameLst>
                                      </p:cBhvr>
                                      <p:to>
                                        <p:strVal val="visible"/>
                                      </p:to>
                                    </p:set>
                                    <p:anim calcmode="lin" valueType="num">
                                      <p:cBhvr additive="base">
                                        <p:cTn dur="500"/>
                                        <p:tgtEl>
                                          <p:spTgt spid="1651">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651">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654">
                                            <p:txEl>
                                              <p:pRg end="0" st="0"/>
                                            </p:txEl>
                                          </p:spTgt>
                                        </p:tgtEl>
                                        <p:attrNameLst>
                                          <p:attrName>style.visibility</p:attrName>
                                        </p:attrNameLst>
                                      </p:cBhvr>
                                      <p:to>
                                        <p:strVal val="visible"/>
                                      </p:to>
                                    </p:set>
                                    <p:anim calcmode="lin" valueType="num">
                                      <p:cBhvr additive="base">
                                        <p:cTn dur="500"/>
                                        <p:tgtEl>
                                          <p:spTgt spid="1654">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654">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164"/>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Optimization Algorithms</a:t>
            </a:r>
            <a:endParaRPr/>
          </a:p>
        </p:txBody>
      </p:sp>
      <p:pic>
        <p:nvPicPr>
          <p:cNvPr id="267" name="Google Shape;267;p164"/>
          <p:cNvPicPr preferRelativeResize="0"/>
          <p:nvPr/>
        </p:nvPicPr>
        <p:blipFill rotWithShape="1">
          <a:blip r:embed="rId3">
            <a:alphaModFix/>
          </a:blip>
          <a:srcRect b="0" l="0" r="0" t="0"/>
          <a:stretch/>
        </p:blipFill>
        <p:spPr>
          <a:xfrm>
            <a:off x="4520985" y="751274"/>
            <a:ext cx="7140124" cy="341591"/>
          </a:xfrm>
          <a:prstGeom prst="rect">
            <a:avLst/>
          </a:prstGeom>
          <a:noFill/>
          <a:ln>
            <a:noFill/>
          </a:ln>
        </p:spPr>
      </p:pic>
      <p:pic>
        <p:nvPicPr>
          <p:cNvPr id="268" name="Google Shape;268;p164"/>
          <p:cNvPicPr preferRelativeResize="0"/>
          <p:nvPr/>
        </p:nvPicPr>
        <p:blipFill rotWithShape="1">
          <a:blip r:embed="rId4">
            <a:alphaModFix/>
          </a:blip>
          <a:srcRect b="0" l="0" r="0" t="0"/>
          <a:stretch/>
        </p:blipFill>
        <p:spPr>
          <a:xfrm>
            <a:off x="5837545" y="1903582"/>
            <a:ext cx="4507003" cy="1602234"/>
          </a:xfrm>
          <a:prstGeom prst="rect">
            <a:avLst/>
          </a:prstGeom>
          <a:noFill/>
          <a:ln cap="flat" cmpd="sng" w="9525">
            <a:solidFill>
              <a:srgbClr val="2E75B5"/>
            </a:solidFill>
            <a:prstDash val="solid"/>
            <a:round/>
            <a:headEnd len="sm" w="sm" type="none"/>
            <a:tailEnd len="sm" w="sm" type="none"/>
          </a:ln>
          <a:effectLst>
            <a:outerShdw blurRad="50800" rotWithShape="0" algn="tr" dir="8100000" dist="38100">
              <a:srgbClr val="000000">
                <a:alpha val="40000"/>
              </a:srgbClr>
            </a:outerShdw>
          </a:effectLst>
        </p:spPr>
      </p:pic>
      <p:sp>
        <p:nvSpPr>
          <p:cNvPr id="269" name="Google Shape;269;p164"/>
          <p:cNvSpPr txBox="1"/>
          <p:nvPr>
            <p:ph idx="2" type="body"/>
          </p:nvPr>
        </p:nvSpPr>
        <p:spPr>
          <a:xfrm>
            <a:off x="1602202" y="4792909"/>
            <a:ext cx="13847400" cy="2380250"/>
          </a:xfrm>
          <a:prstGeom prst="rect">
            <a:avLst/>
          </a:prstGeom>
          <a:noFill/>
          <a:ln>
            <a:noFill/>
          </a:ln>
        </p:spPr>
        <p:txBody>
          <a:bodyPr anchorCtr="0" anchor="t" bIns="45700" lIns="91425" spcFirstLastPara="1" rIns="91425" wrap="square" tIns="45700">
            <a:noAutofit/>
          </a:bodyPr>
          <a:lstStyle/>
          <a:p>
            <a:pPr indent="0" lvl="0" marL="76200" rtl="0" algn="l">
              <a:lnSpc>
                <a:spcPct val="100000"/>
              </a:lnSpc>
              <a:spcBef>
                <a:spcPts val="1333"/>
              </a:spcBef>
              <a:spcAft>
                <a:spcPts val="0"/>
              </a:spcAft>
              <a:buSzPts val="2400"/>
              <a:buNone/>
            </a:pPr>
            <a:r>
              <a:rPr lang="en-IN" sz="2200"/>
              <a:t> The value of cost function </a:t>
            </a:r>
            <a:r>
              <a:rPr b="1" i="1" lang="en-IN" sz="2200"/>
              <a:t>J  </a:t>
            </a:r>
            <a:r>
              <a:rPr lang="en-IN" sz="2200"/>
              <a:t>is the mean of the loss </a:t>
            </a:r>
            <a:r>
              <a:rPr b="1" i="1" lang="en-IN" sz="2200"/>
              <a:t>L </a:t>
            </a:r>
            <a:r>
              <a:rPr lang="en-IN" sz="2200"/>
              <a:t>between the predicted value </a:t>
            </a:r>
            <a:r>
              <a:rPr b="1" i="1" lang="en-IN" sz="2200"/>
              <a:t>y’</a:t>
            </a:r>
            <a:r>
              <a:rPr lang="en-IN" sz="2200"/>
              <a:t> and actual value </a:t>
            </a:r>
            <a:r>
              <a:rPr b="1" i="1" lang="en-IN" sz="2200"/>
              <a:t>y</a:t>
            </a:r>
            <a:r>
              <a:rPr lang="en-IN" sz="2200"/>
              <a:t>.</a:t>
            </a:r>
            <a:endParaRPr/>
          </a:p>
          <a:p>
            <a:pPr indent="0" lvl="0" marL="76200" rtl="0" algn="l">
              <a:lnSpc>
                <a:spcPct val="100000"/>
              </a:lnSpc>
              <a:spcBef>
                <a:spcPts val="1333"/>
              </a:spcBef>
              <a:spcAft>
                <a:spcPts val="0"/>
              </a:spcAft>
              <a:buSzPts val="2400"/>
              <a:buNone/>
            </a:pPr>
            <a:r>
              <a:rPr lang="en-IN" sz="2200"/>
              <a:t>The value </a:t>
            </a:r>
            <a:r>
              <a:rPr b="1" i="1" lang="en-IN" sz="2200"/>
              <a:t>y’</a:t>
            </a:r>
            <a:r>
              <a:rPr lang="en-IN" sz="2200"/>
              <a:t> is obtained during the forward propagation step and makes use of the weights </a:t>
            </a:r>
            <a:r>
              <a:rPr b="1" i="1" lang="en-IN" sz="2200"/>
              <a:t>W</a:t>
            </a:r>
            <a:r>
              <a:rPr lang="en-IN" sz="2200"/>
              <a:t> and biases </a:t>
            </a:r>
            <a:r>
              <a:rPr b="1" i="1" lang="en-IN" sz="2200"/>
              <a:t>b</a:t>
            </a:r>
            <a:r>
              <a:rPr lang="en-IN" sz="2200"/>
              <a:t> of the network. </a:t>
            </a:r>
            <a:endParaRPr sz="2200"/>
          </a:p>
          <a:p>
            <a:pPr indent="0" lvl="0" marL="76200" rtl="0" algn="l">
              <a:lnSpc>
                <a:spcPct val="100000"/>
              </a:lnSpc>
              <a:spcBef>
                <a:spcPts val="1333"/>
              </a:spcBef>
              <a:spcAft>
                <a:spcPts val="0"/>
              </a:spcAft>
              <a:buSzPts val="2400"/>
              <a:buNone/>
            </a:pPr>
            <a:r>
              <a:rPr lang="en-IN" sz="2200"/>
              <a:t>With the help of optimization algorithms, we minimize the value of Cost Function </a:t>
            </a:r>
            <a:r>
              <a:rPr b="1" i="1" lang="en-IN" sz="2200"/>
              <a:t>J</a:t>
            </a:r>
            <a:r>
              <a:rPr lang="en-IN" sz="2200"/>
              <a:t> by updating the values of the trainable parameters </a:t>
            </a:r>
            <a:r>
              <a:rPr b="1" i="1" lang="en-IN" sz="2200"/>
              <a:t>W</a:t>
            </a:r>
            <a:r>
              <a:rPr lang="en-IN" sz="2200"/>
              <a:t> and </a:t>
            </a:r>
            <a:r>
              <a:rPr b="1" i="1" lang="en-IN" sz="2200"/>
              <a:t>b</a:t>
            </a:r>
            <a:endParaRPr sz="2200"/>
          </a:p>
          <a:p>
            <a:pPr indent="-228600" lvl="0" marL="457200" rtl="0" algn="ctr">
              <a:lnSpc>
                <a:spcPct val="100000"/>
              </a:lnSpc>
              <a:spcBef>
                <a:spcPts val="1333"/>
              </a:spcBef>
              <a:spcAft>
                <a:spcPts val="0"/>
              </a:spcAft>
              <a:buSzPts val="2400"/>
              <a:buFont typeface="Noto Sans Symbols"/>
              <a:buNone/>
            </a:pPr>
            <a:r>
              <a:t/>
            </a:r>
            <a:endParaRPr sz="2200"/>
          </a:p>
          <a:p>
            <a:pPr indent="-228600" lvl="0" marL="457200" rtl="0" algn="ctr">
              <a:lnSpc>
                <a:spcPct val="100000"/>
              </a:lnSpc>
              <a:spcBef>
                <a:spcPts val="1333"/>
              </a:spcBef>
              <a:spcAft>
                <a:spcPts val="0"/>
              </a:spcAft>
              <a:buSzPts val="2400"/>
              <a:buFont typeface="Noto Sans Symbols"/>
              <a:buNone/>
            </a:pPr>
            <a:r>
              <a:t/>
            </a:r>
            <a:endParaRPr sz="2200"/>
          </a:p>
        </p:txBody>
      </p:sp>
      <p:pic>
        <p:nvPicPr>
          <p:cNvPr id="270" name="Google Shape;270;p164"/>
          <p:cNvPicPr preferRelativeResize="0"/>
          <p:nvPr/>
        </p:nvPicPr>
        <p:blipFill rotWithShape="1">
          <a:blip r:embed="rId5">
            <a:alphaModFix/>
          </a:blip>
          <a:srcRect b="0" l="0" r="0" t="0"/>
          <a:stretch/>
        </p:blipFill>
        <p:spPr>
          <a:xfrm>
            <a:off x="1191445" y="4940345"/>
            <a:ext cx="489335" cy="489335"/>
          </a:xfrm>
          <a:prstGeom prst="rect">
            <a:avLst/>
          </a:prstGeom>
          <a:noFill/>
          <a:ln>
            <a:noFill/>
          </a:ln>
        </p:spPr>
      </p:pic>
      <p:pic>
        <p:nvPicPr>
          <p:cNvPr id="271" name="Google Shape;271;p164"/>
          <p:cNvPicPr preferRelativeResize="0"/>
          <p:nvPr/>
        </p:nvPicPr>
        <p:blipFill rotWithShape="1">
          <a:blip r:embed="rId5">
            <a:alphaModFix/>
          </a:blip>
          <a:srcRect b="0" l="0" r="0" t="0"/>
          <a:stretch/>
        </p:blipFill>
        <p:spPr>
          <a:xfrm>
            <a:off x="1191445" y="5815268"/>
            <a:ext cx="489335" cy="489335"/>
          </a:xfrm>
          <a:prstGeom prst="rect">
            <a:avLst/>
          </a:prstGeom>
          <a:noFill/>
          <a:ln>
            <a:noFill/>
          </a:ln>
        </p:spPr>
      </p:pic>
      <p:pic>
        <p:nvPicPr>
          <p:cNvPr id="272" name="Google Shape;272;p164"/>
          <p:cNvPicPr preferRelativeResize="0"/>
          <p:nvPr/>
        </p:nvPicPr>
        <p:blipFill rotWithShape="1">
          <a:blip r:embed="rId5">
            <a:alphaModFix/>
          </a:blip>
          <a:srcRect b="0" l="0" r="0" t="0"/>
          <a:stretch/>
        </p:blipFill>
        <p:spPr>
          <a:xfrm>
            <a:off x="1191445" y="6632687"/>
            <a:ext cx="489335" cy="48933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1" name="Shape 1661"/>
        <p:cNvGrpSpPr/>
        <p:nvPr/>
      </p:nvGrpSpPr>
      <p:grpSpPr>
        <a:xfrm>
          <a:off x="0" y="0"/>
          <a:ext cx="0" cy="0"/>
          <a:chOff x="0" y="0"/>
          <a:chExt cx="0" cy="0"/>
        </a:xfrm>
      </p:grpSpPr>
      <p:sp>
        <p:nvSpPr>
          <p:cNvPr id="1662" name="Google Shape;1662;p236"/>
          <p:cNvSpPr/>
          <p:nvPr/>
        </p:nvSpPr>
        <p:spPr>
          <a:xfrm>
            <a:off x="10360644" y="2153193"/>
            <a:ext cx="4796287" cy="1636802"/>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3" name="Google Shape;1663;p236"/>
          <p:cNvSpPr/>
          <p:nvPr/>
        </p:nvSpPr>
        <p:spPr>
          <a:xfrm>
            <a:off x="1138687" y="2227832"/>
            <a:ext cx="4796287" cy="1636802"/>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664" name="Google Shape;1664;p236"/>
          <p:cNvGrpSpPr/>
          <p:nvPr/>
        </p:nvGrpSpPr>
        <p:grpSpPr>
          <a:xfrm>
            <a:off x="6996883" y="3952951"/>
            <a:ext cx="2895750" cy="4274681"/>
            <a:chOff x="990600" y="1389062"/>
            <a:chExt cx="1833563" cy="2706688"/>
          </a:xfrm>
        </p:grpSpPr>
        <p:sp>
          <p:nvSpPr>
            <p:cNvPr id="1665" name="Google Shape;1665;p236"/>
            <p:cNvSpPr/>
            <p:nvPr/>
          </p:nvSpPr>
          <p:spPr>
            <a:xfrm>
              <a:off x="990600" y="1389062"/>
              <a:ext cx="1833563" cy="2368550"/>
            </a:xfrm>
            <a:custGeom>
              <a:rect b="b" l="l" r="r" t="t"/>
              <a:pathLst>
                <a:path extrusionOk="0" h="629" w="486">
                  <a:moveTo>
                    <a:pt x="243" y="0"/>
                  </a:moveTo>
                  <a:cubicBezTo>
                    <a:pt x="378" y="0"/>
                    <a:pt x="486" y="109"/>
                    <a:pt x="486" y="243"/>
                  </a:cubicBezTo>
                  <a:cubicBezTo>
                    <a:pt x="486" y="307"/>
                    <a:pt x="461" y="366"/>
                    <a:pt x="421" y="409"/>
                  </a:cubicBezTo>
                  <a:cubicBezTo>
                    <a:pt x="421" y="409"/>
                    <a:pt x="421" y="409"/>
                    <a:pt x="421" y="409"/>
                  </a:cubicBezTo>
                  <a:cubicBezTo>
                    <a:pt x="379" y="459"/>
                    <a:pt x="325" y="507"/>
                    <a:pt x="325" y="567"/>
                  </a:cubicBezTo>
                  <a:cubicBezTo>
                    <a:pt x="325" y="627"/>
                    <a:pt x="243" y="629"/>
                    <a:pt x="243" y="629"/>
                  </a:cubicBezTo>
                  <a:cubicBezTo>
                    <a:pt x="243" y="629"/>
                    <a:pt x="243" y="629"/>
                    <a:pt x="243" y="629"/>
                  </a:cubicBezTo>
                  <a:cubicBezTo>
                    <a:pt x="243" y="629"/>
                    <a:pt x="161" y="627"/>
                    <a:pt x="161" y="567"/>
                  </a:cubicBezTo>
                  <a:cubicBezTo>
                    <a:pt x="161" y="507"/>
                    <a:pt x="107" y="459"/>
                    <a:pt x="65" y="409"/>
                  </a:cubicBezTo>
                  <a:cubicBezTo>
                    <a:pt x="66" y="409"/>
                    <a:pt x="66" y="409"/>
                    <a:pt x="66" y="409"/>
                  </a:cubicBezTo>
                  <a:cubicBezTo>
                    <a:pt x="25" y="366"/>
                    <a:pt x="0" y="307"/>
                    <a:pt x="0" y="243"/>
                  </a:cubicBezTo>
                  <a:cubicBezTo>
                    <a:pt x="0" y="109"/>
                    <a:pt x="109" y="0"/>
                    <a:pt x="243" y="0"/>
                  </a:cubicBezTo>
                  <a:close/>
                </a:path>
              </a:pathLst>
            </a:custGeom>
            <a:solidFill>
              <a:schemeClr val="lt2"/>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666" name="Google Shape;1666;p236"/>
            <p:cNvSpPr/>
            <p:nvPr/>
          </p:nvSpPr>
          <p:spPr>
            <a:xfrm>
              <a:off x="1154113" y="1603375"/>
              <a:ext cx="723900" cy="1965325"/>
            </a:xfrm>
            <a:custGeom>
              <a:rect b="b" l="l" r="r" t="t"/>
              <a:pathLst>
                <a:path extrusionOk="0" h="522" w="192">
                  <a:moveTo>
                    <a:pt x="191" y="299"/>
                  </a:moveTo>
                  <a:cubicBezTo>
                    <a:pt x="192" y="299"/>
                    <a:pt x="192" y="298"/>
                    <a:pt x="192" y="298"/>
                  </a:cubicBezTo>
                  <a:cubicBezTo>
                    <a:pt x="192" y="236"/>
                    <a:pt x="192" y="236"/>
                    <a:pt x="192" y="236"/>
                  </a:cubicBezTo>
                  <a:cubicBezTo>
                    <a:pt x="192" y="236"/>
                    <a:pt x="192" y="236"/>
                    <a:pt x="192" y="235"/>
                  </a:cubicBezTo>
                  <a:cubicBezTo>
                    <a:pt x="192" y="235"/>
                    <a:pt x="192" y="235"/>
                    <a:pt x="192" y="234"/>
                  </a:cubicBezTo>
                  <a:cubicBezTo>
                    <a:pt x="192" y="98"/>
                    <a:pt x="192" y="98"/>
                    <a:pt x="192" y="98"/>
                  </a:cubicBezTo>
                  <a:cubicBezTo>
                    <a:pt x="192" y="97"/>
                    <a:pt x="191" y="96"/>
                    <a:pt x="191" y="96"/>
                  </a:cubicBezTo>
                  <a:cubicBezTo>
                    <a:pt x="191" y="95"/>
                    <a:pt x="192" y="94"/>
                    <a:pt x="192" y="94"/>
                  </a:cubicBezTo>
                  <a:cubicBezTo>
                    <a:pt x="192" y="23"/>
                    <a:pt x="192" y="23"/>
                    <a:pt x="192" y="23"/>
                  </a:cubicBezTo>
                  <a:cubicBezTo>
                    <a:pt x="182" y="9"/>
                    <a:pt x="164" y="0"/>
                    <a:pt x="145" y="0"/>
                  </a:cubicBezTo>
                  <a:cubicBezTo>
                    <a:pt x="119" y="0"/>
                    <a:pt x="97" y="17"/>
                    <a:pt x="89" y="40"/>
                  </a:cubicBezTo>
                  <a:cubicBezTo>
                    <a:pt x="85" y="39"/>
                    <a:pt x="80" y="38"/>
                    <a:pt x="76" y="38"/>
                  </a:cubicBezTo>
                  <a:cubicBezTo>
                    <a:pt x="51" y="38"/>
                    <a:pt x="31" y="58"/>
                    <a:pt x="31" y="82"/>
                  </a:cubicBezTo>
                  <a:cubicBezTo>
                    <a:pt x="31" y="89"/>
                    <a:pt x="33" y="95"/>
                    <a:pt x="35" y="101"/>
                  </a:cubicBezTo>
                  <a:cubicBezTo>
                    <a:pt x="15" y="110"/>
                    <a:pt x="0" y="131"/>
                    <a:pt x="0" y="155"/>
                  </a:cubicBezTo>
                  <a:cubicBezTo>
                    <a:pt x="0" y="168"/>
                    <a:pt x="5" y="180"/>
                    <a:pt x="12" y="189"/>
                  </a:cubicBezTo>
                  <a:cubicBezTo>
                    <a:pt x="21" y="182"/>
                    <a:pt x="32" y="178"/>
                    <a:pt x="45" y="178"/>
                  </a:cubicBezTo>
                  <a:cubicBezTo>
                    <a:pt x="49" y="178"/>
                    <a:pt x="52" y="181"/>
                    <a:pt x="52" y="185"/>
                  </a:cubicBezTo>
                  <a:cubicBezTo>
                    <a:pt x="52" y="189"/>
                    <a:pt x="49" y="193"/>
                    <a:pt x="45" y="193"/>
                  </a:cubicBezTo>
                  <a:cubicBezTo>
                    <a:pt x="35" y="193"/>
                    <a:pt x="27" y="196"/>
                    <a:pt x="21" y="202"/>
                  </a:cubicBezTo>
                  <a:cubicBezTo>
                    <a:pt x="14" y="210"/>
                    <a:pt x="9" y="220"/>
                    <a:pt x="9" y="231"/>
                  </a:cubicBezTo>
                  <a:cubicBezTo>
                    <a:pt x="9" y="253"/>
                    <a:pt x="24" y="270"/>
                    <a:pt x="44" y="275"/>
                  </a:cubicBezTo>
                  <a:cubicBezTo>
                    <a:pt x="41" y="282"/>
                    <a:pt x="39" y="291"/>
                    <a:pt x="39" y="299"/>
                  </a:cubicBezTo>
                  <a:cubicBezTo>
                    <a:pt x="39" y="332"/>
                    <a:pt x="65" y="359"/>
                    <a:pt x="98" y="359"/>
                  </a:cubicBezTo>
                  <a:cubicBezTo>
                    <a:pt x="106" y="359"/>
                    <a:pt x="113" y="357"/>
                    <a:pt x="120" y="354"/>
                  </a:cubicBezTo>
                  <a:cubicBezTo>
                    <a:pt x="120" y="354"/>
                    <a:pt x="121" y="355"/>
                    <a:pt x="121" y="355"/>
                  </a:cubicBezTo>
                  <a:cubicBezTo>
                    <a:pt x="138" y="347"/>
                    <a:pt x="151" y="329"/>
                    <a:pt x="151" y="308"/>
                  </a:cubicBezTo>
                  <a:cubicBezTo>
                    <a:pt x="151" y="304"/>
                    <a:pt x="154" y="300"/>
                    <a:pt x="158" y="300"/>
                  </a:cubicBezTo>
                  <a:cubicBezTo>
                    <a:pt x="163" y="300"/>
                    <a:pt x="166" y="304"/>
                    <a:pt x="166" y="308"/>
                  </a:cubicBezTo>
                  <a:cubicBezTo>
                    <a:pt x="166" y="336"/>
                    <a:pt x="149" y="360"/>
                    <a:pt x="125" y="370"/>
                  </a:cubicBezTo>
                  <a:cubicBezTo>
                    <a:pt x="168" y="516"/>
                    <a:pt x="168" y="516"/>
                    <a:pt x="168" y="516"/>
                  </a:cubicBezTo>
                  <a:cubicBezTo>
                    <a:pt x="169" y="520"/>
                    <a:pt x="173" y="522"/>
                    <a:pt x="177" y="522"/>
                  </a:cubicBezTo>
                  <a:cubicBezTo>
                    <a:pt x="178" y="522"/>
                    <a:pt x="179" y="522"/>
                    <a:pt x="180" y="522"/>
                  </a:cubicBezTo>
                  <a:cubicBezTo>
                    <a:pt x="185" y="521"/>
                    <a:pt x="188" y="515"/>
                    <a:pt x="186" y="510"/>
                  </a:cubicBezTo>
                  <a:cubicBezTo>
                    <a:pt x="146" y="373"/>
                    <a:pt x="146" y="373"/>
                    <a:pt x="146" y="373"/>
                  </a:cubicBezTo>
                  <a:cubicBezTo>
                    <a:pt x="151" y="375"/>
                    <a:pt x="156" y="376"/>
                    <a:pt x="161" y="376"/>
                  </a:cubicBezTo>
                  <a:cubicBezTo>
                    <a:pt x="173" y="376"/>
                    <a:pt x="184" y="371"/>
                    <a:pt x="192" y="363"/>
                  </a:cubicBezTo>
                  <a:cubicBezTo>
                    <a:pt x="192" y="300"/>
                    <a:pt x="192" y="300"/>
                    <a:pt x="192" y="300"/>
                  </a:cubicBezTo>
                  <a:cubicBezTo>
                    <a:pt x="192" y="300"/>
                    <a:pt x="192" y="300"/>
                    <a:pt x="191" y="299"/>
                  </a:cubicBezTo>
                  <a:close/>
                  <a:moveTo>
                    <a:pt x="55" y="164"/>
                  </a:moveTo>
                  <a:cubicBezTo>
                    <a:pt x="57" y="156"/>
                    <a:pt x="60" y="150"/>
                    <a:pt x="65" y="144"/>
                  </a:cubicBezTo>
                  <a:cubicBezTo>
                    <a:pt x="54" y="138"/>
                    <a:pt x="47" y="126"/>
                    <a:pt x="47" y="113"/>
                  </a:cubicBezTo>
                  <a:cubicBezTo>
                    <a:pt x="47" y="93"/>
                    <a:pt x="64" y="77"/>
                    <a:pt x="84" y="77"/>
                  </a:cubicBezTo>
                  <a:cubicBezTo>
                    <a:pt x="85" y="77"/>
                    <a:pt x="86" y="77"/>
                    <a:pt x="87" y="77"/>
                  </a:cubicBezTo>
                  <a:cubicBezTo>
                    <a:pt x="92" y="57"/>
                    <a:pt x="110" y="42"/>
                    <a:pt x="132" y="42"/>
                  </a:cubicBezTo>
                  <a:cubicBezTo>
                    <a:pt x="157" y="42"/>
                    <a:pt x="177" y="62"/>
                    <a:pt x="177" y="87"/>
                  </a:cubicBezTo>
                  <a:cubicBezTo>
                    <a:pt x="177" y="112"/>
                    <a:pt x="157" y="132"/>
                    <a:pt x="132" y="132"/>
                  </a:cubicBezTo>
                  <a:cubicBezTo>
                    <a:pt x="127" y="132"/>
                    <a:pt x="124" y="129"/>
                    <a:pt x="124" y="125"/>
                  </a:cubicBezTo>
                  <a:cubicBezTo>
                    <a:pt x="124" y="120"/>
                    <a:pt x="127" y="117"/>
                    <a:pt x="132" y="117"/>
                  </a:cubicBezTo>
                  <a:cubicBezTo>
                    <a:pt x="148" y="117"/>
                    <a:pt x="161" y="104"/>
                    <a:pt x="161" y="87"/>
                  </a:cubicBezTo>
                  <a:cubicBezTo>
                    <a:pt x="161" y="71"/>
                    <a:pt x="148" y="57"/>
                    <a:pt x="132" y="57"/>
                  </a:cubicBezTo>
                  <a:cubicBezTo>
                    <a:pt x="115" y="57"/>
                    <a:pt x="102" y="71"/>
                    <a:pt x="102" y="87"/>
                  </a:cubicBezTo>
                  <a:cubicBezTo>
                    <a:pt x="102" y="91"/>
                    <a:pt x="98" y="95"/>
                    <a:pt x="94" y="95"/>
                  </a:cubicBezTo>
                  <a:cubicBezTo>
                    <a:pt x="92" y="95"/>
                    <a:pt x="91" y="94"/>
                    <a:pt x="89" y="93"/>
                  </a:cubicBezTo>
                  <a:cubicBezTo>
                    <a:pt x="88" y="93"/>
                    <a:pt x="86" y="92"/>
                    <a:pt x="84" y="92"/>
                  </a:cubicBezTo>
                  <a:cubicBezTo>
                    <a:pt x="72" y="92"/>
                    <a:pt x="63" y="102"/>
                    <a:pt x="63" y="113"/>
                  </a:cubicBezTo>
                  <a:cubicBezTo>
                    <a:pt x="63" y="125"/>
                    <a:pt x="72" y="134"/>
                    <a:pt x="84" y="134"/>
                  </a:cubicBezTo>
                  <a:cubicBezTo>
                    <a:pt x="84" y="134"/>
                    <a:pt x="84" y="134"/>
                    <a:pt x="84" y="134"/>
                  </a:cubicBezTo>
                  <a:cubicBezTo>
                    <a:pt x="84" y="134"/>
                    <a:pt x="85" y="134"/>
                    <a:pt x="85" y="134"/>
                  </a:cubicBezTo>
                  <a:cubicBezTo>
                    <a:pt x="85" y="134"/>
                    <a:pt x="85" y="134"/>
                    <a:pt x="86" y="134"/>
                  </a:cubicBezTo>
                  <a:cubicBezTo>
                    <a:pt x="86" y="134"/>
                    <a:pt x="86" y="134"/>
                    <a:pt x="86" y="135"/>
                  </a:cubicBezTo>
                  <a:cubicBezTo>
                    <a:pt x="86" y="135"/>
                    <a:pt x="87" y="135"/>
                    <a:pt x="87" y="135"/>
                  </a:cubicBezTo>
                  <a:cubicBezTo>
                    <a:pt x="87" y="135"/>
                    <a:pt x="87" y="135"/>
                    <a:pt x="88" y="135"/>
                  </a:cubicBezTo>
                  <a:cubicBezTo>
                    <a:pt x="88" y="135"/>
                    <a:pt x="88" y="135"/>
                    <a:pt x="88" y="136"/>
                  </a:cubicBezTo>
                  <a:cubicBezTo>
                    <a:pt x="88" y="136"/>
                    <a:pt x="89" y="136"/>
                    <a:pt x="89" y="136"/>
                  </a:cubicBezTo>
                  <a:cubicBezTo>
                    <a:pt x="89" y="136"/>
                    <a:pt x="89" y="136"/>
                    <a:pt x="89" y="137"/>
                  </a:cubicBezTo>
                  <a:cubicBezTo>
                    <a:pt x="89" y="137"/>
                    <a:pt x="90" y="137"/>
                    <a:pt x="90" y="137"/>
                  </a:cubicBezTo>
                  <a:cubicBezTo>
                    <a:pt x="90" y="137"/>
                    <a:pt x="90" y="138"/>
                    <a:pt x="90" y="138"/>
                  </a:cubicBezTo>
                  <a:cubicBezTo>
                    <a:pt x="90" y="138"/>
                    <a:pt x="90" y="138"/>
                    <a:pt x="90" y="138"/>
                  </a:cubicBezTo>
                  <a:cubicBezTo>
                    <a:pt x="91" y="139"/>
                    <a:pt x="91" y="139"/>
                    <a:pt x="91" y="139"/>
                  </a:cubicBezTo>
                  <a:cubicBezTo>
                    <a:pt x="91" y="139"/>
                    <a:pt x="91" y="139"/>
                    <a:pt x="91" y="140"/>
                  </a:cubicBezTo>
                  <a:cubicBezTo>
                    <a:pt x="91" y="140"/>
                    <a:pt x="91" y="140"/>
                    <a:pt x="91" y="140"/>
                  </a:cubicBezTo>
                  <a:cubicBezTo>
                    <a:pt x="91" y="140"/>
                    <a:pt x="91" y="140"/>
                    <a:pt x="91" y="141"/>
                  </a:cubicBezTo>
                  <a:cubicBezTo>
                    <a:pt x="91" y="141"/>
                    <a:pt x="91" y="141"/>
                    <a:pt x="91" y="141"/>
                  </a:cubicBezTo>
                  <a:cubicBezTo>
                    <a:pt x="91" y="142"/>
                    <a:pt x="91" y="142"/>
                    <a:pt x="91" y="142"/>
                  </a:cubicBezTo>
                  <a:cubicBezTo>
                    <a:pt x="91" y="142"/>
                    <a:pt x="91" y="142"/>
                    <a:pt x="91" y="142"/>
                  </a:cubicBezTo>
                  <a:cubicBezTo>
                    <a:pt x="91" y="142"/>
                    <a:pt x="91" y="143"/>
                    <a:pt x="91" y="143"/>
                  </a:cubicBezTo>
                  <a:cubicBezTo>
                    <a:pt x="91" y="143"/>
                    <a:pt x="91" y="143"/>
                    <a:pt x="91" y="144"/>
                  </a:cubicBezTo>
                  <a:cubicBezTo>
                    <a:pt x="91" y="144"/>
                    <a:pt x="91" y="144"/>
                    <a:pt x="91" y="144"/>
                  </a:cubicBezTo>
                  <a:cubicBezTo>
                    <a:pt x="91" y="145"/>
                    <a:pt x="91" y="145"/>
                    <a:pt x="90" y="145"/>
                  </a:cubicBezTo>
                  <a:cubicBezTo>
                    <a:pt x="90" y="145"/>
                    <a:pt x="90" y="146"/>
                    <a:pt x="90" y="146"/>
                  </a:cubicBezTo>
                  <a:cubicBezTo>
                    <a:pt x="90" y="146"/>
                    <a:pt x="90" y="146"/>
                    <a:pt x="90" y="146"/>
                  </a:cubicBezTo>
                  <a:cubicBezTo>
                    <a:pt x="90" y="147"/>
                    <a:pt x="89" y="147"/>
                    <a:pt x="89" y="147"/>
                  </a:cubicBezTo>
                  <a:cubicBezTo>
                    <a:pt x="89" y="147"/>
                    <a:pt x="89" y="147"/>
                    <a:pt x="89" y="147"/>
                  </a:cubicBezTo>
                  <a:cubicBezTo>
                    <a:pt x="88" y="148"/>
                    <a:pt x="88" y="148"/>
                    <a:pt x="88" y="148"/>
                  </a:cubicBezTo>
                  <a:cubicBezTo>
                    <a:pt x="88" y="148"/>
                    <a:pt x="88" y="148"/>
                    <a:pt x="87" y="148"/>
                  </a:cubicBezTo>
                  <a:cubicBezTo>
                    <a:pt x="87" y="148"/>
                    <a:pt x="87" y="149"/>
                    <a:pt x="87" y="149"/>
                  </a:cubicBezTo>
                  <a:cubicBezTo>
                    <a:pt x="87" y="149"/>
                    <a:pt x="86" y="149"/>
                    <a:pt x="86" y="149"/>
                  </a:cubicBezTo>
                  <a:cubicBezTo>
                    <a:pt x="86" y="149"/>
                    <a:pt x="86" y="149"/>
                    <a:pt x="86" y="149"/>
                  </a:cubicBezTo>
                  <a:cubicBezTo>
                    <a:pt x="83" y="150"/>
                    <a:pt x="81" y="151"/>
                    <a:pt x="79" y="152"/>
                  </a:cubicBezTo>
                  <a:cubicBezTo>
                    <a:pt x="74" y="156"/>
                    <a:pt x="72" y="161"/>
                    <a:pt x="71" y="166"/>
                  </a:cubicBezTo>
                  <a:cubicBezTo>
                    <a:pt x="70" y="172"/>
                    <a:pt x="71" y="177"/>
                    <a:pt x="75" y="182"/>
                  </a:cubicBezTo>
                  <a:cubicBezTo>
                    <a:pt x="78" y="186"/>
                    <a:pt x="83" y="189"/>
                    <a:pt x="88" y="190"/>
                  </a:cubicBezTo>
                  <a:cubicBezTo>
                    <a:pt x="94" y="191"/>
                    <a:pt x="99" y="189"/>
                    <a:pt x="104" y="186"/>
                  </a:cubicBezTo>
                  <a:cubicBezTo>
                    <a:pt x="107" y="183"/>
                    <a:pt x="112" y="184"/>
                    <a:pt x="115" y="187"/>
                  </a:cubicBezTo>
                  <a:cubicBezTo>
                    <a:pt x="117" y="191"/>
                    <a:pt x="116" y="196"/>
                    <a:pt x="113" y="198"/>
                  </a:cubicBezTo>
                  <a:cubicBezTo>
                    <a:pt x="107" y="203"/>
                    <a:pt x="99" y="205"/>
                    <a:pt x="91" y="205"/>
                  </a:cubicBezTo>
                  <a:cubicBezTo>
                    <a:pt x="90" y="205"/>
                    <a:pt x="88" y="205"/>
                    <a:pt x="86" y="205"/>
                  </a:cubicBezTo>
                  <a:cubicBezTo>
                    <a:pt x="77" y="204"/>
                    <a:pt x="68" y="199"/>
                    <a:pt x="62" y="191"/>
                  </a:cubicBezTo>
                  <a:cubicBezTo>
                    <a:pt x="57" y="183"/>
                    <a:pt x="54" y="173"/>
                    <a:pt x="55" y="164"/>
                  </a:cubicBezTo>
                  <a:close/>
                  <a:moveTo>
                    <a:pt x="164" y="220"/>
                  </a:moveTo>
                  <a:cubicBezTo>
                    <a:pt x="165" y="221"/>
                    <a:pt x="165" y="221"/>
                    <a:pt x="165" y="222"/>
                  </a:cubicBezTo>
                  <a:cubicBezTo>
                    <a:pt x="170" y="230"/>
                    <a:pt x="171" y="240"/>
                    <a:pt x="168" y="249"/>
                  </a:cubicBezTo>
                  <a:cubicBezTo>
                    <a:pt x="165" y="259"/>
                    <a:pt x="159" y="266"/>
                    <a:pt x="150" y="271"/>
                  </a:cubicBezTo>
                  <a:cubicBezTo>
                    <a:pt x="145" y="274"/>
                    <a:pt x="139" y="275"/>
                    <a:pt x="133" y="275"/>
                  </a:cubicBezTo>
                  <a:cubicBezTo>
                    <a:pt x="130" y="275"/>
                    <a:pt x="126" y="275"/>
                    <a:pt x="123" y="274"/>
                  </a:cubicBezTo>
                  <a:cubicBezTo>
                    <a:pt x="122" y="273"/>
                    <a:pt x="121" y="273"/>
                    <a:pt x="121" y="273"/>
                  </a:cubicBezTo>
                  <a:cubicBezTo>
                    <a:pt x="119" y="288"/>
                    <a:pt x="108" y="300"/>
                    <a:pt x="93" y="304"/>
                  </a:cubicBezTo>
                  <a:cubicBezTo>
                    <a:pt x="92" y="304"/>
                    <a:pt x="92" y="304"/>
                    <a:pt x="91" y="304"/>
                  </a:cubicBezTo>
                  <a:cubicBezTo>
                    <a:pt x="88" y="304"/>
                    <a:pt x="85" y="302"/>
                    <a:pt x="84" y="298"/>
                  </a:cubicBezTo>
                  <a:cubicBezTo>
                    <a:pt x="83" y="294"/>
                    <a:pt x="85" y="290"/>
                    <a:pt x="89" y="289"/>
                  </a:cubicBezTo>
                  <a:cubicBezTo>
                    <a:pt x="101" y="286"/>
                    <a:pt x="108" y="275"/>
                    <a:pt x="105" y="264"/>
                  </a:cubicBezTo>
                  <a:cubicBezTo>
                    <a:pt x="104" y="259"/>
                    <a:pt x="100" y="254"/>
                    <a:pt x="96" y="251"/>
                  </a:cubicBezTo>
                  <a:cubicBezTo>
                    <a:pt x="91" y="248"/>
                    <a:pt x="85" y="247"/>
                    <a:pt x="80" y="248"/>
                  </a:cubicBezTo>
                  <a:cubicBezTo>
                    <a:pt x="77" y="249"/>
                    <a:pt x="75" y="250"/>
                    <a:pt x="73" y="251"/>
                  </a:cubicBezTo>
                  <a:cubicBezTo>
                    <a:pt x="69" y="254"/>
                    <a:pt x="65" y="253"/>
                    <a:pt x="62" y="249"/>
                  </a:cubicBezTo>
                  <a:cubicBezTo>
                    <a:pt x="60" y="246"/>
                    <a:pt x="61" y="241"/>
                    <a:pt x="64" y="239"/>
                  </a:cubicBezTo>
                  <a:cubicBezTo>
                    <a:pt x="68" y="236"/>
                    <a:pt x="72" y="234"/>
                    <a:pt x="76" y="233"/>
                  </a:cubicBezTo>
                  <a:cubicBezTo>
                    <a:pt x="86" y="231"/>
                    <a:pt x="95" y="233"/>
                    <a:pt x="104" y="238"/>
                  </a:cubicBezTo>
                  <a:cubicBezTo>
                    <a:pt x="108" y="241"/>
                    <a:pt x="112" y="245"/>
                    <a:pt x="115" y="249"/>
                  </a:cubicBezTo>
                  <a:cubicBezTo>
                    <a:pt x="118" y="254"/>
                    <a:pt x="122" y="257"/>
                    <a:pt x="127" y="259"/>
                  </a:cubicBezTo>
                  <a:cubicBezTo>
                    <a:pt x="133" y="261"/>
                    <a:pt x="138" y="260"/>
                    <a:pt x="143" y="257"/>
                  </a:cubicBezTo>
                  <a:cubicBezTo>
                    <a:pt x="148" y="255"/>
                    <a:pt x="152" y="250"/>
                    <a:pt x="153" y="245"/>
                  </a:cubicBezTo>
                  <a:cubicBezTo>
                    <a:pt x="155" y="240"/>
                    <a:pt x="154" y="234"/>
                    <a:pt x="152" y="229"/>
                  </a:cubicBezTo>
                  <a:cubicBezTo>
                    <a:pt x="150" y="227"/>
                    <a:pt x="149" y="225"/>
                    <a:pt x="147" y="223"/>
                  </a:cubicBezTo>
                  <a:cubicBezTo>
                    <a:pt x="144" y="220"/>
                    <a:pt x="143" y="216"/>
                    <a:pt x="146" y="212"/>
                  </a:cubicBezTo>
                  <a:cubicBezTo>
                    <a:pt x="147" y="212"/>
                    <a:pt x="147" y="211"/>
                    <a:pt x="148" y="211"/>
                  </a:cubicBezTo>
                  <a:cubicBezTo>
                    <a:pt x="149" y="210"/>
                    <a:pt x="150" y="209"/>
                    <a:pt x="151" y="209"/>
                  </a:cubicBezTo>
                  <a:cubicBezTo>
                    <a:pt x="162" y="207"/>
                    <a:pt x="169" y="195"/>
                    <a:pt x="167" y="184"/>
                  </a:cubicBezTo>
                  <a:cubicBezTo>
                    <a:pt x="164" y="173"/>
                    <a:pt x="153" y="166"/>
                    <a:pt x="142" y="169"/>
                  </a:cubicBezTo>
                  <a:cubicBezTo>
                    <a:pt x="139" y="169"/>
                    <a:pt x="137" y="170"/>
                    <a:pt x="135" y="172"/>
                  </a:cubicBezTo>
                  <a:cubicBezTo>
                    <a:pt x="131" y="174"/>
                    <a:pt x="126" y="173"/>
                    <a:pt x="124" y="170"/>
                  </a:cubicBezTo>
                  <a:cubicBezTo>
                    <a:pt x="122" y="166"/>
                    <a:pt x="123" y="161"/>
                    <a:pt x="126" y="159"/>
                  </a:cubicBezTo>
                  <a:cubicBezTo>
                    <a:pt x="130" y="156"/>
                    <a:pt x="134" y="155"/>
                    <a:pt x="138" y="154"/>
                  </a:cubicBezTo>
                  <a:cubicBezTo>
                    <a:pt x="158" y="149"/>
                    <a:pt x="177" y="161"/>
                    <a:pt x="182" y="181"/>
                  </a:cubicBezTo>
                  <a:cubicBezTo>
                    <a:pt x="185" y="197"/>
                    <a:pt x="178" y="213"/>
                    <a:pt x="164" y="220"/>
                  </a:cubicBezTo>
                  <a:close/>
                </a:path>
              </a:pathLst>
            </a:custGeom>
            <a:solidFill>
              <a:schemeClr val="dk2"/>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667" name="Google Shape;1667;p236"/>
            <p:cNvSpPr/>
            <p:nvPr/>
          </p:nvSpPr>
          <p:spPr>
            <a:xfrm>
              <a:off x="1938338" y="1603375"/>
              <a:ext cx="723900" cy="1965325"/>
            </a:xfrm>
            <a:custGeom>
              <a:rect b="b" l="l" r="r" t="t"/>
              <a:pathLst>
                <a:path extrusionOk="0" h="522" w="192">
                  <a:moveTo>
                    <a:pt x="140" y="185"/>
                  </a:moveTo>
                  <a:cubicBezTo>
                    <a:pt x="140" y="181"/>
                    <a:pt x="144" y="178"/>
                    <a:pt x="148" y="178"/>
                  </a:cubicBezTo>
                  <a:cubicBezTo>
                    <a:pt x="160" y="178"/>
                    <a:pt x="172" y="182"/>
                    <a:pt x="181" y="189"/>
                  </a:cubicBezTo>
                  <a:cubicBezTo>
                    <a:pt x="188" y="180"/>
                    <a:pt x="192" y="168"/>
                    <a:pt x="192" y="155"/>
                  </a:cubicBezTo>
                  <a:cubicBezTo>
                    <a:pt x="192" y="131"/>
                    <a:pt x="178" y="110"/>
                    <a:pt x="157" y="101"/>
                  </a:cubicBezTo>
                  <a:cubicBezTo>
                    <a:pt x="160" y="95"/>
                    <a:pt x="161" y="89"/>
                    <a:pt x="161" y="82"/>
                  </a:cubicBezTo>
                  <a:cubicBezTo>
                    <a:pt x="161" y="58"/>
                    <a:pt x="141" y="38"/>
                    <a:pt x="117" y="38"/>
                  </a:cubicBezTo>
                  <a:cubicBezTo>
                    <a:pt x="112" y="38"/>
                    <a:pt x="108" y="39"/>
                    <a:pt x="103" y="40"/>
                  </a:cubicBezTo>
                  <a:cubicBezTo>
                    <a:pt x="95" y="17"/>
                    <a:pt x="73" y="0"/>
                    <a:pt x="47" y="0"/>
                  </a:cubicBezTo>
                  <a:cubicBezTo>
                    <a:pt x="28" y="0"/>
                    <a:pt x="11" y="9"/>
                    <a:pt x="0" y="24"/>
                  </a:cubicBezTo>
                  <a:cubicBezTo>
                    <a:pt x="0" y="94"/>
                    <a:pt x="0" y="94"/>
                    <a:pt x="0" y="94"/>
                  </a:cubicBezTo>
                  <a:cubicBezTo>
                    <a:pt x="0" y="94"/>
                    <a:pt x="1" y="95"/>
                    <a:pt x="1" y="96"/>
                  </a:cubicBezTo>
                  <a:cubicBezTo>
                    <a:pt x="1" y="96"/>
                    <a:pt x="0" y="97"/>
                    <a:pt x="0" y="98"/>
                  </a:cubicBezTo>
                  <a:cubicBezTo>
                    <a:pt x="0" y="234"/>
                    <a:pt x="0" y="234"/>
                    <a:pt x="0" y="234"/>
                  </a:cubicBezTo>
                  <a:cubicBezTo>
                    <a:pt x="0" y="235"/>
                    <a:pt x="0" y="235"/>
                    <a:pt x="0" y="235"/>
                  </a:cubicBezTo>
                  <a:cubicBezTo>
                    <a:pt x="0" y="236"/>
                    <a:pt x="0" y="236"/>
                    <a:pt x="0" y="236"/>
                  </a:cubicBezTo>
                  <a:cubicBezTo>
                    <a:pt x="0" y="298"/>
                    <a:pt x="0" y="298"/>
                    <a:pt x="0" y="298"/>
                  </a:cubicBezTo>
                  <a:cubicBezTo>
                    <a:pt x="0" y="298"/>
                    <a:pt x="1" y="299"/>
                    <a:pt x="1" y="299"/>
                  </a:cubicBezTo>
                  <a:cubicBezTo>
                    <a:pt x="1" y="300"/>
                    <a:pt x="0" y="300"/>
                    <a:pt x="0" y="301"/>
                  </a:cubicBezTo>
                  <a:cubicBezTo>
                    <a:pt x="0" y="363"/>
                    <a:pt x="0" y="363"/>
                    <a:pt x="0" y="363"/>
                  </a:cubicBezTo>
                  <a:cubicBezTo>
                    <a:pt x="8" y="371"/>
                    <a:pt x="19" y="376"/>
                    <a:pt x="31" y="376"/>
                  </a:cubicBezTo>
                  <a:cubicBezTo>
                    <a:pt x="36" y="376"/>
                    <a:pt x="42" y="375"/>
                    <a:pt x="46" y="373"/>
                  </a:cubicBezTo>
                  <a:cubicBezTo>
                    <a:pt x="6" y="510"/>
                    <a:pt x="6" y="510"/>
                    <a:pt x="6" y="510"/>
                  </a:cubicBezTo>
                  <a:cubicBezTo>
                    <a:pt x="5" y="515"/>
                    <a:pt x="8" y="521"/>
                    <a:pt x="13" y="522"/>
                  </a:cubicBezTo>
                  <a:cubicBezTo>
                    <a:pt x="14" y="522"/>
                    <a:pt x="14" y="522"/>
                    <a:pt x="15" y="522"/>
                  </a:cubicBezTo>
                  <a:cubicBezTo>
                    <a:pt x="20" y="522"/>
                    <a:pt x="23" y="520"/>
                    <a:pt x="25" y="516"/>
                  </a:cubicBezTo>
                  <a:cubicBezTo>
                    <a:pt x="67" y="370"/>
                    <a:pt x="67" y="370"/>
                    <a:pt x="67" y="370"/>
                  </a:cubicBezTo>
                  <a:cubicBezTo>
                    <a:pt x="43" y="360"/>
                    <a:pt x="26" y="336"/>
                    <a:pt x="26" y="308"/>
                  </a:cubicBezTo>
                  <a:cubicBezTo>
                    <a:pt x="26" y="304"/>
                    <a:pt x="30" y="300"/>
                    <a:pt x="34" y="300"/>
                  </a:cubicBezTo>
                  <a:cubicBezTo>
                    <a:pt x="38" y="300"/>
                    <a:pt x="42" y="304"/>
                    <a:pt x="42" y="308"/>
                  </a:cubicBezTo>
                  <a:cubicBezTo>
                    <a:pt x="42" y="329"/>
                    <a:pt x="54" y="347"/>
                    <a:pt x="72" y="355"/>
                  </a:cubicBezTo>
                  <a:cubicBezTo>
                    <a:pt x="72" y="354"/>
                    <a:pt x="72" y="354"/>
                    <a:pt x="72" y="354"/>
                  </a:cubicBezTo>
                  <a:cubicBezTo>
                    <a:pt x="79" y="357"/>
                    <a:pt x="86" y="359"/>
                    <a:pt x="95" y="359"/>
                  </a:cubicBezTo>
                  <a:cubicBezTo>
                    <a:pt x="127" y="359"/>
                    <a:pt x="154" y="332"/>
                    <a:pt x="154" y="299"/>
                  </a:cubicBezTo>
                  <a:cubicBezTo>
                    <a:pt x="154" y="291"/>
                    <a:pt x="152" y="282"/>
                    <a:pt x="148" y="275"/>
                  </a:cubicBezTo>
                  <a:cubicBezTo>
                    <a:pt x="168" y="270"/>
                    <a:pt x="183" y="253"/>
                    <a:pt x="183" y="231"/>
                  </a:cubicBezTo>
                  <a:cubicBezTo>
                    <a:pt x="183" y="220"/>
                    <a:pt x="179" y="210"/>
                    <a:pt x="172" y="202"/>
                  </a:cubicBezTo>
                  <a:cubicBezTo>
                    <a:pt x="165" y="196"/>
                    <a:pt x="157" y="193"/>
                    <a:pt x="148" y="193"/>
                  </a:cubicBezTo>
                  <a:cubicBezTo>
                    <a:pt x="144" y="193"/>
                    <a:pt x="140" y="189"/>
                    <a:pt x="140" y="185"/>
                  </a:cubicBezTo>
                  <a:close/>
                  <a:moveTo>
                    <a:pt x="130" y="249"/>
                  </a:moveTo>
                  <a:cubicBezTo>
                    <a:pt x="128" y="253"/>
                    <a:pt x="123" y="254"/>
                    <a:pt x="119" y="251"/>
                  </a:cubicBezTo>
                  <a:cubicBezTo>
                    <a:pt x="117" y="250"/>
                    <a:pt x="115" y="249"/>
                    <a:pt x="113" y="248"/>
                  </a:cubicBezTo>
                  <a:cubicBezTo>
                    <a:pt x="107" y="247"/>
                    <a:pt x="101" y="248"/>
                    <a:pt x="97" y="251"/>
                  </a:cubicBezTo>
                  <a:cubicBezTo>
                    <a:pt x="92" y="254"/>
                    <a:pt x="89" y="259"/>
                    <a:pt x="87" y="264"/>
                  </a:cubicBezTo>
                  <a:cubicBezTo>
                    <a:pt x="86" y="269"/>
                    <a:pt x="87" y="275"/>
                    <a:pt x="90" y="280"/>
                  </a:cubicBezTo>
                  <a:cubicBezTo>
                    <a:pt x="93" y="284"/>
                    <a:pt x="98" y="288"/>
                    <a:pt x="103" y="289"/>
                  </a:cubicBezTo>
                  <a:cubicBezTo>
                    <a:pt x="107" y="290"/>
                    <a:pt x="110" y="294"/>
                    <a:pt x="109" y="298"/>
                  </a:cubicBezTo>
                  <a:cubicBezTo>
                    <a:pt x="108" y="302"/>
                    <a:pt x="105" y="304"/>
                    <a:pt x="101" y="304"/>
                  </a:cubicBezTo>
                  <a:cubicBezTo>
                    <a:pt x="101" y="304"/>
                    <a:pt x="100" y="304"/>
                    <a:pt x="99" y="304"/>
                  </a:cubicBezTo>
                  <a:cubicBezTo>
                    <a:pt x="90" y="302"/>
                    <a:pt x="82" y="296"/>
                    <a:pt x="77" y="288"/>
                  </a:cubicBezTo>
                  <a:cubicBezTo>
                    <a:pt x="74" y="283"/>
                    <a:pt x="72" y="278"/>
                    <a:pt x="72" y="273"/>
                  </a:cubicBezTo>
                  <a:cubicBezTo>
                    <a:pt x="68" y="274"/>
                    <a:pt x="63" y="275"/>
                    <a:pt x="59" y="275"/>
                  </a:cubicBezTo>
                  <a:cubicBezTo>
                    <a:pt x="53" y="275"/>
                    <a:pt x="47" y="274"/>
                    <a:pt x="42" y="271"/>
                  </a:cubicBezTo>
                  <a:cubicBezTo>
                    <a:pt x="33" y="266"/>
                    <a:pt x="27" y="259"/>
                    <a:pt x="24" y="249"/>
                  </a:cubicBezTo>
                  <a:cubicBezTo>
                    <a:pt x="22" y="240"/>
                    <a:pt x="23" y="230"/>
                    <a:pt x="27" y="222"/>
                  </a:cubicBezTo>
                  <a:cubicBezTo>
                    <a:pt x="28" y="221"/>
                    <a:pt x="28" y="221"/>
                    <a:pt x="28" y="220"/>
                  </a:cubicBezTo>
                  <a:cubicBezTo>
                    <a:pt x="14" y="213"/>
                    <a:pt x="7" y="197"/>
                    <a:pt x="11" y="181"/>
                  </a:cubicBezTo>
                  <a:cubicBezTo>
                    <a:pt x="13" y="171"/>
                    <a:pt x="19" y="163"/>
                    <a:pt x="27" y="158"/>
                  </a:cubicBezTo>
                  <a:cubicBezTo>
                    <a:pt x="35" y="153"/>
                    <a:pt x="45" y="151"/>
                    <a:pt x="54" y="154"/>
                  </a:cubicBezTo>
                  <a:cubicBezTo>
                    <a:pt x="59" y="155"/>
                    <a:pt x="63" y="156"/>
                    <a:pt x="66" y="159"/>
                  </a:cubicBezTo>
                  <a:cubicBezTo>
                    <a:pt x="70" y="161"/>
                    <a:pt x="71" y="166"/>
                    <a:pt x="68" y="170"/>
                  </a:cubicBezTo>
                  <a:cubicBezTo>
                    <a:pt x="66" y="173"/>
                    <a:pt x="61" y="174"/>
                    <a:pt x="58" y="172"/>
                  </a:cubicBezTo>
                  <a:cubicBezTo>
                    <a:pt x="55" y="170"/>
                    <a:pt x="53" y="169"/>
                    <a:pt x="51" y="169"/>
                  </a:cubicBezTo>
                  <a:cubicBezTo>
                    <a:pt x="45" y="167"/>
                    <a:pt x="40" y="168"/>
                    <a:pt x="35" y="171"/>
                  </a:cubicBezTo>
                  <a:cubicBezTo>
                    <a:pt x="30" y="174"/>
                    <a:pt x="27" y="179"/>
                    <a:pt x="26" y="184"/>
                  </a:cubicBezTo>
                  <a:cubicBezTo>
                    <a:pt x="23" y="195"/>
                    <a:pt x="30" y="207"/>
                    <a:pt x="41" y="209"/>
                  </a:cubicBezTo>
                  <a:cubicBezTo>
                    <a:pt x="42" y="209"/>
                    <a:pt x="44" y="210"/>
                    <a:pt x="44" y="211"/>
                  </a:cubicBezTo>
                  <a:cubicBezTo>
                    <a:pt x="45" y="211"/>
                    <a:pt x="46" y="212"/>
                    <a:pt x="46" y="212"/>
                  </a:cubicBezTo>
                  <a:cubicBezTo>
                    <a:pt x="49" y="216"/>
                    <a:pt x="49" y="220"/>
                    <a:pt x="45" y="223"/>
                  </a:cubicBezTo>
                  <a:cubicBezTo>
                    <a:pt x="44" y="225"/>
                    <a:pt x="42" y="227"/>
                    <a:pt x="41" y="229"/>
                  </a:cubicBezTo>
                  <a:cubicBezTo>
                    <a:pt x="38" y="234"/>
                    <a:pt x="38" y="240"/>
                    <a:pt x="39" y="245"/>
                  </a:cubicBezTo>
                  <a:cubicBezTo>
                    <a:pt x="41" y="250"/>
                    <a:pt x="44" y="255"/>
                    <a:pt x="49" y="257"/>
                  </a:cubicBezTo>
                  <a:cubicBezTo>
                    <a:pt x="59" y="263"/>
                    <a:pt x="72" y="259"/>
                    <a:pt x="77" y="249"/>
                  </a:cubicBezTo>
                  <a:cubicBezTo>
                    <a:pt x="80" y="245"/>
                    <a:pt x="84" y="241"/>
                    <a:pt x="89" y="238"/>
                  </a:cubicBezTo>
                  <a:cubicBezTo>
                    <a:pt x="97" y="233"/>
                    <a:pt x="107" y="231"/>
                    <a:pt x="116" y="233"/>
                  </a:cubicBezTo>
                  <a:cubicBezTo>
                    <a:pt x="120" y="234"/>
                    <a:pt x="124" y="236"/>
                    <a:pt x="128" y="239"/>
                  </a:cubicBezTo>
                  <a:cubicBezTo>
                    <a:pt x="132" y="241"/>
                    <a:pt x="132" y="246"/>
                    <a:pt x="130" y="249"/>
                  </a:cubicBezTo>
                  <a:close/>
                  <a:moveTo>
                    <a:pt x="130" y="191"/>
                  </a:moveTo>
                  <a:cubicBezTo>
                    <a:pt x="124" y="199"/>
                    <a:pt x="116" y="204"/>
                    <a:pt x="106" y="205"/>
                  </a:cubicBezTo>
                  <a:cubicBezTo>
                    <a:pt x="104" y="205"/>
                    <a:pt x="103" y="205"/>
                    <a:pt x="101" y="205"/>
                  </a:cubicBezTo>
                  <a:cubicBezTo>
                    <a:pt x="93" y="205"/>
                    <a:pt x="86" y="203"/>
                    <a:pt x="79" y="198"/>
                  </a:cubicBezTo>
                  <a:cubicBezTo>
                    <a:pt x="76" y="196"/>
                    <a:pt x="75" y="191"/>
                    <a:pt x="78" y="187"/>
                  </a:cubicBezTo>
                  <a:cubicBezTo>
                    <a:pt x="80" y="184"/>
                    <a:pt x="85" y="183"/>
                    <a:pt x="89" y="186"/>
                  </a:cubicBezTo>
                  <a:cubicBezTo>
                    <a:pt x="93" y="189"/>
                    <a:pt x="99" y="191"/>
                    <a:pt x="104" y="190"/>
                  </a:cubicBezTo>
                  <a:cubicBezTo>
                    <a:pt x="110" y="189"/>
                    <a:pt x="114" y="186"/>
                    <a:pt x="118" y="182"/>
                  </a:cubicBezTo>
                  <a:cubicBezTo>
                    <a:pt x="125" y="172"/>
                    <a:pt x="123" y="159"/>
                    <a:pt x="113" y="152"/>
                  </a:cubicBezTo>
                  <a:cubicBezTo>
                    <a:pt x="111" y="151"/>
                    <a:pt x="109" y="150"/>
                    <a:pt x="107" y="149"/>
                  </a:cubicBezTo>
                  <a:cubicBezTo>
                    <a:pt x="107" y="149"/>
                    <a:pt x="106" y="149"/>
                    <a:pt x="106" y="149"/>
                  </a:cubicBezTo>
                  <a:cubicBezTo>
                    <a:pt x="106" y="149"/>
                    <a:pt x="106" y="149"/>
                    <a:pt x="106" y="149"/>
                  </a:cubicBezTo>
                  <a:cubicBezTo>
                    <a:pt x="105" y="149"/>
                    <a:pt x="105" y="148"/>
                    <a:pt x="105" y="148"/>
                  </a:cubicBezTo>
                  <a:cubicBezTo>
                    <a:pt x="105" y="148"/>
                    <a:pt x="104" y="148"/>
                    <a:pt x="104" y="148"/>
                  </a:cubicBezTo>
                  <a:cubicBezTo>
                    <a:pt x="104" y="148"/>
                    <a:pt x="104" y="148"/>
                    <a:pt x="104" y="147"/>
                  </a:cubicBezTo>
                  <a:cubicBezTo>
                    <a:pt x="104" y="147"/>
                    <a:pt x="103" y="147"/>
                    <a:pt x="103" y="147"/>
                  </a:cubicBezTo>
                  <a:cubicBezTo>
                    <a:pt x="103" y="147"/>
                    <a:pt x="103" y="147"/>
                    <a:pt x="103" y="146"/>
                  </a:cubicBezTo>
                  <a:cubicBezTo>
                    <a:pt x="103" y="146"/>
                    <a:pt x="102" y="146"/>
                    <a:pt x="102" y="146"/>
                  </a:cubicBezTo>
                  <a:cubicBezTo>
                    <a:pt x="102" y="146"/>
                    <a:pt x="102" y="145"/>
                    <a:pt x="102" y="145"/>
                  </a:cubicBezTo>
                  <a:cubicBezTo>
                    <a:pt x="102" y="145"/>
                    <a:pt x="102" y="145"/>
                    <a:pt x="102" y="144"/>
                  </a:cubicBezTo>
                  <a:cubicBezTo>
                    <a:pt x="102" y="144"/>
                    <a:pt x="101" y="144"/>
                    <a:pt x="101" y="144"/>
                  </a:cubicBezTo>
                  <a:cubicBezTo>
                    <a:pt x="101" y="143"/>
                    <a:pt x="101" y="143"/>
                    <a:pt x="101" y="143"/>
                  </a:cubicBezTo>
                  <a:cubicBezTo>
                    <a:pt x="101" y="143"/>
                    <a:pt x="101" y="142"/>
                    <a:pt x="101" y="142"/>
                  </a:cubicBezTo>
                  <a:cubicBezTo>
                    <a:pt x="101" y="142"/>
                    <a:pt x="101" y="142"/>
                    <a:pt x="101" y="142"/>
                  </a:cubicBezTo>
                  <a:cubicBezTo>
                    <a:pt x="101" y="142"/>
                    <a:pt x="101" y="142"/>
                    <a:pt x="101" y="141"/>
                  </a:cubicBezTo>
                  <a:cubicBezTo>
                    <a:pt x="101" y="141"/>
                    <a:pt x="101" y="141"/>
                    <a:pt x="101" y="141"/>
                  </a:cubicBezTo>
                  <a:cubicBezTo>
                    <a:pt x="101" y="140"/>
                    <a:pt x="101" y="140"/>
                    <a:pt x="101" y="140"/>
                  </a:cubicBezTo>
                  <a:cubicBezTo>
                    <a:pt x="101" y="140"/>
                    <a:pt x="101" y="140"/>
                    <a:pt x="101" y="140"/>
                  </a:cubicBezTo>
                  <a:cubicBezTo>
                    <a:pt x="101" y="139"/>
                    <a:pt x="102" y="139"/>
                    <a:pt x="102" y="139"/>
                  </a:cubicBezTo>
                  <a:cubicBezTo>
                    <a:pt x="102" y="139"/>
                    <a:pt x="102" y="139"/>
                    <a:pt x="102" y="138"/>
                  </a:cubicBezTo>
                  <a:cubicBezTo>
                    <a:pt x="102" y="138"/>
                    <a:pt x="102" y="138"/>
                    <a:pt x="102" y="138"/>
                  </a:cubicBezTo>
                  <a:cubicBezTo>
                    <a:pt x="102" y="138"/>
                    <a:pt x="102" y="137"/>
                    <a:pt x="103" y="137"/>
                  </a:cubicBezTo>
                  <a:cubicBezTo>
                    <a:pt x="103" y="137"/>
                    <a:pt x="103" y="137"/>
                    <a:pt x="103" y="137"/>
                  </a:cubicBezTo>
                  <a:cubicBezTo>
                    <a:pt x="103" y="136"/>
                    <a:pt x="103" y="136"/>
                    <a:pt x="104" y="136"/>
                  </a:cubicBezTo>
                  <a:cubicBezTo>
                    <a:pt x="104" y="136"/>
                    <a:pt x="104" y="136"/>
                    <a:pt x="104" y="136"/>
                  </a:cubicBezTo>
                  <a:cubicBezTo>
                    <a:pt x="104" y="135"/>
                    <a:pt x="105" y="135"/>
                    <a:pt x="105" y="135"/>
                  </a:cubicBezTo>
                  <a:cubicBezTo>
                    <a:pt x="105" y="135"/>
                    <a:pt x="105" y="135"/>
                    <a:pt x="105" y="135"/>
                  </a:cubicBezTo>
                  <a:cubicBezTo>
                    <a:pt x="106" y="135"/>
                    <a:pt x="106" y="135"/>
                    <a:pt x="106" y="135"/>
                  </a:cubicBezTo>
                  <a:cubicBezTo>
                    <a:pt x="106" y="134"/>
                    <a:pt x="107" y="134"/>
                    <a:pt x="107" y="134"/>
                  </a:cubicBezTo>
                  <a:cubicBezTo>
                    <a:pt x="107" y="134"/>
                    <a:pt x="107" y="134"/>
                    <a:pt x="108" y="134"/>
                  </a:cubicBezTo>
                  <a:cubicBezTo>
                    <a:pt x="108" y="134"/>
                    <a:pt x="108" y="134"/>
                    <a:pt x="108" y="134"/>
                  </a:cubicBezTo>
                  <a:cubicBezTo>
                    <a:pt x="108" y="134"/>
                    <a:pt x="109" y="134"/>
                    <a:pt x="109" y="134"/>
                  </a:cubicBezTo>
                  <a:cubicBezTo>
                    <a:pt x="120" y="134"/>
                    <a:pt x="130" y="125"/>
                    <a:pt x="130" y="113"/>
                  </a:cubicBezTo>
                  <a:cubicBezTo>
                    <a:pt x="130" y="102"/>
                    <a:pt x="120" y="92"/>
                    <a:pt x="109" y="92"/>
                  </a:cubicBezTo>
                  <a:cubicBezTo>
                    <a:pt x="107" y="92"/>
                    <a:pt x="105" y="93"/>
                    <a:pt x="103" y="93"/>
                  </a:cubicBezTo>
                  <a:cubicBezTo>
                    <a:pt x="102" y="94"/>
                    <a:pt x="100" y="95"/>
                    <a:pt x="98" y="95"/>
                  </a:cubicBezTo>
                  <a:cubicBezTo>
                    <a:pt x="94" y="95"/>
                    <a:pt x="91" y="91"/>
                    <a:pt x="91" y="87"/>
                  </a:cubicBezTo>
                  <a:cubicBezTo>
                    <a:pt x="91" y="71"/>
                    <a:pt x="77" y="57"/>
                    <a:pt x="61" y="57"/>
                  </a:cubicBezTo>
                  <a:cubicBezTo>
                    <a:pt x="44" y="57"/>
                    <a:pt x="31" y="71"/>
                    <a:pt x="31" y="87"/>
                  </a:cubicBezTo>
                  <a:cubicBezTo>
                    <a:pt x="31" y="104"/>
                    <a:pt x="44" y="117"/>
                    <a:pt x="61" y="117"/>
                  </a:cubicBezTo>
                  <a:cubicBezTo>
                    <a:pt x="65" y="117"/>
                    <a:pt x="69" y="120"/>
                    <a:pt x="69" y="125"/>
                  </a:cubicBezTo>
                  <a:cubicBezTo>
                    <a:pt x="69" y="129"/>
                    <a:pt x="65" y="132"/>
                    <a:pt x="61" y="132"/>
                  </a:cubicBezTo>
                  <a:cubicBezTo>
                    <a:pt x="36" y="132"/>
                    <a:pt x="16" y="112"/>
                    <a:pt x="16" y="87"/>
                  </a:cubicBezTo>
                  <a:cubicBezTo>
                    <a:pt x="16" y="62"/>
                    <a:pt x="36" y="42"/>
                    <a:pt x="61" y="42"/>
                  </a:cubicBezTo>
                  <a:cubicBezTo>
                    <a:pt x="82" y="42"/>
                    <a:pt x="101" y="57"/>
                    <a:pt x="105" y="77"/>
                  </a:cubicBezTo>
                  <a:cubicBezTo>
                    <a:pt x="106" y="77"/>
                    <a:pt x="108" y="77"/>
                    <a:pt x="109" y="77"/>
                  </a:cubicBezTo>
                  <a:cubicBezTo>
                    <a:pt x="129" y="77"/>
                    <a:pt x="145" y="93"/>
                    <a:pt x="145" y="113"/>
                  </a:cubicBezTo>
                  <a:cubicBezTo>
                    <a:pt x="145" y="126"/>
                    <a:pt x="138" y="138"/>
                    <a:pt x="127" y="144"/>
                  </a:cubicBezTo>
                  <a:cubicBezTo>
                    <a:pt x="132" y="150"/>
                    <a:pt x="136" y="156"/>
                    <a:pt x="137" y="164"/>
                  </a:cubicBezTo>
                  <a:cubicBezTo>
                    <a:pt x="138" y="173"/>
                    <a:pt x="136" y="183"/>
                    <a:pt x="130" y="191"/>
                  </a:cubicBezTo>
                  <a:close/>
                </a:path>
              </a:pathLst>
            </a:custGeom>
            <a:solidFill>
              <a:schemeClr val="dk2"/>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668" name="Google Shape;1668;p236"/>
            <p:cNvSpPr/>
            <p:nvPr/>
          </p:nvSpPr>
          <p:spPr>
            <a:xfrm>
              <a:off x="1444625" y="3622675"/>
              <a:ext cx="935038" cy="134938"/>
            </a:xfrm>
            <a:custGeom>
              <a:rect b="b" l="l" r="r" t="t"/>
              <a:pathLst>
                <a:path extrusionOk="0" h="36" w="248">
                  <a:moveTo>
                    <a:pt x="248" y="19"/>
                  </a:moveTo>
                  <a:cubicBezTo>
                    <a:pt x="248" y="28"/>
                    <a:pt x="240" y="36"/>
                    <a:pt x="230" y="36"/>
                  </a:cubicBezTo>
                  <a:cubicBezTo>
                    <a:pt x="18" y="36"/>
                    <a:pt x="18" y="36"/>
                    <a:pt x="18" y="36"/>
                  </a:cubicBezTo>
                  <a:cubicBezTo>
                    <a:pt x="8" y="36"/>
                    <a:pt x="0" y="28"/>
                    <a:pt x="0" y="19"/>
                  </a:cubicBezTo>
                  <a:cubicBezTo>
                    <a:pt x="0" y="19"/>
                    <a:pt x="0" y="19"/>
                    <a:pt x="0" y="19"/>
                  </a:cubicBezTo>
                  <a:cubicBezTo>
                    <a:pt x="0" y="8"/>
                    <a:pt x="8" y="0"/>
                    <a:pt x="18" y="0"/>
                  </a:cubicBezTo>
                  <a:cubicBezTo>
                    <a:pt x="230" y="0"/>
                    <a:pt x="230" y="0"/>
                    <a:pt x="230" y="0"/>
                  </a:cubicBezTo>
                  <a:cubicBezTo>
                    <a:pt x="240" y="0"/>
                    <a:pt x="248" y="8"/>
                    <a:pt x="248" y="19"/>
                  </a:cubicBezTo>
                </a:path>
              </a:pathLst>
            </a:custGeom>
            <a:solidFill>
              <a:schemeClr val="lt2"/>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669" name="Google Shape;1669;p236"/>
            <p:cNvSpPr/>
            <p:nvPr/>
          </p:nvSpPr>
          <p:spPr>
            <a:xfrm>
              <a:off x="1568450" y="3810000"/>
              <a:ext cx="704850" cy="131763"/>
            </a:xfrm>
            <a:custGeom>
              <a:rect b="b" l="l" r="r" t="t"/>
              <a:pathLst>
                <a:path extrusionOk="0" h="35" w="187">
                  <a:moveTo>
                    <a:pt x="187" y="17"/>
                  </a:moveTo>
                  <a:cubicBezTo>
                    <a:pt x="187" y="27"/>
                    <a:pt x="179" y="35"/>
                    <a:pt x="169" y="35"/>
                  </a:cubicBezTo>
                  <a:cubicBezTo>
                    <a:pt x="18" y="35"/>
                    <a:pt x="18" y="35"/>
                    <a:pt x="18" y="35"/>
                  </a:cubicBezTo>
                  <a:cubicBezTo>
                    <a:pt x="8" y="35"/>
                    <a:pt x="0" y="27"/>
                    <a:pt x="0" y="17"/>
                  </a:cubicBezTo>
                  <a:cubicBezTo>
                    <a:pt x="0" y="17"/>
                    <a:pt x="0" y="17"/>
                    <a:pt x="0" y="17"/>
                  </a:cubicBezTo>
                  <a:cubicBezTo>
                    <a:pt x="0" y="7"/>
                    <a:pt x="8" y="0"/>
                    <a:pt x="18" y="0"/>
                  </a:cubicBezTo>
                  <a:cubicBezTo>
                    <a:pt x="169" y="0"/>
                    <a:pt x="169" y="0"/>
                    <a:pt x="169" y="0"/>
                  </a:cubicBezTo>
                  <a:cubicBezTo>
                    <a:pt x="179" y="0"/>
                    <a:pt x="187" y="7"/>
                    <a:pt x="187" y="17"/>
                  </a:cubicBezTo>
                </a:path>
              </a:pathLst>
            </a:custGeom>
            <a:solidFill>
              <a:schemeClr val="lt2"/>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670" name="Google Shape;1670;p236"/>
            <p:cNvSpPr/>
            <p:nvPr/>
          </p:nvSpPr>
          <p:spPr>
            <a:xfrm>
              <a:off x="1673225" y="3990975"/>
              <a:ext cx="495300" cy="104775"/>
            </a:xfrm>
            <a:custGeom>
              <a:rect b="b" l="l" r="r" t="t"/>
              <a:pathLst>
                <a:path extrusionOk="0" h="28" w="131">
                  <a:moveTo>
                    <a:pt x="0" y="0"/>
                  </a:moveTo>
                  <a:cubicBezTo>
                    <a:pt x="11" y="17"/>
                    <a:pt x="36" y="28"/>
                    <a:pt x="65" y="28"/>
                  </a:cubicBezTo>
                  <a:cubicBezTo>
                    <a:pt x="95" y="28"/>
                    <a:pt x="120" y="17"/>
                    <a:pt x="131" y="0"/>
                  </a:cubicBezTo>
                  <a:cubicBezTo>
                    <a:pt x="0" y="0"/>
                    <a:pt x="0" y="0"/>
                    <a:pt x="0" y="0"/>
                  </a:cubicBezTo>
                  <a:close/>
                </a:path>
              </a:pathLst>
            </a:custGeom>
            <a:solidFill>
              <a:schemeClr val="lt2"/>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grpSp>
      <p:sp>
        <p:nvSpPr>
          <p:cNvPr id="1671" name="Google Shape;1671;p236"/>
          <p:cNvSpPr txBox="1"/>
          <p:nvPr/>
        </p:nvSpPr>
        <p:spPr>
          <a:xfrm>
            <a:off x="1301630" y="2478838"/>
            <a:ext cx="4470400"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Can be used on any model and are applied after the model has been trained</a:t>
            </a:r>
            <a:endParaRPr b="0" i="0" sz="2200" u="none" cap="none" strike="noStrike">
              <a:solidFill>
                <a:srgbClr val="44494E"/>
              </a:solidFill>
              <a:latin typeface="Open Sans"/>
              <a:ea typeface="Open Sans"/>
              <a:cs typeface="Open Sans"/>
              <a:sym typeface="Open Sans"/>
            </a:endParaRPr>
          </a:p>
        </p:txBody>
      </p:sp>
      <p:sp>
        <p:nvSpPr>
          <p:cNvPr id="1672" name="Google Shape;1672;p236"/>
          <p:cNvSpPr txBox="1"/>
          <p:nvPr>
            <p:ph type="title"/>
          </p:nvPr>
        </p:nvSpPr>
        <p:spPr>
          <a:xfrm>
            <a:off x="3484132" y="242490"/>
            <a:ext cx="8850701"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b="1" lang="en-IN">
                <a:latin typeface="Open Sans"/>
                <a:ea typeface="Open Sans"/>
                <a:cs typeface="Open Sans"/>
                <a:sym typeface="Open Sans"/>
              </a:rPr>
              <a:t>Model-Specific or Model-Agnostic</a:t>
            </a:r>
            <a:endParaRPr b="1" sz="3200">
              <a:latin typeface="Open Sans"/>
              <a:ea typeface="Open Sans"/>
              <a:cs typeface="Open Sans"/>
              <a:sym typeface="Open Sans"/>
            </a:endParaRPr>
          </a:p>
        </p:txBody>
      </p:sp>
      <p:pic>
        <p:nvPicPr>
          <p:cNvPr id="1673" name="Google Shape;1673;p236"/>
          <p:cNvPicPr preferRelativeResize="0"/>
          <p:nvPr/>
        </p:nvPicPr>
        <p:blipFill rotWithShape="1">
          <a:blip r:embed="rId3">
            <a:alphaModFix/>
          </a:blip>
          <a:srcRect b="0" l="0" r="0" t="0"/>
          <a:stretch/>
        </p:blipFill>
        <p:spPr>
          <a:xfrm>
            <a:off x="3256742" y="774466"/>
            <a:ext cx="9503505" cy="310537"/>
          </a:xfrm>
          <a:prstGeom prst="rect">
            <a:avLst/>
          </a:prstGeom>
          <a:noFill/>
          <a:ln>
            <a:noFill/>
          </a:ln>
        </p:spPr>
      </p:pic>
      <p:sp>
        <p:nvSpPr>
          <p:cNvPr id="1674" name="Google Shape;1674;p236"/>
          <p:cNvSpPr txBox="1"/>
          <p:nvPr/>
        </p:nvSpPr>
        <p:spPr>
          <a:xfrm>
            <a:off x="10500413" y="2492235"/>
            <a:ext cx="4516748" cy="1107996"/>
          </a:xfrm>
          <a:prstGeom prst="rect">
            <a:avLst/>
          </a:prstGeom>
          <a:noFill/>
          <a:ln>
            <a:noFill/>
          </a:ln>
        </p:spPr>
        <p:txBody>
          <a:bodyPr anchorCtr="0" anchor="t" bIns="45700" lIns="91425" spcFirstLastPara="1" rIns="91425" wrap="square" tIns="45700">
            <a:spAutoFit/>
          </a:bodyPr>
          <a:lstStyle/>
          <a:p>
            <a:pPr indent="0" lvl="0" marL="7620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Works by analyzing feature input and output pairs </a:t>
            </a:r>
            <a:endParaRPr b="0" i="0" sz="1400" u="none" cap="none" strike="noStrike">
              <a:solidFill>
                <a:srgbClr val="000000"/>
              </a:solidFill>
              <a:latin typeface="Arial"/>
              <a:ea typeface="Arial"/>
              <a:cs typeface="Arial"/>
              <a:sym typeface="Arial"/>
            </a:endParaRPr>
          </a:p>
        </p:txBody>
      </p:sp>
      <p:cxnSp>
        <p:nvCxnSpPr>
          <p:cNvPr id="1675" name="Google Shape;1675;p236"/>
          <p:cNvCxnSpPr/>
          <p:nvPr/>
        </p:nvCxnSpPr>
        <p:spPr>
          <a:xfrm rot="10800000">
            <a:off x="6162431" y="3118479"/>
            <a:ext cx="1190988" cy="1011603"/>
          </a:xfrm>
          <a:prstGeom prst="straightConnector1">
            <a:avLst/>
          </a:prstGeom>
          <a:noFill/>
          <a:ln cap="flat" cmpd="sng" w="28575">
            <a:solidFill>
              <a:srgbClr val="5597D3"/>
            </a:solidFill>
            <a:prstDash val="solid"/>
            <a:round/>
            <a:headEnd len="sm" w="sm" type="none"/>
            <a:tailEnd len="med" w="med" type="stealth"/>
          </a:ln>
        </p:spPr>
      </p:cxnSp>
      <p:cxnSp>
        <p:nvCxnSpPr>
          <p:cNvPr id="1676" name="Google Shape;1676;p236"/>
          <p:cNvCxnSpPr/>
          <p:nvPr/>
        </p:nvCxnSpPr>
        <p:spPr>
          <a:xfrm flipH="1" rot="10800000">
            <a:off x="9437298" y="2971595"/>
            <a:ext cx="776274" cy="1125168"/>
          </a:xfrm>
          <a:prstGeom prst="straightConnector1">
            <a:avLst/>
          </a:prstGeom>
          <a:noFill/>
          <a:ln cap="flat" cmpd="sng" w="28575">
            <a:solidFill>
              <a:srgbClr val="5597D3"/>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64"/>
                                        </p:tgtEl>
                                        <p:attrNameLst>
                                          <p:attrName>style.visibility</p:attrName>
                                        </p:attrNameLst>
                                      </p:cBhvr>
                                      <p:to>
                                        <p:strVal val="visible"/>
                                      </p:to>
                                    </p:set>
                                    <p:animEffect filter="fade" transition="in">
                                      <p:cBhvr>
                                        <p:cTn dur="1000"/>
                                        <p:tgtEl>
                                          <p:spTgt spid="1664"/>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671">
                                            <p:txEl>
                                              <p:pRg end="0" st="0"/>
                                            </p:txEl>
                                          </p:spTgt>
                                        </p:tgtEl>
                                        <p:attrNameLst>
                                          <p:attrName>style.visibility</p:attrName>
                                        </p:attrNameLst>
                                      </p:cBhvr>
                                      <p:to>
                                        <p:strVal val="visible"/>
                                      </p:to>
                                    </p:set>
                                    <p:anim calcmode="lin" valueType="num">
                                      <p:cBhvr additive="base">
                                        <p:cTn dur="500"/>
                                        <p:tgtEl>
                                          <p:spTgt spid="1671">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671">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674">
                                            <p:txEl>
                                              <p:pRg end="0" st="0"/>
                                            </p:txEl>
                                          </p:spTgt>
                                        </p:tgtEl>
                                        <p:attrNameLst>
                                          <p:attrName>style.visibility</p:attrName>
                                        </p:attrNameLst>
                                      </p:cBhvr>
                                      <p:to>
                                        <p:strVal val="visible"/>
                                      </p:to>
                                    </p:set>
                                    <p:anim calcmode="lin" valueType="num">
                                      <p:cBhvr additive="base">
                                        <p:cTn dur="500"/>
                                        <p:tgtEl>
                                          <p:spTgt spid="1674">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674">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1" name="Shape 1681"/>
        <p:cNvGrpSpPr/>
        <p:nvPr/>
      </p:nvGrpSpPr>
      <p:grpSpPr>
        <a:xfrm>
          <a:off x="0" y="0"/>
          <a:ext cx="0" cy="0"/>
          <a:chOff x="0" y="0"/>
          <a:chExt cx="0" cy="0"/>
        </a:xfrm>
      </p:grpSpPr>
      <p:sp>
        <p:nvSpPr>
          <p:cNvPr id="1682" name="Google Shape;1682;p237"/>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Scope of Interpretability</a:t>
            </a:r>
            <a:endParaRPr/>
          </a:p>
        </p:txBody>
      </p:sp>
      <p:pic>
        <p:nvPicPr>
          <p:cNvPr id="1683" name="Google Shape;1683;p237"/>
          <p:cNvPicPr preferRelativeResize="0"/>
          <p:nvPr/>
        </p:nvPicPr>
        <p:blipFill rotWithShape="1">
          <a:blip r:embed="rId3">
            <a:alphaModFix/>
          </a:blip>
          <a:srcRect b="0" l="0" r="0" t="0"/>
          <a:stretch/>
        </p:blipFill>
        <p:spPr>
          <a:xfrm>
            <a:off x="4117043" y="682474"/>
            <a:ext cx="8225120" cy="352068"/>
          </a:xfrm>
          <a:prstGeom prst="rect">
            <a:avLst/>
          </a:prstGeom>
          <a:noFill/>
          <a:ln>
            <a:noFill/>
          </a:ln>
        </p:spPr>
      </p:pic>
      <p:sp>
        <p:nvSpPr>
          <p:cNvPr id="1684" name="Google Shape;1684;p237"/>
          <p:cNvSpPr/>
          <p:nvPr/>
        </p:nvSpPr>
        <p:spPr>
          <a:xfrm>
            <a:off x="3615382" y="1633920"/>
            <a:ext cx="952716" cy="963822"/>
          </a:xfrm>
          <a:prstGeom prst="rightArrow">
            <a:avLst>
              <a:gd fmla="val 52703" name="adj1"/>
              <a:gd fmla="val 50000" name="adj2"/>
            </a:avLst>
          </a:prstGeom>
          <a:solidFill>
            <a:srgbClr val="0284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685" name="Google Shape;1685;p237"/>
          <p:cNvGrpSpPr/>
          <p:nvPr/>
        </p:nvGrpSpPr>
        <p:grpSpPr>
          <a:xfrm>
            <a:off x="4289332" y="1716451"/>
            <a:ext cx="8879842" cy="798386"/>
            <a:chOff x="4702175" y="2133408"/>
            <a:chExt cx="7613650" cy="638742"/>
          </a:xfrm>
        </p:grpSpPr>
        <p:sp>
          <p:nvSpPr>
            <p:cNvPr id="1686" name="Google Shape;1686;p237"/>
            <p:cNvSpPr/>
            <p:nvPr/>
          </p:nvSpPr>
          <p:spPr>
            <a:xfrm>
              <a:off x="4702175" y="2133408"/>
              <a:ext cx="7613650" cy="638742"/>
            </a:xfrm>
            <a:prstGeom prst="chevron">
              <a:avLst>
                <a:gd fmla="val 50000" name="adj"/>
              </a:avLst>
            </a:prstGeom>
            <a:solidFill>
              <a:srgbClr val="0284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87" name="Google Shape;1687;p237"/>
            <p:cNvSpPr/>
            <p:nvPr/>
          </p:nvSpPr>
          <p:spPr>
            <a:xfrm>
              <a:off x="5321931" y="2281056"/>
              <a:ext cx="4723971" cy="344696"/>
            </a:xfrm>
            <a:prstGeom prst="rect">
              <a:avLst/>
            </a:prstGeom>
            <a:solidFill>
              <a:srgbClr val="0284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Algorithm Transparency</a:t>
              </a:r>
              <a:endParaRPr b="0" i="0" sz="1400" u="none" cap="none" strike="noStrike">
                <a:solidFill>
                  <a:srgbClr val="000000"/>
                </a:solidFill>
                <a:latin typeface="Arial"/>
                <a:ea typeface="Arial"/>
                <a:cs typeface="Arial"/>
                <a:sym typeface="Arial"/>
              </a:endParaRPr>
            </a:p>
          </p:txBody>
        </p:sp>
      </p:grpSp>
      <p:sp>
        <p:nvSpPr>
          <p:cNvPr id="1688" name="Google Shape;1688;p237"/>
          <p:cNvSpPr/>
          <p:nvPr/>
        </p:nvSpPr>
        <p:spPr>
          <a:xfrm>
            <a:off x="3615382" y="2750678"/>
            <a:ext cx="952716" cy="963822"/>
          </a:xfrm>
          <a:prstGeom prst="rightArrow">
            <a:avLst>
              <a:gd fmla="val 52703" name="adj1"/>
              <a:gd fmla="val 50000" name="adj2"/>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689" name="Google Shape;1689;p237"/>
          <p:cNvGrpSpPr/>
          <p:nvPr/>
        </p:nvGrpSpPr>
        <p:grpSpPr>
          <a:xfrm>
            <a:off x="4289332" y="2833209"/>
            <a:ext cx="8879842" cy="798386"/>
            <a:chOff x="4702175" y="3026863"/>
            <a:chExt cx="7613650" cy="638742"/>
          </a:xfrm>
        </p:grpSpPr>
        <p:sp>
          <p:nvSpPr>
            <p:cNvPr id="1690" name="Google Shape;1690;p237"/>
            <p:cNvSpPr/>
            <p:nvPr/>
          </p:nvSpPr>
          <p:spPr>
            <a:xfrm>
              <a:off x="4702175" y="3026863"/>
              <a:ext cx="7613650" cy="638742"/>
            </a:xfrm>
            <a:prstGeom prst="chevron">
              <a:avLst>
                <a:gd fmla="val 50000" name="adj"/>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91" name="Google Shape;1691;p237"/>
            <p:cNvSpPr/>
            <p:nvPr/>
          </p:nvSpPr>
          <p:spPr>
            <a:xfrm>
              <a:off x="5321930" y="3146766"/>
              <a:ext cx="4966817" cy="344696"/>
            </a:xfrm>
            <a:prstGeom prst="rect">
              <a:avLst/>
            </a:prstGeom>
            <a:solidFill>
              <a:srgbClr val="CF5C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Global, Holistic Model Interpretability</a:t>
              </a:r>
              <a:endParaRPr b="0" i="0" sz="1400" u="none" cap="none" strike="noStrike">
                <a:solidFill>
                  <a:srgbClr val="000000"/>
                </a:solidFill>
                <a:latin typeface="Arial"/>
                <a:ea typeface="Arial"/>
                <a:cs typeface="Arial"/>
                <a:sym typeface="Arial"/>
              </a:endParaRPr>
            </a:p>
          </p:txBody>
        </p:sp>
      </p:grpSp>
      <p:sp>
        <p:nvSpPr>
          <p:cNvPr id="1692" name="Google Shape;1692;p237"/>
          <p:cNvSpPr/>
          <p:nvPr/>
        </p:nvSpPr>
        <p:spPr>
          <a:xfrm>
            <a:off x="3615382" y="3867437"/>
            <a:ext cx="952716" cy="963822"/>
          </a:xfrm>
          <a:prstGeom prst="rightArrow">
            <a:avLst>
              <a:gd fmla="val 52703" name="adj1"/>
              <a:gd fmla="val 50000" name="adj2"/>
            </a:avLst>
          </a:prstGeom>
          <a:solidFill>
            <a:srgbClr val="83978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Open Sans"/>
              <a:ea typeface="Open Sans"/>
              <a:cs typeface="Open Sans"/>
              <a:sym typeface="Open Sans"/>
            </a:endParaRPr>
          </a:p>
        </p:txBody>
      </p:sp>
      <p:grpSp>
        <p:nvGrpSpPr>
          <p:cNvPr id="1693" name="Google Shape;1693;p237"/>
          <p:cNvGrpSpPr/>
          <p:nvPr/>
        </p:nvGrpSpPr>
        <p:grpSpPr>
          <a:xfrm>
            <a:off x="4289332" y="3949965"/>
            <a:ext cx="8879842" cy="798385"/>
            <a:chOff x="4702175" y="3920318"/>
            <a:chExt cx="7613650" cy="638742"/>
          </a:xfrm>
        </p:grpSpPr>
        <p:sp>
          <p:nvSpPr>
            <p:cNvPr id="1694" name="Google Shape;1694;p237"/>
            <p:cNvSpPr/>
            <p:nvPr/>
          </p:nvSpPr>
          <p:spPr>
            <a:xfrm>
              <a:off x="4702175" y="3920318"/>
              <a:ext cx="7613650" cy="638742"/>
            </a:xfrm>
            <a:prstGeom prst="chevron">
              <a:avLst>
                <a:gd fmla="val 50000" name="adj"/>
              </a:avLst>
            </a:prstGeom>
            <a:solidFill>
              <a:srgbClr val="8397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95" name="Google Shape;1695;p237"/>
            <p:cNvSpPr/>
            <p:nvPr/>
          </p:nvSpPr>
          <p:spPr>
            <a:xfrm>
              <a:off x="5294263" y="4141599"/>
              <a:ext cx="6050671" cy="319350"/>
            </a:xfrm>
            <a:prstGeom prst="rect">
              <a:avLst/>
            </a:prstGeom>
            <a:solidFill>
              <a:srgbClr val="83978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IN" sz="2400" u="none" cap="none" strike="noStrike">
                  <a:solidFill>
                    <a:schemeClr val="lt1"/>
                  </a:solidFill>
                  <a:latin typeface="Open Sans"/>
                  <a:ea typeface="Open Sans"/>
                  <a:cs typeface="Open Sans"/>
                  <a:sym typeface="Open Sans"/>
                </a:rPr>
                <a:t>Global Model Interpretability on a Modular Level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696" name="Google Shape;1696;p237"/>
          <p:cNvSpPr/>
          <p:nvPr/>
        </p:nvSpPr>
        <p:spPr>
          <a:xfrm>
            <a:off x="3615382" y="4984197"/>
            <a:ext cx="952716" cy="963822"/>
          </a:xfrm>
          <a:prstGeom prst="rightArrow">
            <a:avLst>
              <a:gd fmla="val 52703" name="adj1"/>
              <a:gd fmla="val 50000" name="adj2"/>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697" name="Google Shape;1697;p237"/>
          <p:cNvGrpSpPr/>
          <p:nvPr/>
        </p:nvGrpSpPr>
        <p:grpSpPr>
          <a:xfrm>
            <a:off x="4289332" y="5066728"/>
            <a:ext cx="8879842" cy="798386"/>
            <a:chOff x="4702175" y="4813773"/>
            <a:chExt cx="7613650" cy="638742"/>
          </a:xfrm>
        </p:grpSpPr>
        <p:sp>
          <p:nvSpPr>
            <p:cNvPr id="1698" name="Google Shape;1698;p237"/>
            <p:cNvSpPr/>
            <p:nvPr/>
          </p:nvSpPr>
          <p:spPr>
            <a:xfrm>
              <a:off x="4702175" y="4813773"/>
              <a:ext cx="7613650" cy="638742"/>
            </a:xfrm>
            <a:prstGeom prst="chevron">
              <a:avLst>
                <a:gd fmla="val 50000" name="adj"/>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99" name="Google Shape;1699;p237"/>
            <p:cNvSpPr/>
            <p:nvPr/>
          </p:nvSpPr>
          <p:spPr>
            <a:xfrm>
              <a:off x="5321930" y="4947301"/>
              <a:ext cx="5560945" cy="344696"/>
            </a:xfrm>
            <a:prstGeom prst="rect">
              <a:avLst/>
            </a:prstGeom>
            <a:solidFill>
              <a:srgbClr val="FF89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Local Interpretability for a Single Prediction</a:t>
              </a:r>
              <a:endParaRPr b="0" i="0" sz="1400" u="none" cap="none" strike="noStrike">
                <a:solidFill>
                  <a:srgbClr val="000000"/>
                </a:solidFill>
                <a:latin typeface="Arial"/>
                <a:ea typeface="Arial"/>
                <a:cs typeface="Arial"/>
                <a:sym typeface="Arial"/>
              </a:endParaRPr>
            </a:p>
          </p:txBody>
        </p:sp>
      </p:grpSp>
      <p:sp>
        <p:nvSpPr>
          <p:cNvPr id="1700" name="Google Shape;1700;p237"/>
          <p:cNvSpPr/>
          <p:nvPr/>
        </p:nvSpPr>
        <p:spPr>
          <a:xfrm>
            <a:off x="5012156" y="6056715"/>
            <a:ext cx="7085594" cy="4556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IN" sz="2200" u="none" cap="none" strike="noStrike">
                <a:solidFill>
                  <a:schemeClr val="lt1"/>
                </a:solidFill>
                <a:latin typeface="Open Sans"/>
                <a:ea typeface="Open Sans"/>
                <a:cs typeface="Open Sans"/>
                <a:sym typeface="Open Sans"/>
              </a:rPr>
              <a:t>C++ Frontend</a:t>
            </a:r>
            <a:endParaRPr b="0" i="0" sz="2200" u="none" cap="none" strike="noStrike">
              <a:solidFill>
                <a:schemeClr val="lt1"/>
              </a:solidFill>
              <a:latin typeface="Open Sans"/>
              <a:ea typeface="Open Sans"/>
              <a:cs typeface="Open Sans"/>
              <a:sym typeface="Open Sans"/>
            </a:endParaRPr>
          </a:p>
        </p:txBody>
      </p:sp>
      <p:sp>
        <p:nvSpPr>
          <p:cNvPr id="1701" name="Google Shape;1701;p237"/>
          <p:cNvSpPr/>
          <p:nvPr/>
        </p:nvSpPr>
        <p:spPr>
          <a:xfrm>
            <a:off x="4996413" y="7267316"/>
            <a:ext cx="5088252" cy="4556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IN" sz="2200" u="none" cap="none" strike="noStrike">
                <a:solidFill>
                  <a:schemeClr val="lt1"/>
                </a:solidFill>
                <a:latin typeface="Open Sans"/>
                <a:ea typeface="Open Sans"/>
                <a:cs typeface="Open Sans"/>
                <a:sym typeface="Open Sans"/>
              </a:rPr>
              <a:t>Cloud Partners</a:t>
            </a:r>
            <a:endParaRPr b="0" i="0" sz="2200" u="none" cap="none" strike="noStrike">
              <a:solidFill>
                <a:srgbClr val="000000"/>
              </a:solidFill>
              <a:latin typeface="Arial"/>
              <a:ea typeface="Arial"/>
              <a:cs typeface="Arial"/>
              <a:sym typeface="Arial"/>
            </a:endParaRPr>
          </a:p>
        </p:txBody>
      </p:sp>
      <p:sp>
        <p:nvSpPr>
          <p:cNvPr id="1702" name="Google Shape;1702;p237"/>
          <p:cNvSpPr/>
          <p:nvPr/>
        </p:nvSpPr>
        <p:spPr>
          <a:xfrm>
            <a:off x="3615370" y="6082608"/>
            <a:ext cx="952716" cy="963822"/>
          </a:xfrm>
          <a:prstGeom prst="rightArrow">
            <a:avLst>
              <a:gd fmla="val 52703" name="adj1"/>
              <a:gd fmla="val 50000" name="adj2"/>
            </a:avLst>
          </a:prstGeom>
          <a:solidFill>
            <a:srgbClr val="162E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03" name="Google Shape;1703;p237"/>
          <p:cNvSpPr/>
          <p:nvPr/>
        </p:nvSpPr>
        <p:spPr>
          <a:xfrm>
            <a:off x="4289320" y="6165139"/>
            <a:ext cx="8879842" cy="798386"/>
          </a:xfrm>
          <a:prstGeom prst="chevron">
            <a:avLst>
              <a:gd fmla="val 50000" name="adj"/>
            </a:avLst>
          </a:prstGeom>
          <a:solidFill>
            <a:srgbClr val="162E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04" name="Google Shape;1704;p237"/>
          <p:cNvSpPr/>
          <p:nvPr/>
        </p:nvSpPr>
        <p:spPr>
          <a:xfrm>
            <a:off x="4996413" y="6349095"/>
            <a:ext cx="6485761" cy="430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Local Interpretability for a Group of Predictions</a:t>
            </a:r>
            <a:endParaRPr b="0" i="0" sz="1400" u="none" cap="none" strike="noStrike">
              <a:solidFill>
                <a:srgbClr val="000000"/>
              </a:solidFill>
              <a:latin typeface="Arial"/>
              <a:ea typeface="Arial"/>
              <a:cs typeface="Arial"/>
              <a:sym typeface="Arial"/>
            </a:endParaRPr>
          </a:p>
        </p:txBody>
      </p:sp>
      <p:sp>
        <p:nvSpPr>
          <p:cNvPr id="1705" name="Google Shape;1705;p237"/>
          <p:cNvSpPr/>
          <p:nvPr/>
        </p:nvSpPr>
        <p:spPr>
          <a:xfrm>
            <a:off x="5687699" y="7034600"/>
            <a:ext cx="6485761" cy="4252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Shield against Malicious Digital Actions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0" name="Shape 1710"/>
        <p:cNvGrpSpPr/>
        <p:nvPr/>
      </p:nvGrpSpPr>
      <p:grpSpPr>
        <a:xfrm>
          <a:off x="0" y="0"/>
          <a:ext cx="0" cy="0"/>
          <a:chOff x="0" y="0"/>
          <a:chExt cx="0" cy="0"/>
        </a:xfrm>
      </p:grpSpPr>
      <p:sp>
        <p:nvSpPr>
          <p:cNvPr id="1711" name="Google Shape;1711;p238"/>
          <p:cNvSpPr/>
          <p:nvPr/>
        </p:nvSpPr>
        <p:spPr>
          <a:xfrm>
            <a:off x="10362103" y="2250572"/>
            <a:ext cx="4796287" cy="1636802"/>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12" name="Google Shape;1712;p238"/>
          <p:cNvSpPr/>
          <p:nvPr/>
        </p:nvSpPr>
        <p:spPr>
          <a:xfrm>
            <a:off x="1138687" y="2227832"/>
            <a:ext cx="4796287" cy="1636802"/>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13" name="Google Shape;1713;p238"/>
          <p:cNvSpPr txBox="1"/>
          <p:nvPr/>
        </p:nvSpPr>
        <p:spPr>
          <a:xfrm>
            <a:off x="1138687" y="2426183"/>
            <a:ext cx="4796287"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Deals with how the algorithm learns a model and the types of relationships from the given data</a:t>
            </a:r>
            <a:endParaRPr b="0" i="0" sz="2200" u="none" cap="none" strike="noStrike">
              <a:solidFill>
                <a:srgbClr val="44494E"/>
              </a:solidFill>
              <a:latin typeface="Open Sans"/>
              <a:ea typeface="Open Sans"/>
              <a:cs typeface="Open Sans"/>
              <a:sym typeface="Open Sans"/>
            </a:endParaRPr>
          </a:p>
        </p:txBody>
      </p:sp>
      <p:sp>
        <p:nvSpPr>
          <p:cNvPr id="1714" name="Google Shape;1714;p238"/>
          <p:cNvSpPr txBox="1"/>
          <p:nvPr>
            <p:ph type="title"/>
          </p:nvPr>
        </p:nvSpPr>
        <p:spPr>
          <a:xfrm>
            <a:off x="3484132" y="242490"/>
            <a:ext cx="8850701"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b="1" lang="en-IN">
                <a:latin typeface="Open Sans"/>
                <a:ea typeface="Open Sans"/>
                <a:cs typeface="Open Sans"/>
                <a:sym typeface="Open Sans"/>
              </a:rPr>
              <a:t>Algorithm</a:t>
            </a:r>
            <a:r>
              <a:rPr lang="en-IN">
                <a:latin typeface="Open Sans"/>
                <a:ea typeface="Open Sans"/>
                <a:cs typeface="Open Sans"/>
                <a:sym typeface="Open Sans"/>
              </a:rPr>
              <a:t> </a:t>
            </a:r>
            <a:r>
              <a:rPr b="1" lang="en-IN">
                <a:latin typeface="Open Sans"/>
                <a:ea typeface="Open Sans"/>
                <a:cs typeface="Open Sans"/>
                <a:sym typeface="Open Sans"/>
              </a:rPr>
              <a:t>Transparency</a:t>
            </a:r>
            <a:endParaRPr b="1" sz="3200">
              <a:latin typeface="Open Sans"/>
              <a:ea typeface="Open Sans"/>
              <a:cs typeface="Open Sans"/>
              <a:sym typeface="Open Sans"/>
            </a:endParaRPr>
          </a:p>
        </p:txBody>
      </p:sp>
      <p:pic>
        <p:nvPicPr>
          <p:cNvPr id="1715" name="Google Shape;1715;p238"/>
          <p:cNvPicPr preferRelativeResize="0"/>
          <p:nvPr/>
        </p:nvPicPr>
        <p:blipFill rotWithShape="1">
          <a:blip r:embed="rId3">
            <a:alphaModFix/>
          </a:blip>
          <a:srcRect b="0" l="0" r="0" t="0"/>
          <a:stretch/>
        </p:blipFill>
        <p:spPr>
          <a:xfrm>
            <a:off x="4081426" y="774466"/>
            <a:ext cx="7854136" cy="310537"/>
          </a:xfrm>
          <a:prstGeom prst="rect">
            <a:avLst/>
          </a:prstGeom>
          <a:noFill/>
          <a:ln>
            <a:noFill/>
          </a:ln>
        </p:spPr>
      </p:pic>
      <p:sp>
        <p:nvSpPr>
          <p:cNvPr id="1716" name="Google Shape;1716;p238"/>
          <p:cNvSpPr txBox="1"/>
          <p:nvPr/>
        </p:nvSpPr>
        <p:spPr>
          <a:xfrm>
            <a:off x="10500413" y="2492235"/>
            <a:ext cx="4516748" cy="1107996"/>
          </a:xfrm>
          <a:prstGeom prst="rect">
            <a:avLst/>
          </a:prstGeom>
          <a:noFill/>
          <a:ln>
            <a:noFill/>
          </a:ln>
        </p:spPr>
        <p:txBody>
          <a:bodyPr anchorCtr="0" anchor="t" bIns="45700" lIns="91425" spcFirstLastPara="1" rIns="91425" wrap="square" tIns="45700">
            <a:spAutoFit/>
          </a:bodyPr>
          <a:lstStyle/>
          <a:p>
            <a:pPr indent="0" lvl="0" marL="7620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Requires the knowledge of the algorithm and not of the data or trained model</a:t>
            </a:r>
            <a:endParaRPr b="0" i="0" sz="2200" u="none" cap="none" strike="noStrike">
              <a:solidFill>
                <a:srgbClr val="44494E"/>
              </a:solidFill>
              <a:latin typeface="Open Sans"/>
              <a:ea typeface="Open Sans"/>
              <a:cs typeface="Open Sans"/>
              <a:sym typeface="Open Sans"/>
            </a:endParaRPr>
          </a:p>
        </p:txBody>
      </p:sp>
      <p:cxnSp>
        <p:nvCxnSpPr>
          <p:cNvPr id="1717" name="Google Shape;1717;p238"/>
          <p:cNvCxnSpPr/>
          <p:nvPr/>
        </p:nvCxnSpPr>
        <p:spPr>
          <a:xfrm rot="10800000">
            <a:off x="6162431" y="3118479"/>
            <a:ext cx="1190988" cy="1011603"/>
          </a:xfrm>
          <a:prstGeom prst="straightConnector1">
            <a:avLst/>
          </a:prstGeom>
          <a:noFill/>
          <a:ln cap="flat" cmpd="sng" w="28575">
            <a:solidFill>
              <a:srgbClr val="5597D3"/>
            </a:solidFill>
            <a:prstDash val="solid"/>
            <a:round/>
            <a:headEnd len="sm" w="sm" type="none"/>
            <a:tailEnd len="med" w="med" type="stealth"/>
          </a:ln>
        </p:spPr>
      </p:cxnSp>
      <p:cxnSp>
        <p:nvCxnSpPr>
          <p:cNvPr id="1718" name="Google Shape;1718;p238"/>
          <p:cNvCxnSpPr/>
          <p:nvPr/>
        </p:nvCxnSpPr>
        <p:spPr>
          <a:xfrm flipH="1" rot="10800000">
            <a:off x="9299275" y="2971595"/>
            <a:ext cx="914297" cy="1125168"/>
          </a:xfrm>
          <a:prstGeom prst="straightConnector1">
            <a:avLst/>
          </a:prstGeom>
          <a:noFill/>
          <a:ln cap="flat" cmpd="sng" w="28575">
            <a:solidFill>
              <a:srgbClr val="5597D3"/>
            </a:solidFill>
            <a:prstDash val="solid"/>
            <a:round/>
            <a:headEnd len="sm" w="sm" type="none"/>
            <a:tailEnd len="med" w="med" type="stealth"/>
          </a:ln>
        </p:spPr>
      </p:cxnSp>
      <p:grpSp>
        <p:nvGrpSpPr>
          <p:cNvPr id="1719" name="Google Shape;1719;p238"/>
          <p:cNvGrpSpPr/>
          <p:nvPr/>
        </p:nvGrpSpPr>
        <p:grpSpPr>
          <a:xfrm>
            <a:off x="7064392" y="3897125"/>
            <a:ext cx="2364512" cy="3578805"/>
            <a:chOff x="3325813" y="1277938"/>
            <a:chExt cx="2284413" cy="3457575"/>
          </a:xfrm>
        </p:grpSpPr>
        <p:sp>
          <p:nvSpPr>
            <p:cNvPr id="1720" name="Google Shape;1720;p238"/>
            <p:cNvSpPr/>
            <p:nvPr/>
          </p:nvSpPr>
          <p:spPr>
            <a:xfrm>
              <a:off x="4002088" y="4524375"/>
              <a:ext cx="911225" cy="211138"/>
            </a:xfrm>
            <a:custGeom>
              <a:rect b="b" l="l" r="r" t="t"/>
              <a:pathLst>
                <a:path extrusionOk="0" h="117" w="503">
                  <a:moveTo>
                    <a:pt x="0" y="0"/>
                  </a:moveTo>
                  <a:cubicBezTo>
                    <a:pt x="1" y="2"/>
                    <a:pt x="2" y="4"/>
                    <a:pt x="3" y="6"/>
                  </a:cubicBezTo>
                  <a:cubicBezTo>
                    <a:pt x="8" y="13"/>
                    <a:pt x="55" y="61"/>
                    <a:pt x="68" y="74"/>
                  </a:cubicBezTo>
                  <a:cubicBezTo>
                    <a:pt x="69" y="98"/>
                    <a:pt x="91" y="117"/>
                    <a:pt x="119" y="117"/>
                  </a:cubicBezTo>
                  <a:cubicBezTo>
                    <a:pt x="384" y="117"/>
                    <a:pt x="384" y="117"/>
                    <a:pt x="384" y="117"/>
                  </a:cubicBezTo>
                  <a:cubicBezTo>
                    <a:pt x="413" y="117"/>
                    <a:pt x="436" y="97"/>
                    <a:pt x="436" y="73"/>
                  </a:cubicBezTo>
                  <a:cubicBezTo>
                    <a:pt x="442" y="67"/>
                    <a:pt x="450" y="59"/>
                    <a:pt x="464" y="45"/>
                  </a:cubicBezTo>
                  <a:cubicBezTo>
                    <a:pt x="485" y="24"/>
                    <a:pt x="497" y="10"/>
                    <a:pt x="503" y="0"/>
                  </a:cubicBezTo>
                  <a:lnTo>
                    <a:pt x="0" y="0"/>
                  </a:lnTo>
                  <a:close/>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21" name="Google Shape;1721;p238"/>
            <p:cNvSpPr/>
            <p:nvPr/>
          </p:nvSpPr>
          <p:spPr>
            <a:xfrm>
              <a:off x="3971926" y="4213225"/>
              <a:ext cx="977900" cy="93663"/>
            </a:xfrm>
            <a:custGeom>
              <a:rect b="b" l="l" r="r" t="t"/>
              <a:pathLst>
                <a:path extrusionOk="0" h="52" w="54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22" name="Google Shape;1722;p238"/>
            <p:cNvSpPr/>
            <p:nvPr/>
          </p:nvSpPr>
          <p:spPr>
            <a:xfrm>
              <a:off x="3971926" y="4349750"/>
              <a:ext cx="977900" cy="93663"/>
            </a:xfrm>
            <a:custGeom>
              <a:rect b="b" l="l" r="r" t="t"/>
              <a:pathLst>
                <a:path extrusionOk="0" h="52" w="54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23" name="Google Shape;1723;p238"/>
            <p:cNvSpPr/>
            <p:nvPr/>
          </p:nvSpPr>
          <p:spPr>
            <a:xfrm>
              <a:off x="3971926" y="4473575"/>
              <a:ext cx="968375" cy="57150"/>
            </a:xfrm>
            <a:custGeom>
              <a:rect b="b" l="l" r="r" t="t"/>
              <a:pathLst>
                <a:path extrusionOk="0" h="32" w="535">
                  <a:moveTo>
                    <a:pt x="535" y="16"/>
                  </a:moveTo>
                  <a:cubicBezTo>
                    <a:pt x="535" y="25"/>
                    <a:pt x="525" y="32"/>
                    <a:pt x="513" y="32"/>
                  </a:cubicBezTo>
                  <a:cubicBezTo>
                    <a:pt x="23" y="32"/>
                    <a:pt x="23" y="32"/>
                    <a:pt x="23" y="32"/>
                  </a:cubicBezTo>
                  <a:cubicBezTo>
                    <a:pt x="10" y="32"/>
                    <a:pt x="0" y="25"/>
                    <a:pt x="0" y="16"/>
                  </a:cubicBezTo>
                  <a:cubicBezTo>
                    <a:pt x="0" y="7"/>
                    <a:pt x="10" y="0"/>
                    <a:pt x="23" y="0"/>
                  </a:cubicBezTo>
                  <a:cubicBezTo>
                    <a:pt x="513" y="0"/>
                    <a:pt x="513" y="0"/>
                    <a:pt x="513" y="0"/>
                  </a:cubicBezTo>
                  <a:cubicBezTo>
                    <a:pt x="525" y="0"/>
                    <a:pt x="535" y="7"/>
                    <a:pt x="535" y="1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24" name="Google Shape;1724;p238"/>
            <p:cNvSpPr/>
            <p:nvPr/>
          </p:nvSpPr>
          <p:spPr>
            <a:xfrm>
              <a:off x="4102101" y="1277938"/>
              <a:ext cx="1508125" cy="952500"/>
            </a:xfrm>
            <a:custGeom>
              <a:rect b="b" l="l" r="r" t="t"/>
              <a:pathLst>
                <a:path extrusionOk="0" h="600" w="950">
                  <a:moveTo>
                    <a:pt x="0" y="0"/>
                  </a:moveTo>
                  <a:lnTo>
                    <a:pt x="950" y="600"/>
                  </a:lnTo>
                  <a:lnTo>
                    <a:pt x="769" y="211"/>
                  </a:lnTo>
                  <a:lnTo>
                    <a:pt x="355" y="0"/>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25" name="Google Shape;1725;p238"/>
            <p:cNvSpPr/>
            <p:nvPr/>
          </p:nvSpPr>
          <p:spPr>
            <a:xfrm>
              <a:off x="4102101" y="1277938"/>
              <a:ext cx="1508125" cy="952500"/>
            </a:xfrm>
            <a:custGeom>
              <a:rect b="b" l="l" r="r" t="t"/>
              <a:pathLst>
                <a:path extrusionOk="0" h="600" w="950">
                  <a:moveTo>
                    <a:pt x="0" y="0"/>
                  </a:moveTo>
                  <a:lnTo>
                    <a:pt x="950" y="600"/>
                  </a:lnTo>
                  <a:lnTo>
                    <a:pt x="769" y="211"/>
                  </a:lnTo>
                  <a:lnTo>
                    <a:pt x="355" y="0"/>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26" name="Google Shape;1726;p238"/>
            <p:cNvSpPr/>
            <p:nvPr/>
          </p:nvSpPr>
          <p:spPr>
            <a:xfrm>
              <a:off x="3325813" y="2055813"/>
              <a:ext cx="2284413" cy="673100"/>
            </a:xfrm>
            <a:custGeom>
              <a:rect b="b" l="l" r="r" t="t"/>
              <a:pathLst>
                <a:path extrusionOk="0" h="424" w="1439">
                  <a:moveTo>
                    <a:pt x="0" y="0"/>
                  </a:moveTo>
                  <a:lnTo>
                    <a:pt x="1439" y="181"/>
                  </a:lnTo>
                  <a:lnTo>
                    <a:pt x="1424" y="377"/>
                  </a:lnTo>
                  <a:lnTo>
                    <a:pt x="0" y="424"/>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27" name="Google Shape;1727;p238"/>
            <p:cNvSpPr/>
            <p:nvPr/>
          </p:nvSpPr>
          <p:spPr>
            <a:xfrm>
              <a:off x="3502026" y="1612900"/>
              <a:ext cx="2108200" cy="1657350"/>
            </a:xfrm>
            <a:custGeom>
              <a:rect b="b" l="l" r="r" t="t"/>
              <a:pathLst>
                <a:path extrusionOk="0" h="1044" w="1328">
                  <a:moveTo>
                    <a:pt x="1147" y="0"/>
                  </a:moveTo>
                  <a:lnTo>
                    <a:pt x="0" y="953"/>
                  </a:lnTo>
                  <a:lnTo>
                    <a:pt x="50" y="1044"/>
                  </a:lnTo>
                  <a:lnTo>
                    <a:pt x="1328" y="389"/>
                  </a:lnTo>
                  <a:lnTo>
                    <a:pt x="1147"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28" name="Google Shape;1728;p238"/>
            <p:cNvSpPr/>
            <p:nvPr/>
          </p:nvSpPr>
          <p:spPr>
            <a:xfrm>
              <a:off x="3502026" y="1612900"/>
              <a:ext cx="2108200" cy="1657350"/>
            </a:xfrm>
            <a:custGeom>
              <a:rect b="b" l="l" r="r" t="t"/>
              <a:pathLst>
                <a:path extrusionOk="0" h="1044" w="1328">
                  <a:moveTo>
                    <a:pt x="1147" y="0"/>
                  </a:moveTo>
                  <a:lnTo>
                    <a:pt x="0" y="953"/>
                  </a:lnTo>
                  <a:lnTo>
                    <a:pt x="50" y="1044"/>
                  </a:lnTo>
                  <a:lnTo>
                    <a:pt x="1328" y="389"/>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29" name="Google Shape;1729;p238"/>
            <p:cNvSpPr/>
            <p:nvPr/>
          </p:nvSpPr>
          <p:spPr>
            <a:xfrm>
              <a:off x="3502026" y="3125788"/>
              <a:ext cx="1697038" cy="677863"/>
            </a:xfrm>
            <a:custGeom>
              <a:rect b="b" l="l" r="r" t="t"/>
              <a:pathLst>
                <a:path extrusionOk="0" h="427" w="1069">
                  <a:moveTo>
                    <a:pt x="0" y="0"/>
                  </a:moveTo>
                  <a:lnTo>
                    <a:pt x="1069" y="228"/>
                  </a:lnTo>
                  <a:lnTo>
                    <a:pt x="1007" y="427"/>
                  </a:lnTo>
                  <a:lnTo>
                    <a:pt x="50" y="91"/>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30" name="Google Shape;1730;p238"/>
            <p:cNvSpPr/>
            <p:nvPr/>
          </p:nvSpPr>
          <p:spPr>
            <a:xfrm>
              <a:off x="3735388" y="2343150"/>
              <a:ext cx="1874838" cy="1365250"/>
            </a:xfrm>
            <a:custGeom>
              <a:rect b="b" l="l" r="r" t="t"/>
              <a:pathLst>
                <a:path extrusionOk="0" h="860" w="1181">
                  <a:moveTo>
                    <a:pt x="1181" y="0"/>
                  </a:moveTo>
                  <a:lnTo>
                    <a:pt x="0" y="761"/>
                  </a:lnTo>
                  <a:lnTo>
                    <a:pt x="27" y="860"/>
                  </a:lnTo>
                  <a:lnTo>
                    <a:pt x="1166" y="196"/>
                  </a:lnTo>
                  <a:lnTo>
                    <a:pt x="1181"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31" name="Google Shape;1731;p238"/>
            <p:cNvSpPr/>
            <p:nvPr/>
          </p:nvSpPr>
          <p:spPr>
            <a:xfrm>
              <a:off x="3735388" y="2343150"/>
              <a:ext cx="1874838" cy="1365250"/>
            </a:xfrm>
            <a:custGeom>
              <a:rect b="b" l="l" r="r" t="t"/>
              <a:pathLst>
                <a:path extrusionOk="0" h="860" w="1181">
                  <a:moveTo>
                    <a:pt x="1181" y="0"/>
                  </a:moveTo>
                  <a:lnTo>
                    <a:pt x="0" y="761"/>
                  </a:lnTo>
                  <a:lnTo>
                    <a:pt x="27" y="860"/>
                  </a:lnTo>
                  <a:lnTo>
                    <a:pt x="1166" y="196"/>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32" name="Google Shape;1732;p238"/>
            <p:cNvSpPr/>
            <p:nvPr/>
          </p:nvSpPr>
          <p:spPr>
            <a:xfrm>
              <a:off x="3735388" y="3551238"/>
              <a:ext cx="1282700" cy="598488"/>
            </a:xfrm>
            <a:custGeom>
              <a:rect b="b" l="l" r="r" t="t"/>
              <a:pathLst>
                <a:path extrusionOk="0" h="377" w="808">
                  <a:moveTo>
                    <a:pt x="0" y="0"/>
                  </a:moveTo>
                  <a:lnTo>
                    <a:pt x="808" y="320"/>
                  </a:lnTo>
                  <a:lnTo>
                    <a:pt x="765" y="377"/>
                  </a:lnTo>
                  <a:lnTo>
                    <a:pt x="27" y="99"/>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33" name="Google Shape;1733;p238"/>
            <p:cNvSpPr/>
            <p:nvPr/>
          </p:nvSpPr>
          <p:spPr>
            <a:xfrm>
              <a:off x="3325813" y="1277938"/>
              <a:ext cx="1339850" cy="1450975"/>
            </a:xfrm>
            <a:custGeom>
              <a:rect b="b" l="l" r="r" t="t"/>
              <a:pathLst>
                <a:path extrusionOk="0" h="914" w="844">
                  <a:moveTo>
                    <a:pt x="489" y="0"/>
                  </a:moveTo>
                  <a:lnTo>
                    <a:pt x="0" y="490"/>
                  </a:lnTo>
                  <a:lnTo>
                    <a:pt x="0" y="914"/>
                  </a:lnTo>
                  <a:lnTo>
                    <a:pt x="844" y="0"/>
                  </a:lnTo>
                  <a:lnTo>
                    <a:pt x="489"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34" name="Google Shape;1734;p238"/>
            <p:cNvSpPr/>
            <p:nvPr/>
          </p:nvSpPr>
          <p:spPr>
            <a:xfrm>
              <a:off x="3905251" y="3487738"/>
              <a:ext cx="1293813" cy="661988"/>
            </a:xfrm>
            <a:custGeom>
              <a:rect b="b" l="l" r="r" t="t"/>
              <a:pathLst>
                <a:path extrusionOk="0" h="417" w="815">
                  <a:moveTo>
                    <a:pt x="51" y="417"/>
                  </a:moveTo>
                  <a:lnTo>
                    <a:pt x="753" y="199"/>
                  </a:lnTo>
                  <a:lnTo>
                    <a:pt x="815" y="0"/>
                  </a:lnTo>
                  <a:lnTo>
                    <a:pt x="0" y="368"/>
                  </a:lnTo>
                  <a:lnTo>
                    <a:pt x="51" y="417"/>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35" name="Google Shape;1735;p238"/>
            <p:cNvSpPr/>
            <p:nvPr/>
          </p:nvSpPr>
          <p:spPr>
            <a:xfrm>
              <a:off x="3905251" y="4059238"/>
              <a:ext cx="1112838" cy="90488"/>
            </a:xfrm>
            <a:custGeom>
              <a:rect b="b" l="l" r="r" t="t"/>
              <a:pathLst>
                <a:path extrusionOk="0" h="57" w="701">
                  <a:moveTo>
                    <a:pt x="0" y="8"/>
                  </a:moveTo>
                  <a:lnTo>
                    <a:pt x="701" y="0"/>
                  </a:lnTo>
                  <a:lnTo>
                    <a:pt x="658" y="57"/>
                  </a:lnTo>
                  <a:lnTo>
                    <a:pt x="51" y="57"/>
                  </a:lnTo>
                  <a:lnTo>
                    <a:pt x="0" y="8"/>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713">
                                            <p:txEl>
                                              <p:pRg end="0" st="0"/>
                                            </p:txEl>
                                          </p:spTgt>
                                        </p:tgtEl>
                                        <p:attrNameLst>
                                          <p:attrName>style.visibility</p:attrName>
                                        </p:attrNameLst>
                                      </p:cBhvr>
                                      <p:to>
                                        <p:strVal val="visible"/>
                                      </p:to>
                                    </p:set>
                                    <p:anim calcmode="lin" valueType="num">
                                      <p:cBhvr additive="base">
                                        <p:cTn dur="500"/>
                                        <p:tgtEl>
                                          <p:spTgt spid="1713">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713">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716">
                                            <p:txEl>
                                              <p:pRg end="0" st="0"/>
                                            </p:txEl>
                                          </p:spTgt>
                                        </p:tgtEl>
                                        <p:attrNameLst>
                                          <p:attrName>style.visibility</p:attrName>
                                        </p:attrNameLst>
                                      </p:cBhvr>
                                      <p:to>
                                        <p:strVal val="visible"/>
                                      </p:to>
                                    </p:set>
                                    <p:anim calcmode="lin" valueType="num">
                                      <p:cBhvr additive="base">
                                        <p:cTn dur="500"/>
                                        <p:tgtEl>
                                          <p:spTgt spid="1716">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716">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19"/>
                                        </p:tgtEl>
                                        <p:attrNameLst>
                                          <p:attrName>style.visibility</p:attrName>
                                        </p:attrNameLst>
                                      </p:cBhvr>
                                      <p:to>
                                        <p:strVal val="visible"/>
                                      </p:to>
                                    </p:set>
                                    <p:animEffect filter="fade" transition="in">
                                      <p:cBhvr>
                                        <p:cTn dur="1000"/>
                                        <p:tgtEl>
                                          <p:spTgt spid="17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0" name="Shape 1740"/>
        <p:cNvGrpSpPr/>
        <p:nvPr/>
      </p:nvGrpSpPr>
      <p:grpSpPr>
        <a:xfrm>
          <a:off x="0" y="0"/>
          <a:ext cx="0" cy="0"/>
          <a:chOff x="0" y="0"/>
          <a:chExt cx="0" cy="0"/>
        </a:xfrm>
      </p:grpSpPr>
      <p:sp>
        <p:nvSpPr>
          <p:cNvPr id="1741" name="Google Shape;1741;p239"/>
          <p:cNvSpPr/>
          <p:nvPr/>
        </p:nvSpPr>
        <p:spPr>
          <a:xfrm>
            <a:off x="10742541" y="3127458"/>
            <a:ext cx="4796287" cy="1836914"/>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42" name="Google Shape;1742;p239"/>
          <p:cNvSpPr/>
          <p:nvPr/>
        </p:nvSpPr>
        <p:spPr>
          <a:xfrm>
            <a:off x="623298" y="3162296"/>
            <a:ext cx="4796287" cy="1868931"/>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43" name="Google Shape;1743;p239"/>
          <p:cNvSpPr txBox="1"/>
          <p:nvPr>
            <p:ph type="title"/>
          </p:nvPr>
        </p:nvSpPr>
        <p:spPr>
          <a:xfrm>
            <a:off x="3484132" y="242490"/>
            <a:ext cx="8850701"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Global, Holistic Model Interpretability</a:t>
            </a:r>
            <a:endParaRPr b="1" sz="3200">
              <a:latin typeface="Open Sans"/>
              <a:ea typeface="Open Sans"/>
              <a:cs typeface="Open Sans"/>
              <a:sym typeface="Open Sans"/>
            </a:endParaRPr>
          </a:p>
        </p:txBody>
      </p:sp>
      <p:pic>
        <p:nvPicPr>
          <p:cNvPr id="1744" name="Google Shape;1744;p239"/>
          <p:cNvPicPr preferRelativeResize="0"/>
          <p:nvPr/>
        </p:nvPicPr>
        <p:blipFill rotWithShape="1">
          <a:blip r:embed="rId3">
            <a:alphaModFix/>
          </a:blip>
          <a:srcRect b="0" l="0" r="0" t="0"/>
          <a:stretch/>
        </p:blipFill>
        <p:spPr>
          <a:xfrm>
            <a:off x="2258873" y="774466"/>
            <a:ext cx="11499242" cy="310537"/>
          </a:xfrm>
          <a:prstGeom prst="rect">
            <a:avLst/>
          </a:prstGeom>
          <a:noFill/>
          <a:ln>
            <a:noFill/>
          </a:ln>
        </p:spPr>
      </p:pic>
      <p:cxnSp>
        <p:nvCxnSpPr>
          <p:cNvPr id="1745" name="Google Shape;1745;p239"/>
          <p:cNvCxnSpPr/>
          <p:nvPr/>
        </p:nvCxnSpPr>
        <p:spPr>
          <a:xfrm rot="10800000">
            <a:off x="5566936" y="3973324"/>
            <a:ext cx="1190988" cy="1011603"/>
          </a:xfrm>
          <a:prstGeom prst="straightConnector1">
            <a:avLst/>
          </a:prstGeom>
          <a:noFill/>
          <a:ln cap="flat" cmpd="sng" w="28575">
            <a:solidFill>
              <a:srgbClr val="5597D3"/>
            </a:solidFill>
            <a:prstDash val="solid"/>
            <a:round/>
            <a:headEnd len="sm" w="sm" type="none"/>
            <a:tailEnd len="med" w="med" type="stealth"/>
          </a:ln>
        </p:spPr>
      </p:cxnSp>
      <p:cxnSp>
        <p:nvCxnSpPr>
          <p:cNvPr id="1746" name="Google Shape;1746;p239"/>
          <p:cNvCxnSpPr/>
          <p:nvPr/>
        </p:nvCxnSpPr>
        <p:spPr>
          <a:xfrm flipH="1" rot="10800000">
            <a:off x="9429707" y="3973324"/>
            <a:ext cx="1127457" cy="991048"/>
          </a:xfrm>
          <a:prstGeom prst="straightConnector1">
            <a:avLst/>
          </a:prstGeom>
          <a:noFill/>
          <a:ln cap="flat" cmpd="sng" w="28575">
            <a:solidFill>
              <a:srgbClr val="5597D3"/>
            </a:solidFill>
            <a:prstDash val="solid"/>
            <a:round/>
            <a:headEnd len="sm" w="sm" type="none"/>
            <a:tailEnd len="med" w="med" type="stealth"/>
          </a:ln>
        </p:spPr>
      </p:cxnSp>
      <p:grpSp>
        <p:nvGrpSpPr>
          <p:cNvPr id="1747" name="Google Shape;1747;p239"/>
          <p:cNvGrpSpPr/>
          <p:nvPr/>
        </p:nvGrpSpPr>
        <p:grpSpPr>
          <a:xfrm>
            <a:off x="7065195" y="4679532"/>
            <a:ext cx="2364512" cy="3578805"/>
            <a:chOff x="3325813" y="1277938"/>
            <a:chExt cx="2284413" cy="3457575"/>
          </a:xfrm>
        </p:grpSpPr>
        <p:sp>
          <p:nvSpPr>
            <p:cNvPr id="1748" name="Google Shape;1748;p239"/>
            <p:cNvSpPr/>
            <p:nvPr/>
          </p:nvSpPr>
          <p:spPr>
            <a:xfrm>
              <a:off x="4002088" y="4524375"/>
              <a:ext cx="911225" cy="211138"/>
            </a:xfrm>
            <a:custGeom>
              <a:rect b="b" l="l" r="r" t="t"/>
              <a:pathLst>
                <a:path extrusionOk="0" h="117" w="503">
                  <a:moveTo>
                    <a:pt x="0" y="0"/>
                  </a:moveTo>
                  <a:cubicBezTo>
                    <a:pt x="1" y="2"/>
                    <a:pt x="2" y="4"/>
                    <a:pt x="3" y="6"/>
                  </a:cubicBezTo>
                  <a:cubicBezTo>
                    <a:pt x="8" y="13"/>
                    <a:pt x="55" y="61"/>
                    <a:pt x="68" y="74"/>
                  </a:cubicBezTo>
                  <a:cubicBezTo>
                    <a:pt x="69" y="98"/>
                    <a:pt x="91" y="117"/>
                    <a:pt x="119" y="117"/>
                  </a:cubicBezTo>
                  <a:cubicBezTo>
                    <a:pt x="384" y="117"/>
                    <a:pt x="384" y="117"/>
                    <a:pt x="384" y="117"/>
                  </a:cubicBezTo>
                  <a:cubicBezTo>
                    <a:pt x="413" y="117"/>
                    <a:pt x="436" y="97"/>
                    <a:pt x="436" y="73"/>
                  </a:cubicBezTo>
                  <a:cubicBezTo>
                    <a:pt x="442" y="67"/>
                    <a:pt x="450" y="59"/>
                    <a:pt x="464" y="45"/>
                  </a:cubicBezTo>
                  <a:cubicBezTo>
                    <a:pt x="485" y="24"/>
                    <a:pt x="497" y="10"/>
                    <a:pt x="503" y="0"/>
                  </a:cubicBezTo>
                  <a:lnTo>
                    <a:pt x="0" y="0"/>
                  </a:lnTo>
                  <a:close/>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49" name="Google Shape;1749;p239"/>
            <p:cNvSpPr/>
            <p:nvPr/>
          </p:nvSpPr>
          <p:spPr>
            <a:xfrm>
              <a:off x="3971926" y="4213225"/>
              <a:ext cx="977900" cy="93663"/>
            </a:xfrm>
            <a:custGeom>
              <a:rect b="b" l="l" r="r" t="t"/>
              <a:pathLst>
                <a:path extrusionOk="0" h="52" w="54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50" name="Google Shape;1750;p239"/>
            <p:cNvSpPr/>
            <p:nvPr/>
          </p:nvSpPr>
          <p:spPr>
            <a:xfrm>
              <a:off x="3971926" y="4349750"/>
              <a:ext cx="977900" cy="93663"/>
            </a:xfrm>
            <a:custGeom>
              <a:rect b="b" l="l" r="r" t="t"/>
              <a:pathLst>
                <a:path extrusionOk="0" h="52" w="54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51" name="Google Shape;1751;p239"/>
            <p:cNvSpPr/>
            <p:nvPr/>
          </p:nvSpPr>
          <p:spPr>
            <a:xfrm>
              <a:off x="3971926" y="4473575"/>
              <a:ext cx="968375" cy="57150"/>
            </a:xfrm>
            <a:custGeom>
              <a:rect b="b" l="l" r="r" t="t"/>
              <a:pathLst>
                <a:path extrusionOk="0" h="32" w="535">
                  <a:moveTo>
                    <a:pt x="535" y="16"/>
                  </a:moveTo>
                  <a:cubicBezTo>
                    <a:pt x="535" y="25"/>
                    <a:pt x="525" y="32"/>
                    <a:pt x="513" y="32"/>
                  </a:cubicBezTo>
                  <a:cubicBezTo>
                    <a:pt x="23" y="32"/>
                    <a:pt x="23" y="32"/>
                    <a:pt x="23" y="32"/>
                  </a:cubicBezTo>
                  <a:cubicBezTo>
                    <a:pt x="10" y="32"/>
                    <a:pt x="0" y="25"/>
                    <a:pt x="0" y="16"/>
                  </a:cubicBezTo>
                  <a:cubicBezTo>
                    <a:pt x="0" y="7"/>
                    <a:pt x="10" y="0"/>
                    <a:pt x="23" y="0"/>
                  </a:cubicBezTo>
                  <a:cubicBezTo>
                    <a:pt x="513" y="0"/>
                    <a:pt x="513" y="0"/>
                    <a:pt x="513" y="0"/>
                  </a:cubicBezTo>
                  <a:cubicBezTo>
                    <a:pt x="525" y="0"/>
                    <a:pt x="535" y="7"/>
                    <a:pt x="535" y="1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52" name="Google Shape;1752;p239"/>
            <p:cNvSpPr/>
            <p:nvPr/>
          </p:nvSpPr>
          <p:spPr>
            <a:xfrm>
              <a:off x="4102101" y="1277938"/>
              <a:ext cx="1508125" cy="952500"/>
            </a:xfrm>
            <a:custGeom>
              <a:rect b="b" l="l" r="r" t="t"/>
              <a:pathLst>
                <a:path extrusionOk="0" h="600" w="950">
                  <a:moveTo>
                    <a:pt x="0" y="0"/>
                  </a:moveTo>
                  <a:lnTo>
                    <a:pt x="950" y="600"/>
                  </a:lnTo>
                  <a:lnTo>
                    <a:pt x="769" y="211"/>
                  </a:lnTo>
                  <a:lnTo>
                    <a:pt x="355" y="0"/>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53" name="Google Shape;1753;p239"/>
            <p:cNvSpPr/>
            <p:nvPr/>
          </p:nvSpPr>
          <p:spPr>
            <a:xfrm>
              <a:off x="4102101" y="1277938"/>
              <a:ext cx="1508125" cy="952500"/>
            </a:xfrm>
            <a:custGeom>
              <a:rect b="b" l="l" r="r" t="t"/>
              <a:pathLst>
                <a:path extrusionOk="0" h="600" w="950">
                  <a:moveTo>
                    <a:pt x="0" y="0"/>
                  </a:moveTo>
                  <a:lnTo>
                    <a:pt x="950" y="600"/>
                  </a:lnTo>
                  <a:lnTo>
                    <a:pt x="769" y="211"/>
                  </a:lnTo>
                  <a:lnTo>
                    <a:pt x="355" y="0"/>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54" name="Google Shape;1754;p239"/>
            <p:cNvSpPr/>
            <p:nvPr/>
          </p:nvSpPr>
          <p:spPr>
            <a:xfrm>
              <a:off x="3325813" y="2055813"/>
              <a:ext cx="2284413" cy="673100"/>
            </a:xfrm>
            <a:custGeom>
              <a:rect b="b" l="l" r="r" t="t"/>
              <a:pathLst>
                <a:path extrusionOk="0" h="424" w="1439">
                  <a:moveTo>
                    <a:pt x="0" y="0"/>
                  </a:moveTo>
                  <a:lnTo>
                    <a:pt x="1439" y="181"/>
                  </a:lnTo>
                  <a:lnTo>
                    <a:pt x="1424" y="377"/>
                  </a:lnTo>
                  <a:lnTo>
                    <a:pt x="0" y="424"/>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55" name="Google Shape;1755;p239"/>
            <p:cNvSpPr/>
            <p:nvPr/>
          </p:nvSpPr>
          <p:spPr>
            <a:xfrm>
              <a:off x="3502026" y="1612900"/>
              <a:ext cx="2108200" cy="1657350"/>
            </a:xfrm>
            <a:custGeom>
              <a:rect b="b" l="l" r="r" t="t"/>
              <a:pathLst>
                <a:path extrusionOk="0" h="1044" w="1328">
                  <a:moveTo>
                    <a:pt x="1147" y="0"/>
                  </a:moveTo>
                  <a:lnTo>
                    <a:pt x="0" y="953"/>
                  </a:lnTo>
                  <a:lnTo>
                    <a:pt x="50" y="1044"/>
                  </a:lnTo>
                  <a:lnTo>
                    <a:pt x="1328" y="389"/>
                  </a:lnTo>
                  <a:lnTo>
                    <a:pt x="1147"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56" name="Google Shape;1756;p239"/>
            <p:cNvSpPr/>
            <p:nvPr/>
          </p:nvSpPr>
          <p:spPr>
            <a:xfrm>
              <a:off x="3502026" y="1612900"/>
              <a:ext cx="2108200" cy="1657350"/>
            </a:xfrm>
            <a:custGeom>
              <a:rect b="b" l="l" r="r" t="t"/>
              <a:pathLst>
                <a:path extrusionOk="0" h="1044" w="1328">
                  <a:moveTo>
                    <a:pt x="1147" y="0"/>
                  </a:moveTo>
                  <a:lnTo>
                    <a:pt x="0" y="953"/>
                  </a:lnTo>
                  <a:lnTo>
                    <a:pt x="50" y="1044"/>
                  </a:lnTo>
                  <a:lnTo>
                    <a:pt x="1328" y="389"/>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57" name="Google Shape;1757;p239"/>
            <p:cNvSpPr/>
            <p:nvPr/>
          </p:nvSpPr>
          <p:spPr>
            <a:xfrm>
              <a:off x="3502026" y="3125788"/>
              <a:ext cx="1697038" cy="677863"/>
            </a:xfrm>
            <a:custGeom>
              <a:rect b="b" l="l" r="r" t="t"/>
              <a:pathLst>
                <a:path extrusionOk="0" h="427" w="1069">
                  <a:moveTo>
                    <a:pt x="0" y="0"/>
                  </a:moveTo>
                  <a:lnTo>
                    <a:pt x="1069" y="228"/>
                  </a:lnTo>
                  <a:lnTo>
                    <a:pt x="1007" y="427"/>
                  </a:lnTo>
                  <a:lnTo>
                    <a:pt x="50" y="91"/>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58" name="Google Shape;1758;p239"/>
            <p:cNvSpPr/>
            <p:nvPr/>
          </p:nvSpPr>
          <p:spPr>
            <a:xfrm>
              <a:off x="3735388" y="2343150"/>
              <a:ext cx="1874838" cy="1365250"/>
            </a:xfrm>
            <a:custGeom>
              <a:rect b="b" l="l" r="r" t="t"/>
              <a:pathLst>
                <a:path extrusionOk="0" h="860" w="1181">
                  <a:moveTo>
                    <a:pt x="1181" y="0"/>
                  </a:moveTo>
                  <a:lnTo>
                    <a:pt x="0" y="761"/>
                  </a:lnTo>
                  <a:lnTo>
                    <a:pt x="27" y="860"/>
                  </a:lnTo>
                  <a:lnTo>
                    <a:pt x="1166" y="196"/>
                  </a:lnTo>
                  <a:lnTo>
                    <a:pt x="1181"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59" name="Google Shape;1759;p239"/>
            <p:cNvSpPr/>
            <p:nvPr/>
          </p:nvSpPr>
          <p:spPr>
            <a:xfrm>
              <a:off x="3735388" y="2343150"/>
              <a:ext cx="1874838" cy="1365250"/>
            </a:xfrm>
            <a:custGeom>
              <a:rect b="b" l="l" r="r" t="t"/>
              <a:pathLst>
                <a:path extrusionOk="0" h="860" w="1181">
                  <a:moveTo>
                    <a:pt x="1181" y="0"/>
                  </a:moveTo>
                  <a:lnTo>
                    <a:pt x="0" y="761"/>
                  </a:lnTo>
                  <a:lnTo>
                    <a:pt x="27" y="860"/>
                  </a:lnTo>
                  <a:lnTo>
                    <a:pt x="1166" y="196"/>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60" name="Google Shape;1760;p239"/>
            <p:cNvSpPr/>
            <p:nvPr/>
          </p:nvSpPr>
          <p:spPr>
            <a:xfrm>
              <a:off x="3735388" y="3551238"/>
              <a:ext cx="1282700" cy="598488"/>
            </a:xfrm>
            <a:custGeom>
              <a:rect b="b" l="l" r="r" t="t"/>
              <a:pathLst>
                <a:path extrusionOk="0" h="377" w="808">
                  <a:moveTo>
                    <a:pt x="0" y="0"/>
                  </a:moveTo>
                  <a:lnTo>
                    <a:pt x="808" y="320"/>
                  </a:lnTo>
                  <a:lnTo>
                    <a:pt x="765" y="377"/>
                  </a:lnTo>
                  <a:lnTo>
                    <a:pt x="27" y="99"/>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61" name="Google Shape;1761;p239"/>
            <p:cNvSpPr/>
            <p:nvPr/>
          </p:nvSpPr>
          <p:spPr>
            <a:xfrm>
              <a:off x="3325813" y="1277938"/>
              <a:ext cx="1339850" cy="1450975"/>
            </a:xfrm>
            <a:custGeom>
              <a:rect b="b" l="l" r="r" t="t"/>
              <a:pathLst>
                <a:path extrusionOk="0" h="914" w="844">
                  <a:moveTo>
                    <a:pt x="489" y="0"/>
                  </a:moveTo>
                  <a:lnTo>
                    <a:pt x="0" y="490"/>
                  </a:lnTo>
                  <a:lnTo>
                    <a:pt x="0" y="914"/>
                  </a:lnTo>
                  <a:lnTo>
                    <a:pt x="844" y="0"/>
                  </a:lnTo>
                  <a:lnTo>
                    <a:pt x="489"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62" name="Google Shape;1762;p239"/>
            <p:cNvSpPr/>
            <p:nvPr/>
          </p:nvSpPr>
          <p:spPr>
            <a:xfrm>
              <a:off x="3905251" y="3487738"/>
              <a:ext cx="1293813" cy="661988"/>
            </a:xfrm>
            <a:custGeom>
              <a:rect b="b" l="l" r="r" t="t"/>
              <a:pathLst>
                <a:path extrusionOk="0" h="417" w="815">
                  <a:moveTo>
                    <a:pt x="51" y="417"/>
                  </a:moveTo>
                  <a:lnTo>
                    <a:pt x="753" y="199"/>
                  </a:lnTo>
                  <a:lnTo>
                    <a:pt x="815" y="0"/>
                  </a:lnTo>
                  <a:lnTo>
                    <a:pt x="0" y="368"/>
                  </a:lnTo>
                  <a:lnTo>
                    <a:pt x="51" y="417"/>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63" name="Google Shape;1763;p239"/>
            <p:cNvSpPr/>
            <p:nvPr/>
          </p:nvSpPr>
          <p:spPr>
            <a:xfrm>
              <a:off x="3905251" y="4059238"/>
              <a:ext cx="1112838" cy="90488"/>
            </a:xfrm>
            <a:custGeom>
              <a:rect b="b" l="l" r="r" t="t"/>
              <a:pathLst>
                <a:path extrusionOk="0" h="57" w="701">
                  <a:moveTo>
                    <a:pt x="0" y="8"/>
                  </a:moveTo>
                  <a:lnTo>
                    <a:pt x="701" y="0"/>
                  </a:lnTo>
                  <a:lnTo>
                    <a:pt x="658" y="57"/>
                  </a:lnTo>
                  <a:lnTo>
                    <a:pt x="51" y="57"/>
                  </a:lnTo>
                  <a:lnTo>
                    <a:pt x="0" y="8"/>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grpSp>
      <p:sp>
        <p:nvSpPr>
          <p:cNvPr id="1764" name="Google Shape;1764;p239"/>
          <p:cNvSpPr txBox="1"/>
          <p:nvPr/>
        </p:nvSpPr>
        <p:spPr>
          <a:xfrm>
            <a:off x="10704747" y="3419346"/>
            <a:ext cx="4796287" cy="110795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Deals with the understanding of how the model makes decision with a holistic view of features</a:t>
            </a:r>
            <a:endParaRPr b="0" i="0" sz="2200" u="none" cap="none" strike="noStrike">
              <a:solidFill>
                <a:srgbClr val="44494E"/>
              </a:solidFill>
              <a:latin typeface="Open Sans"/>
              <a:ea typeface="Open Sans"/>
              <a:cs typeface="Open Sans"/>
              <a:sym typeface="Open Sans"/>
            </a:endParaRPr>
          </a:p>
        </p:txBody>
      </p:sp>
      <p:sp>
        <p:nvSpPr>
          <p:cNvPr id="1765" name="Google Shape;1765;p239"/>
          <p:cNvSpPr txBox="1"/>
          <p:nvPr/>
        </p:nvSpPr>
        <p:spPr>
          <a:xfrm>
            <a:off x="693182" y="3357405"/>
            <a:ext cx="4656518" cy="1446509"/>
          </a:xfrm>
          <a:prstGeom prst="rect">
            <a:avLst/>
          </a:prstGeom>
          <a:noFill/>
          <a:ln>
            <a:noFill/>
          </a:ln>
        </p:spPr>
        <p:txBody>
          <a:bodyPr anchorCtr="0" anchor="t" bIns="45700" lIns="91425" spcFirstLastPara="1" rIns="91425" wrap="square" tIns="45700">
            <a:spAutoFit/>
          </a:bodyPr>
          <a:lstStyle/>
          <a:p>
            <a:pPr indent="0" lvl="0" marL="7620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Requires the output of a trained model, knowledge of the algorithm used in the model and the given data</a:t>
            </a:r>
            <a:endParaRPr b="0" i="0" sz="2200" u="none" cap="none" strike="noStrike">
              <a:solidFill>
                <a:srgbClr val="44494E"/>
              </a:solidFill>
              <a:latin typeface="Open Sans"/>
              <a:ea typeface="Open Sans"/>
              <a:cs typeface="Open Sans"/>
              <a:sym typeface="Open Sans"/>
            </a:endParaRPr>
          </a:p>
        </p:txBody>
      </p:sp>
      <p:sp>
        <p:nvSpPr>
          <p:cNvPr id="1766" name="Google Shape;1766;p239"/>
          <p:cNvSpPr/>
          <p:nvPr/>
        </p:nvSpPr>
        <p:spPr>
          <a:xfrm>
            <a:off x="6329618" y="1499935"/>
            <a:ext cx="3835665" cy="1857470"/>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67" name="Google Shape;1767;p239"/>
          <p:cNvSpPr txBox="1"/>
          <p:nvPr/>
        </p:nvSpPr>
        <p:spPr>
          <a:xfrm>
            <a:off x="6298943" y="1715787"/>
            <a:ext cx="4071192" cy="144650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Helps to understand the distribution of target outcome based on the features</a:t>
            </a:r>
            <a:endParaRPr b="0" i="0" sz="2200" u="none" cap="none" strike="noStrike">
              <a:solidFill>
                <a:srgbClr val="44494E"/>
              </a:solidFill>
              <a:latin typeface="Open Sans"/>
              <a:ea typeface="Open Sans"/>
              <a:cs typeface="Open Sans"/>
              <a:sym typeface="Open Sans"/>
            </a:endParaRPr>
          </a:p>
        </p:txBody>
      </p:sp>
      <p:cxnSp>
        <p:nvCxnSpPr>
          <p:cNvPr id="1768" name="Google Shape;1768;p239"/>
          <p:cNvCxnSpPr/>
          <p:nvPr/>
        </p:nvCxnSpPr>
        <p:spPr>
          <a:xfrm flipH="1" rot="10800000">
            <a:off x="8306815" y="3558097"/>
            <a:ext cx="12324" cy="996187"/>
          </a:xfrm>
          <a:prstGeom prst="straightConnector1">
            <a:avLst/>
          </a:prstGeom>
          <a:noFill/>
          <a:ln cap="flat" cmpd="sng" w="28575">
            <a:solidFill>
              <a:srgbClr val="5597D3"/>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47"/>
                                        </p:tgtEl>
                                        <p:attrNameLst>
                                          <p:attrName>style.visibility</p:attrName>
                                        </p:attrNameLst>
                                      </p:cBhvr>
                                      <p:to>
                                        <p:strVal val="visible"/>
                                      </p:to>
                                    </p:set>
                                    <p:animEffect filter="fade" transition="in">
                                      <p:cBhvr>
                                        <p:cTn dur="1000"/>
                                        <p:tgtEl>
                                          <p:spTgt spid="1747"/>
                                        </p:tgtEl>
                                      </p:cBhvr>
                                    </p:animEffect>
                                  </p:childTnLst>
                                </p:cTn>
                              </p:par>
                              <p:par>
                                <p:cTn fill="hold" nodeType="withEffect" presetClass="entr" presetID="23" presetSubtype="16">
                                  <p:stCondLst>
                                    <p:cond delay="0"/>
                                  </p:stCondLst>
                                  <p:childTnLst>
                                    <p:set>
                                      <p:cBhvr>
                                        <p:cTn dur="1" fill="hold">
                                          <p:stCondLst>
                                            <p:cond delay="0"/>
                                          </p:stCondLst>
                                        </p:cTn>
                                        <p:tgtEl>
                                          <p:spTgt spid="1764">
                                            <p:txEl>
                                              <p:pRg end="0" st="0"/>
                                            </p:txEl>
                                          </p:spTgt>
                                        </p:tgtEl>
                                        <p:attrNameLst>
                                          <p:attrName>style.visibility</p:attrName>
                                        </p:attrNameLst>
                                      </p:cBhvr>
                                      <p:to>
                                        <p:strVal val="visible"/>
                                      </p:to>
                                    </p:set>
                                    <p:anim calcmode="lin" valueType="num">
                                      <p:cBhvr additive="base">
                                        <p:cTn dur="500"/>
                                        <p:tgtEl>
                                          <p:spTgt spid="1764">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764">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765">
                                            <p:txEl>
                                              <p:pRg end="0" st="0"/>
                                            </p:txEl>
                                          </p:spTgt>
                                        </p:tgtEl>
                                        <p:attrNameLst>
                                          <p:attrName>style.visibility</p:attrName>
                                        </p:attrNameLst>
                                      </p:cBhvr>
                                      <p:to>
                                        <p:strVal val="visible"/>
                                      </p:to>
                                    </p:set>
                                    <p:anim calcmode="lin" valueType="num">
                                      <p:cBhvr additive="base">
                                        <p:cTn dur="500"/>
                                        <p:tgtEl>
                                          <p:spTgt spid="1765">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765">
                                            <p:txEl>
                                              <p:pRg end="0" st="0"/>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767">
                                            <p:txEl>
                                              <p:pRg end="0" st="0"/>
                                            </p:txEl>
                                          </p:spTgt>
                                        </p:tgtEl>
                                        <p:attrNameLst>
                                          <p:attrName>style.visibility</p:attrName>
                                        </p:attrNameLst>
                                      </p:cBhvr>
                                      <p:to>
                                        <p:strVal val="visible"/>
                                      </p:to>
                                    </p:set>
                                    <p:anim calcmode="lin" valueType="num">
                                      <p:cBhvr additive="base">
                                        <p:cTn dur="500"/>
                                        <p:tgtEl>
                                          <p:spTgt spid="1767">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767">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3" name="Shape 1773"/>
        <p:cNvGrpSpPr/>
        <p:nvPr/>
      </p:nvGrpSpPr>
      <p:grpSpPr>
        <a:xfrm>
          <a:off x="0" y="0"/>
          <a:ext cx="0" cy="0"/>
          <a:chOff x="0" y="0"/>
          <a:chExt cx="0" cy="0"/>
        </a:xfrm>
      </p:grpSpPr>
      <p:sp>
        <p:nvSpPr>
          <p:cNvPr id="1774" name="Google Shape;1774;p240"/>
          <p:cNvSpPr/>
          <p:nvPr/>
        </p:nvSpPr>
        <p:spPr>
          <a:xfrm>
            <a:off x="10598198" y="2248433"/>
            <a:ext cx="4796287" cy="1857470"/>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75" name="Google Shape;1775;p240"/>
          <p:cNvSpPr/>
          <p:nvPr/>
        </p:nvSpPr>
        <p:spPr>
          <a:xfrm>
            <a:off x="770648" y="2178091"/>
            <a:ext cx="4796287" cy="1868931"/>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76" name="Google Shape;1776;p240"/>
          <p:cNvSpPr txBox="1"/>
          <p:nvPr>
            <p:ph type="title"/>
          </p:nvPr>
        </p:nvSpPr>
        <p:spPr>
          <a:xfrm>
            <a:off x="3023813" y="242490"/>
            <a:ext cx="10856423"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Global Model Interpretability on a Modular Level</a:t>
            </a:r>
            <a:endParaRPr b="1" sz="3200">
              <a:latin typeface="Open Sans"/>
              <a:ea typeface="Open Sans"/>
              <a:cs typeface="Open Sans"/>
              <a:sym typeface="Open Sans"/>
            </a:endParaRPr>
          </a:p>
        </p:txBody>
      </p:sp>
      <p:pic>
        <p:nvPicPr>
          <p:cNvPr id="1777" name="Google Shape;1777;p240"/>
          <p:cNvPicPr preferRelativeResize="0"/>
          <p:nvPr/>
        </p:nvPicPr>
        <p:blipFill rotWithShape="1">
          <a:blip r:embed="rId3">
            <a:alphaModFix/>
          </a:blip>
          <a:srcRect b="0" l="0" r="0" t="0"/>
          <a:stretch/>
        </p:blipFill>
        <p:spPr>
          <a:xfrm>
            <a:off x="871124" y="774466"/>
            <a:ext cx="15305491" cy="310537"/>
          </a:xfrm>
          <a:prstGeom prst="rect">
            <a:avLst/>
          </a:prstGeom>
          <a:noFill/>
          <a:ln>
            <a:noFill/>
          </a:ln>
        </p:spPr>
      </p:pic>
      <p:cxnSp>
        <p:nvCxnSpPr>
          <p:cNvPr id="1778" name="Google Shape;1778;p240"/>
          <p:cNvCxnSpPr/>
          <p:nvPr/>
        </p:nvCxnSpPr>
        <p:spPr>
          <a:xfrm rot="10800000">
            <a:off x="5683314" y="3106826"/>
            <a:ext cx="1190988" cy="1011603"/>
          </a:xfrm>
          <a:prstGeom prst="straightConnector1">
            <a:avLst/>
          </a:prstGeom>
          <a:noFill/>
          <a:ln cap="flat" cmpd="sng" w="28575">
            <a:solidFill>
              <a:srgbClr val="5597D3"/>
            </a:solidFill>
            <a:prstDash val="solid"/>
            <a:round/>
            <a:headEnd len="sm" w="sm" type="none"/>
            <a:tailEnd len="med" w="med" type="stealth"/>
          </a:ln>
        </p:spPr>
      </p:cxnSp>
      <p:cxnSp>
        <p:nvCxnSpPr>
          <p:cNvPr id="1779" name="Google Shape;1779;p240"/>
          <p:cNvCxnSpPr/>
          <p:nvPr/>
        </p:nvCxnSpPr>
        <p:spPr>
          <a:xfrm flipH="1" rot="10800000">
            <a:off x="9413559" y="3044512"/>
            <a:ext cx="1127457" cy="991048"/>
          </a:xfrm>
          <a:prstGeom prst="straightConnector1">
            <a:avLst/>
          </a:prstGeom>
          <a:noFill/>
          <a:ln cap="flat" cmpd="sng" w="28575">
            <a:solidFill>
              <a:srgbClr val="5597D3"/>
            </a:solidFill>
            <a:prstDash val="solid"/>
            <a:round/>
            <a:headEnd len="sm" w="sm" type="none"/>
            <a:tailEnd len="med" w="med" type="stealth"/>
          </a:ln>
        </p:spPr>
      </p:cxnSp>
      <p:grpSp>
        <p:nvGrpSpPr>
          <p:cNvPr id="1780" name="Google Shape;1780;p240"/>
          <p:cNvGrpSpPr/>
          <p:nvPr/>
        </p:nvGrpSpPr>
        <p:grpSpPr>
          <a:xfrm>
            <a:off x="6918646" y="3726364"/>
            <a:ext cx="2364512" cy="3578805"/>
            <a:chOff x="3325813" y="1277938"/>
            <a:chExt cx="2284413" cy="3457575"/>
          </a:xfrm>
        </p:grpSpPr>
        <p:sp>
          <p:nvSpPr>
            <p:cNvPr id="1781" name="Google Shape;1781;p240"/>
            <p:cNvSpPr/>
            <p:nvPr/>
          </p:nvSpPr>
          <p:spPr>
            <a:xfrm>
              <a:off x="4002088" y="4524375"/>
              <a:ext cx="911225" cy="211138"/>
            </a:xfrm>
            <a:custGeom>
              <a:rect b="b" l="l" r="r" t="t"/>
              <a:pathLst>
                <a:path extrusionOk="0" h="117" w="503">
                  <a:moveTo>
                    <a:pt x="0" y="0"/>
                  </a:moveTo>
                  <a:cubicBezTo>
                    <a:pt x="1" y="2"/>
                    <a:pt x="2" y="4"/>
                    <a:pt x="3" y="6"/>
                  </a:cubicBezTo>
                  <a:cubicBezTo>
                    <a:pt x="8" y="13"/>
                    <a:pt x="55" y="61"/>
                    <a:pt x="68" y="74"/>
                  </a:cubicBezTo>
                  <a:cubicBezTo>
                    <a:pt x="69" y="98"/>
                    <a:pt x="91" y="117"/>
                    <a:pt x="119" y="117"/>
                  </a:cubicBezTo>
                  <a:cubicBezTo>
                    <a:pt x="384" y="117"/>
                    <a:pt x="384" y="117"/>
                    <a:pt x="384" y="117"/>
                  </a:cubicBezTo>
                  <a:cubicBezTo>
                    <a:pt x="413" y="117"/>
                    <a:pt x="436" y="97"/>
                    <a:pt x="436" y="73"/>
                  </a:cubicBezTo>
                  <a:cubicBezTo>
                    <a:pt x="442" y="67"/>
                    <a:pt x="450" y="59"/>
                    <a:pt x="464" y="45"/>
                  </a:cubicBezTo>
                  <a:cubicBezTo>
                    <a:pt x="485" y="24"/>
                    <a:pt x="497" y="10"/>
                    <a:pt x="503" y="0"/>
                  </a:cubicBezTo>
                  <a:lnTo>
                    <a:pt x="0" y="0"/>
                  </a:lnTo>
                  <a:close/>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82" name="Google Shape;1782;p240"/>
            <p:cNvSpPr/>
            <p:nvPr/>
          </p:nvSpPr>
          <p:spPr>
            <a:xfrm>
              <a:off x="3971926" y="4213225"/>
              <a:ext cx="977900" cy="93663"/>
            </a:xfrm>
            <a:custGeom>
              <a:rect b="b" l="l" r="r" t="t"/>
              <a:pathLst>
                <a:path extrusionOk="0" h="52" w="54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83" name="Google Shape;1783;p240"/>
            <p:cNvSpPr/>
            <p:nvPr/>
          </p:nvSpPr>
          <p:spPr>
            <a:xfrm>
              <a:off x="3971926" y="4349750"/>
              <a:ext cx="977900" cy="93663"/>
            </a:xfrm>
            <a:custGeom>
              <a:rect b="b" l="l" r="r" t="t"/>
              <a:pathLst>
                <a:path extrusionOk="0" h="52" w="54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84" name="Google Shape;1784;p240"/>
            <p:cNvSpPr/>
            <p:nvPr/>
          </p:nvSpPr>
          <p:spPr>
            <a:xfrm>
              <a:off x="3971926" y="4473575"/>
              <a:ext cx="968375" cy="57150"/>
            </a:xfrm>
            <a:custGeom>
              <a:rect b="b" l="l" r="r" t="t"/>
              <a:pathLst>
                <a:path extrusionOk="0" h="32" w="535">
                  <a:moveTo>
                    <a:pt x="535" y="16"/>
                  </a:moveTo>
                  <a:cubicBezTo>
                    <a:pt x="535" y="25"/>
                    <a:pt x="525" y="32"/>
                    <a:pt x="513" y="32"/>
                  </a:cubicBezTo>
                  <a:cubicBezTo>
                    <a:pt x="23" y="32"/>
                    <a:pt x="23" y="32"/>
                    <a:pt x="23" y="32"/>
                  </a:cubicBezTo>
                  <a:cubicBezTo>
                    <a:pt x="10" y="32"/>
                    <a:pt x="0" y="25"/>
                    <a:pt x="0" y="16"/>
                  </a:cubicBezTo>
                  <a:cubicBezTo>
                    <a:pt x="0" y="7"/>
                    <a:pt x="10" y="0"/>
                    <a:pt x="23" y="0"/>
                  </a:cubicBezTo>
                  <a:cubicBezTo>
                    <a:pt x="513" y="0"/>
                    <a:pt x="513" y="0"/>
                    <a:pt x="513" y="0"/>
                  </a:cubicBezTo>
                  <a:cubicBezTo>
                    <a:pt x="525" y="0"/>
                    <a:pt x="535" y="7"/>
                    <a:pt x="535" y="1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85" name="Google Shape;1785;p240"/>
            <p:cNvSpPr/>
            <p:nvPr/>
          </p:nvSpPr>
          <p:spPr>
            <a:xfrm>
              <a:off x="4102101" y="1277938"/>
              <a:ext cx="1508125" cy="952500"/>
            </a:xfrm>
            <a:custGeom>
              <a:rect b="b" l="l" r="r" t="t"/>
              <a:pathLst>
                <a:path extrusionOk="0" h="600" w="950">
                  <a:moveTo>
                    <a:pt x="0" y="0"/>
                  </a:moveTo>
                  <a:lnTo>
                    <a:pt x="950" y="600"/>
                  </a:lnTo>
                  <a:lnTo>
                    <a:pt x="769" y="211"/>
                  </a:lnTo>
                  <a:lnTo>
                    <a:pt x="355" y="0"/>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86" name="Google Shape;1786;p240"/>
            <p:cNvSpPr/>
            <p:nvPr/>
          </p:nvSpPr>
          <p:spPr>
            <a:xfrm>
              <a:off x="4102101" y="1277938"/>
              <a:ext cx="1508125" cy="952500"/>
            </a:xfrm>
            <a:custGeom>
              <a:rect b="b" l="l" r="r" t="t"/>
              <a:pathLst>
                <a:path extrusionOk="0" h="600" w="950">
                  <a:moveTo>
                    <a:pt x="0" y="0"/>
                  </a:moveTo>
                  <a:lnTo>
                    <a:pt x="950" y="600"/>
                  </a:lnTo>
                  <a:lnTo>
                    <a:pt x="769" y="211"/>
                  </a:lnTo>
                  <a:lnTo>
                    <a:pt x="355" y="0"/>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87" name="Google Shape;1787;p240"/>
            <p:cNvSpPr/>
            <p:nvPr/>
          </p:nvSpPr>
          <p:spPr>
            <a:xfrm>
              <a:off x="3325813" y="2055813"/>
              <a:ext cx="2284413" cy="673100"/>
            </a:xfrm>
            <a:custGeom>
              <a:rect b="b" l="l" r="r" t="t"/>
              <a:pathLst>
                <a:path extrusionOk="0" h="424" w="1439">
                  <a:moveTo>
                    <a:pt x="0" y="0"/>
                  </a:moveTo>
                  <a:lnTo>
                    <a:pt x="1439" y="181"/>
                  </a:lnTo>
                  <a:lnTo>
                    <a:pt x="1424" y="377"/>
                  </a:lnTo>
                  <a:lnTo>
                    <a:pt x="0" y="424"/>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88" name="Google Shape;1788;p240"/>
            <p:cNvSpPr/>
            <p:nvPr/>
          </p:nvSpPr>
          <p:spPr>
            <a:xfrm>
              <a:off x="3502026" y="1612900"/>
              <a:ext cx="2108200" cy="1657350"/>
            </a:xfrm>
            <a:custGeom>
              <a:rect b="b" l="l" r="r" t="t"/>
              <a:pathLst>
                <a:path extrusionOk="0" h="1044" w="1328">
                  <a:moveTo>
                    <a:pt x="1147" y="0"/>
                  </a:moveTo>
                  <a:lnTo>
                    <a:pt x="0" y="953"/>
                  </a:lnTo>
                  <a:lnTo>
                    <a:pt x="50" y="1044"/>
                  </a:lnTo>
                  <a:lnTo>
                    <a:pt x="1328" y="389"/>
                  </a:lnTo>
                  <a:lnTo>
                    <a:pt x="1147"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89" name="Google Shape;1789;p240"/>
            <p:cNvSpPr/>
            <p:nvPr/>
          </p:nvSpPr>
          <p:spPr>
            <a:xfrm>
              <a:off x="3502026" y="1612900"/>
              <a:ext cx="2108200" cy="1657350"/>
            </a:xfrm>
            <a:custGeom>
              <a:rect b="b" l="l" r="r" t="t"/>
              <a:pathLst>
                <a:path extrusionOk="0" h="1044" w="1328">
                  <a:moveTo>
                    <a:pt x="1147" y="0"/>
                  </a:moveTo>
                  <a:lnTo>
                    <a:pt x="0" y="953"/>
                  </a:lnTo>
                  <a:lnTo>
                    <a:pt x="50" y="1044"/>
                  </a:lnTo>
                  <a:lnTo>
                    <a:pt x="1328" y="389"/>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90" name="Google Shape;1790;p240"/>
            <p:cNvSpPr/>
            <p:nvPr/>
          </p:nvSpPr>
          <p:spPr>
            <a:xfrm>
              <a:off x="3502026" y="3125788"/>
              <a:ext cx="1697038" cy="677863"/>
            </a:xfrm>
            <a:custGeom>
              <a:rect b="b" l="l" r="r" t="t"/>
              <a:pathLst>
                <a:path extrusionOk="0" h="427" w="1069">
                  <a:moveTo>
                    <a:pt x="0" y="0"/>
                  </a:moveTo>
                  <a:lnTo>
                    <a:pt x="1069" y="228"/>
                  </a:lnTo>
                  <a:lnTo>
                    <a:pt x="1007" y="427"/>
                  </a:lnTo>
                  <a:lnTo>
                    <a:pt x="50" y="91"/>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91" name="Google Shape;1791;p240"/>
            <p:cNvSpPr/>
            <p:nvPr/>
          </p:nvSpPr>
          <p:spPr>
            <a:xfrm>
              <a:off x="3735388" y="2343150"/>
              <a:ext cx="1874838" cy="1365250"/>
            </a:xfrm>
            <a:custGeom>
              <a:rect b="b" l="l" r="r" t="t"/>
              <a:pathLst>
                <a:path extrusionOk="0" h="860" w="1181">
                  <a:moveTo>
                    <a:pt x="1181" y="0"/>
                  </a:moveTo>
                  <a:lnTo>
                    <a:pt x="0" y="761"/>
                  </a:lnTo>
                  <a:lnTo>
                    <a:pt x="27" y="860"/>
                  </a:lnTo>
                  <a:lnTo>
                    <a:pt x="1166" y="196"/>
                  </a:lnTo>
                  <a:lnTo>
                    <a:pt x="1181"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92" name="Google Shape;1792;p240"/>
            <p:cNvSpPr/>
            <p:nvPr/>
          </p:nvSpPr>
          <p:spPr>
            <a:xfrm>
              <a:off x="3735388" y="2343150"/>
              <a:ext cx="1874838" cy="1365250"/>
            </a:xfrm>
            <a:custGeom>
              <a:rect b="b" l="l" r="r" t="t"/>
              <a:pathLst>
                <a:path extrusionOk="0" h="860" w="1181">
                  <a:moveTo>
                    <a:pt x="1181" y="0"/>
                  </a:moveTo>
                  <a:lnTo>
                    <a:pt x="0" y="761"/>
                  </a:lnTo>
                  <a:lnTo>
                    <a:pt x="27" y="860"/>
                  </a:lnTo>
                  <a:lnTo>
                    <a:pt x="1166" y="196"/>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93" name="Google Shape;1793;p240"/>
            <p:cNvSpPr/>
            <p:nvPr/>
          </p:nvSpPr>
          <p:spPr>
            <a:xfrm>
              <a:off x="3735388" y="3551238"/>
              <a:ext cx="1282700" cy="598488"/>
            </a:xfrm>
            <a:custGeom>
              <a:rect b="b" l="l" r="r" t="t"/>
              <a:pathLst>
                <a:path extrusionOk="0" h="377" w="808">
                  <a:moveTo>
                    <a:pt x="0" y="0"/>
                  </a:moveTo>
                  <a:lnTo>
                    <a:pt x="808" y="320"/>
                  </a:lnTo>
                  <a:lnTo>
                    <a:pt x="765" y="377"/>
                  </a:lnTo>
                  <a:lnTo>
                    <a:pt x="27" y="99"/>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94" name="Google Shape;1794;p240"/>
            <p:cNvSpPr/>
            <p:nvPr/>
          </p:nvSpPr>
          <p:spPr>
            <a:xfrm>
              <a:off x="3325813" y="1277938"/>
              <a:ext cx="1339850" cy="1450975"/>
            </a:xfrm>
            <a:custGeom>
              <a:rect b="b" l="l" r="r" t="t"/>
              <a:pathLst>
                <a:path extrusionOk="0" h="914" w="844">
                  <a:moveTo>
                    <a:pt x="489" y="0"/>
                  </a:moveTo>
                  <a:lnTo>
                    <a:pt x="0" y="490"/>
                  </a:lnTo>
                  <a:lnTo>
                    <a:pt x="0" y="914"/>
                  </a:lnTo>
                  <a:lnTo>
                    <a:pt x="844" y="0"/>
                  </a:lnTo>
                  <a:lnTo>
                    <a:pt x="489"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95" name="Google Shape;1795;p240"/>
            <p:cNvSpPr/>
            <p:nvPr/>
          </p:nvSpPr>
          <p:spPr>
            <a:xfrm>
              <a:off x="3905251" y="3487738"/>
              <a:ext cx="1293813" cy="661988"/>
            </a:xfrm>
            <a:custGeom>
              <a:rect b="b" l="l" r="r" t="t"/>
              <a:pathLst>
                <a:path extrusionOk="0" h="417" w="815">
                  <a:moveTo>
                    <a:pt x="51" y="417"/>
                  </a:moveTo>
                  <a:lnTo>
                    <a:pt x="753" y="199"/>
                  </a:lnTo>
                  <a:lnTo>
                    <a:pt x="815" y="0"/>
                  </a:lnTo>
                  <a:lnTo>
                    <a:pt x="0" y="368"/>
                  </a:lnTo>
                  <a:lnTo>
                    <a:pt x="51" y="417"/>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796" name="Google Shape;1796;p240"/>
            <p:cNvSpPr/>
            <p:nvPr/>
          </p:nvSpPr>
          <p:spPr>
            <a:xfrm>
              <a:off x="3905251" y="4059238"/>
              <a:ext cx="1112838" cy="90488"/>
            </a:xfrm>
            <a:custGeom>
              <a:rect b="b" l="l" r="r" t="t"/>
              <a:pathLst>
                <a:path extrusionOk="0" h="57" w="701">
                  <a:moveTo>
                    <a:pt x="0" y="8"/>
                  </a:moveTo>
                  <a:lnTo>
                    <a:pt x="701" y="0"/>
                  </a:lnTo>
                  <a:lnTo>
                    <a:pt x="658" y="57"/>
                  </a:lnTo>
                  <a:lnTo>
                    <a:pt x="51" y="57"/>
                  </a:lnTo>
                  <a:lnTo>
                    <a:pt x="0" y="8"/>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grpSp>
      <p:sp>
        <p:nvSpPr>
          <p:cNvPr id="1797" name="Google Shape;1797;p240"/>
          <p:cNvSpPr txBox="1"/>
          <p:nvPr/>
        </p:nvSpPr>
        <p:spPr>
          <a:xfrm>
            <a:off x="871124" y="2508666"/>
            <a:ext cx="4656518" cy="1107955"/>
          </a:xfrm>
          <a:prstGeom prst="rect">
            <a:avLst/>
          </a:prstGeom>
          <a:noFill/>
          <a:ln>
            <a:noFill/>
          </a:ln>
        </p:spPr>
        <p:txBody>
          <a:bodyPr anchorCtr="0" anchor="t" bIns="45700" lIns="91425" spcFirstLastPara="1" rIns="91425" wrap="square" tIns="45700">
            <a:spAutoFit/>
          </a:bodyPr>
          <a:lstStyle/>
          <a:p>
            <a:pPr indent="0" lvl="0" marL="7620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Can be used when there is difficulty in achieving global model interpretability</a:t>
            </a:r>
            <a:endParaRPr b="0" i="0" sz="2200" u="none" cap="none" strike="noStrike">
              <a:solidFill>
                <a:srgbClr val="44494E"/>
              </a:solidFill>
              <a:latin typeface="Open Sans"/>
              <a:ea typeface="Open Sans"/>
              <a:cs typeface="Open Sans"/>
              <a:sym typeface="Open Sans"/>
            </a:endParaRPr>
          </a:p>
        </p:txBody>
      </p:sp>
      <p:sp>
        <p:nvSpPr>
          <p:cNvPr id="1798" name="Google Shape;1798;p240"/>
          <p:cNvSpPr txBox="1"/>
          <p:nvPr/>
        </p:nvSpPr>
        <p:spPr>
          <a:xfrm>
            <a:off x="10742540" y="2453913"/>
            <a:ext cx="4507602" cy="144650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Can be understood through the effects of parameters and features on the predictions on an average</a:t>
            </a:r>
            <a:endParaRPr b="0" i="0" sz="2200" u="none" cap="none" strike="noStrike">
              <a:solidFill>
                <a:srgbClr val="44494E"/>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80"/>
                                        </p:tgtEl>
                                        <p:attrNameLst>
                                          <p:attrName>style.visibility</p:attrName>
                                        </p:attrNameLst>
                                      </p:cBhvr>
                                      <p:to>
                                        <p:strVal val="visible"/>
                                      </p:to>
                                    </p:set>
                                    <p:animEffect filter="fade" transition="in">
                                      <p:cBhvr>
                                        <p:cTn dur="1000"/>
                                        <p:tgtEl>
                                          <p:spTgt spid="1780"/>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797">
                                            <p:txEl>
                                              <p:pRg end="0" st="0"/>
                                            </p:txEl>
                                          </p:spTgt>
                                        </p:tgtEl>
                                        <p:attrNameLst>
                                          <p:attrName>style.visibility</p:attrName>
                                        </p:attrNameLst>
                                      </p:cBhvr>
                                      <p:to>
                                        <p:strVal val="visible"/>
                                      </p:to>
                                    </p:set>
                                    <p:anim calcmode="lin" valueType="num">
                                      <p:cBhvr additive="base">
                                        <p:cTn dur="500"/>
                                        <p:tgtEl>
                                          <p:spTgt spid="1797">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797">
                                            <p:txEl>
                                              <p:pRg end="0" st="0"/>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798">
                                            <p:txEl>
                                              <p:pRg end="0" st="0"/>
                                            </p:txEl>
                                          </p:spTgt>
                                        </p:tgtEl>
                                        <p:attrNameLst>
                                          <p:attrName>style.visibility</p:attrName>
                                        </p:attrNameLst>
                                      </p:cBhvr>
                                      <p:to>
                                        <p:strVal val="visible"/>
                                      </p:to>
                                    </p:set>
                                    <p:anim calcmode="lin" valueType="num">
                                      <p:cBhvr additive="base">
                                        <p:cTn dur="500"/>
                                        <p:tgtEl>
                                          <p:spTgt spid="1798">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798">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3" name="Shape 1803"/>
        <p:cNvGrpSpPr/>
        <p:nvPr/>
      </p:nvGrpSpPr>
      <p:grpSpPr>
        <a:xfrm>
          <a:off x="0" y="0"/>
          <a:ext cx="0" cy="0"/>
          <a:chOff x="0" y="0"/>
          <a:chExt cx="0" cy="0"/>
        </a:xfrm>
      </p:grpSpPr>
      <p:sp>
        <p:nvSpPr>
          <p:cNvPr id="1804" name="Google Shape;1804;p241"/>
          <p:cNvSpPr/>
          <p:nvPr/>
        </p:nvSpPr>
        <p:spPr>
          <a:xfrm>
            <a:off x="10598198" y="2231963"/>
            <a:ext cx="4796287" cy="1477931"/>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05" name="Google Shape;1805;p241"/>
          <p:cNvSpPr/>
          <p:nvPr/>
        </p:nvSpPr>
        <p:spPr>
          <a:xfrm>
            <a:off x="770648" y="2178091"/>
            <a:ext cx="4796287" cy="1516851"/>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06" name="Google Shape;1806;p241"/>
          <p:cNvSpPr txBox="1"/>
          <p:nvPr>
            <p:ph type="title"/>
          </p:nvPr>
        </p:nvSpPr>
        <p:spPr>
          <a:xfrm>
            <a:off x="3023813" y="242490"/>
            <a:ext cx="10856423"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Local Interpretability for a Single Prediction</a:t>
            </a:r>
            <a:endParaRPr b="1" sz="3200">
              <a:latin typeface="Open Sans"/>
              <a:ea typeface="Open Sans"/>
              <a:cs typeface="Open Sans"/>
              <a:sym typeface="Open Sans"/>
            </a:endParaRPr>
          </a:p>
        </p:txBody>
      </p:sp>
      <p:pic>
        <p:nvPicPr>
          <p:cNvPr id="1807" name="Google Shape;1807;p241"/>
          <p:cNvPicPr preferRelativeResize="0"/>
          <p:nvPr/>
        </p:nvPicPr>
        <p:blipFill rotWithShape="1">
          <a:blip r:embed="rId3">
            <a:alphaModFix/>
          </a:blip>
          <a:srcRect b="0" l="0" r="0" t="0"/>
          <a:stretch/>
        </p:blipFill>
        <p:spPr>
          <a:xfrm>
            <a:off x="1566828" y="774466"/>
            <a:ext cx="13914083" cy="310537"/>
          </a:xfrm>
          <a:prstGeom prst="rect">
            <a:avLst/>
          </a:prstGeom>
          <a:noFill/>
          <a:ln>
            <a:noFill/>
          </a:ln>
        </p:spPr>
      </p:pic>
      <p:cxnSp>
        <p:nvCxnSpPr>
          <p:cNvPr id="1808" name="Google Shape;1808;p241"/>
          <p:cNvCxnSpPr/>
          <p:nvPr/>
        </p:nvCxnSpPr>
        <p:spPr>
          <a:xfrm rot="10800000">
            <a:off x="5683314" y="3106826"/>
            <a:ext cx="1190988" cy="1011603"/>
          </a:xfrm>
          <a:prstGeom prst="straightConnector1">
            <a:avLst/>
          </a:prstGeom>
          <a:noFill/>
          <a:ln cap="flat" cmpd="sng" w="28575">
            <a:solidFill>
              <a:srgbClr val="5597D3"/>
            </a:solidFill>
            <a:prstDash val="solid"/>
            <a:round/>
            <a:headEnd len="sm" w="sm" type="none"/>
            <a:tailEnd len="med" w="med" type="stealth"/>
          </a:ln>
        </p:spPr>
      </p:cxnSp>
      <p:cxnSp>
        <p:nvCxnSpPr>
          <p:cNvPr id="1809" name="Google Shape;1809;p241"/>
          <p:cNvCxnSpPr/>
          <p:nvPr/>
        </p:nvCxnSpPr>
        <p:spPr>
          <a:xfrm flipH="1" rot="10800000">
            <a:off x="9285172" y="3064211"/>
            <a:ext cx="1127457" cy="991048"/>
          </a:xfrm>
          <a:prstGeom prst="straightConnector1">
            <a:avLst/>
          </a:prstGeom>
          <a:noFill/>
          <a:ln cap="flat" cmpd="sng" w="28575">
            <a:solidFill>
              <a:srgbClr val="5597D3"/>
            </a:solidFill>
            <a:prstDash val="solid"/>
            <a:round/>
            <a:headEnd len="sm" w="sm" type="none"/>
            <a:tailEnd len="med" w="med" type="stealth"/>
          </a:ln>
        </p:spPr>
      </p:cxnSp>
      <p:grpSp>
        <p:nvGrpSpPr>
          <p:cNvPr id="1810" name="Google Shape;1810;p241"/>
          <p:cNvGrpSpPr/>
          <p:nvPr/>
        </p:nvGrpSpPr>
        <p:grpSpPr>
          <a:xfrm>
            <a:off x="6918646" y="3726364"/>
            <a:ext cx="2364512" cy="3578805"/>
            <a:chOff x="3325813" y="1277938"/>
            <a:chExt cx="2284413" cy="3457575"/>
          </a:xfrm>
        </p:grpSpPr>
        <p:sp>
          <p:nvSpPr>
            <p:cNvPr id="1811" name="Google Shape;1811;p241"/>
            <p:cNvSpPr/>
            <p:nvPr/>
          </p:nvSpPr>
          <p:spPr>
            <a:xfrm>
              <a:off x="4002088" y="4524375"/>
              <a:ext cx="911225" cy="211138"/>
            </a:xfrm>
            <a:custGeom>
              <a:rect b="b" l="l" r="r" t="t"/>
              <a:pathLst>
                <a:path extrusionOk="0" h="117" w="503">
                  <a:moveTo>
                    <a:pt x="0" y="0"/>
                  </a:moveTo>
                  <a:cubicBezTo>
                    <a:pt x="1" y="2"/>
                    <a:pt x="2" y="4"/>
                    <a:pt x="3" y="6"/>
                  </a:cubicBezTo>
                  <a:cubicBezTo>
                    <a:pt x="8" y="13"/>
                    <a:pt x="55" y="61"/>
                    <a:pt x="68" y="74"/>
                  </a:cubicBezTo>
                  <a:cubicBezTo>
                    <a:pt x="69" y="98"/>
                    <a:pt x="91" y="117"/>
                    <a:pt x="119" y="117"/>
                  </a:cubicBezTo>
                  <a:cubicBezTo>
                    <a:pt x="384" y="117"/>
                    <a:pt x="384" y="117"/>
                    <a:pt x="384" y="117"/>
                  </a:cubicBezTo>
                  <a:cubicBezTo>
                    <a:pt x="413" y="117"/>
                    <a:pt x="436" y="97"/>
                    <a:pt x="436" y="73"/>
                  </a:cubicBezTo>
                  <a:cubicBezTo>
                    <a:pt x="442" y="67"/>
                    <a:pt x="450" y="59"/>
                    <a:pt x="464" y="45"/>
                  </a:cubicBezTo>
                  <a:cubicBezTo>
                    <a:pt x="485" y="24"/>
                    <a:pt x="497" y="10"/>
                    <a:pt x="503" y="0"/>
                  </a:cubicBezTo>
                  <a:lnTo>
                    <a:pt x="0" y="0"/>
                  </a:lnTo>
                  <a:close/>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12" name="Google Shape;1812;p241"/>
            <p:cNvSpPr/>
            <p:nvPr/>
          </p:nvSpPr>
          <p:spPr>
            <a:xfrm>
              <a:off x="3971926" y="4213225"/>
              <a:ext cx="977900" cy="93663"/>
            </a:xfrm>
            <a:custGeom>
              <a:rect b="b" l="l" r="r" t="t"/>
              <a:pathLst>
                <a:path extrusionOk="0" h="52" w="54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13" name="Google Shape;1813;p241"/>
            <p:cNvSpPr/>
            <p:nvPr/>
          </p:nvSpPr>
          <p:spPr>
            <a:xfrm>
              <a:off x="3971926" y="4349750"/>
              <a:ext cx="977900" cy="93663"/>
            </a:xfrm>
            <a:custGeom>
              <a:rect b="b" l="l" r="r" t="t"/>
              <a:pathLst>
                <a:path extrusionOk="0" h="52" w="54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14" name="Google Shape;1814;p241"/>
            <p:cNvSpPr/>
            <p:nvPr/>
          </p:nvSpPr>
          <p:spPr>
            <a:xfrm>
              <a:off x="3971926" y="4473575"/>
              <a:ext cx="968375" cy="57150"/>
            </a:xfrm>
            <a:custGeom>
              <a:rect b="b" l="l" r="r" t="t"/>
              <a:pathLst>
                <a:path extrusionOk="0" h="32" w="535">
                  <a:moveTo>
                    <a:pt x="535" y="16"/>
                  </a:moveTo>
                  <a:cubicBezTo>
                    <a:pt x="535" y="25"/>
                    <a:pt x="525" y="32"/>
                    <a:pt x="513" y="32"/>
                  </a:cubicBezTo>
                  <a:cubicBezTo>
                    <a:pt x="23" y="32"/>
                    <a:pt x="23" y="32"/>
                    <a:pt x="23" y="32"/>
                  </a:cubicBezTo>
                  <a:cubicBezTo>
                    <a:pt x="10" y="32"/>
                    <a:pt x="0" y="25"/>
                    <a:pt x="0" y="16"/>
                  </a:cubicBezTo>
                  <a:cubicBezTo>
                    <a:pt x="0" y="7"/>
                    <a:pt x="10" y="0"/>
                    <a:pt x="23" y="0"/>
                  </a:cubicBezTo>
                  <a:cubicBezTo>
                    <a:pt x="513" y="0"/>
                    <a:pt x="513" y="0"/>
                    <a:pt x="513" y="0"/>
                  </a:cubicBezTo>
                  <a:cubicBezTo>
                    <a:pt x="525" y="0"/>
                    <a:pt x="535" y="7"/>
                    <a:pt x="535" y="1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15" name="Google Shape;1815;p241"/>
            <p:cNvSpPr/>
            <p:nvPr/>
          </p:nvSpPr>
          <p:spPr>
            <a:xfrm>
              <a:off x="4102101" y="1277938"/>
              <a:ext cx="1508125" cy="952500"/>
            </a:xfrm>
            <a:custGeom>
              <a:rect b="b" l="l" r="r" t="t"/>
              <a:pathLst>
                <a:path extrusionOk="0" h="600" w="950">
                  <a:moveTo>
                    <a:pt x="0" y="0"/>
                  </a:moveTo>
                  <a:lnTo>
                    <a:pt x="950" y="600"/>
                  </a:lnTo>
                  <a:lnTo>
                    <a:pt x="769" y="211"/>
                  </a:lnTo>
                  <a:lnTo>
                    <a:pt x="355" y="0"/>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16" name="Google Shape;1816;p241"/>
            <p:cNvSpPr/>
            <p:nvPr/>
          </p:nvSpPr>
          <p:spPr>
            <a:xfrm>
              <a:off x="4102101" y="1277938"/>
              <a:ext cx="1508125" cy="952500"/>
            </a:xfrm>
            <a:custGeom>
              <a:rect b="b" l="l" r="r" t="t"/>
              <a:pathLst>
                <a:path extrusionOk="0" h="600" w="950">
                  <a:moveTo>
                    <a:pt x="0" y="0"/>
                  </a:moveTo>
                  <a:lnTo>
                    <a:pt x="950" y="600"/>
                  </a:lnTo>
                  <a:lnTo>
                    <a:pt x="769" y="211"/>
                  </a:lnTo>
                  <a:lnTo>
                    <a:pt x="355" y="0"/>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17" name="Google Shape;1817;p241"/>
            <p:cNvSpPr/>
            <p:nvPr/>
          </p:nvSpPr>
          <p:spPr>
            <a:xfrm>
              <a:off x="3325813" y="2055813"/>
              <a:ext cx="2284413" cy="673100"/>
            </a:xfrm>
            <a:custGeom>
              <a:rect b="b" l="l" r="r" t="t"/>
              <a:pathLst>
                <a:path extrusionOk="0" h="424" w="1439">
                  <a:moveTo>
                    <a:pt x="0" y="0"/>
                  </a:moveTo>
                  <a:lnTo>
                    <a:pt x="1439" y="181"/>
                  </a:lnTo>
                  <a:lnTo>
                    <a:pt x="1424" y="377"/>
                  </a:lnTo>
                  <a:lnTo>
                    <a:pt x="0" y="424"/>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18" name="Google Shape;1818;p241"/>
            <p:cNvSpPr/>
            <p:nvPr/>
          </p:nvSpPr>
          <p:spPr>
            <a:xfrm>
              <a:off x="3502026" y="1612900"/>
              <a:ext cx="2108200" cy="1657350"/>
            </a:xfrm>
            <a:custGeom>
              <a:rect b="b" l="l" r="r" t="t"/>
              <a:pathLst>
                <a:path extrusionOk="0" h="1044" w="1328">
                  <a:moveTo>
                    <a:pt x="1147" y="0"/>
                  </a:moveTo>
                  <a:lnTo>
                    <a:pt x="0" y="953"/>
                  </a:lnTo>
                  <a:lnTo>
                    <a:pt x="50" y="1044"/>
                  </a:lnTo>
                  <a:lnTo>
                    <a:pt x="1328" y="389"/>
                  </a:lnTo>
                  <a:lnTo>
                    <a:pt x="1147"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19" name="Google Shape;1819;p241"/>
            <p:cNvSpPr/>
            <p:nvPr/>
          </p:nvSpPr>
          <p:spPr>
            <a:xfrm>
              <a:off x="3502026" y="1612900"/>
              <a:ext cx="2108200" cy="1657350"/>
            </a:xfrm>
            <a:custGeom>
              <a:rect b="b" l="l" r="r" t="t"/>
              <a:pathLst>
                <a:path extrusionOk="0" h="1044" w="1328">
                  <a:moveTo>
                    <a:pt x="1147" y="0"/>
                  </a:moveTo>
                  <a:lnTo>
                    <a:pt x="0" y="953"/>
                  </a:lnTo>
                  <a:lnTo>
                    <a:pt x="50" y="1044"/>
                  </a:lnTo>
                  <a:lnTo>
                    <a:pt x="1328" y="389"/>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20" name="Google Shape;1820;p241"/>
            <p:cNvSpPr/>
            <p:nvPr/>
          </p:nvSpPr>
          <p:spPr>
            <a:xfrm>
              <a:off x="3502026" y="3125788"/>
              <a:ext cx="1697038" cy="677863"/>
            </a:xfrm>
            <a:custGeom>
              <a:rect b="b" l="l" r="r" t="t"/>
              <a:pathLst>
                <a:path extrusionOk="0" h="427" w="1069">
                  <a:moveTo>
                    <a:pt x="0" y="0"/>
                  </a:moveTo>
                  <a:lnTo>
                    <a:pt x="1069" y="228"/>
                  </a:lnTo>
                  <a:lnTo>
                    <a:pt x="1007" y="427"/>
                  </a:lnTo>
                  <a:lnTo>
                    <a:pt x="50" y="91"/>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21" name="Google Shape;1821;p241"/>
            <p:cNvSpPr/>
            <p:nvPr/>
          </p:nvSpPr>
          <p:spPr>
            <a:xfrm>
              <a:off x="3735388" y="2343150"/>
              <a:ext cx="1874838" cy="1365250"/>
            </a:xfrm>
            <a:custGeom>
              <a:rect b="b" l="l" r="r" t="t"/>
              <a:pathLst>
                <a:path extrusionOk="0" h="860" w="1181">
                  <a:moveTo>
                    <a:pt x="1181" y="0"/>
                  </a:moveTo>
                  <a:lnTo>
                    <a:pt x="0" y="761"/>
                  </a:lnTo>
                  <a:lnTo>
                    <a:pt x="27" y="860"/>
                  </a:lnTo>
                  <a:lnTo>
                    <a:pt x="1166" y="196"/>
                  </a:lnTo>
                  <a:lnTo>
                    <a:pt x="1181"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22" name="Google Shape;1822;p241"/>
            <p:cNvSpPr/>
            <p:nvPr/>
          </p:nvSpPr>
          <p:spPr>
            <a:xfrm>
              <a:off x="3735388" y="2343150"/>
              <a:ext cx="1874838" cy="1365250"/>
            </a:xfrm>
            <a:custGeom>
              <a:rect b="b" l="l" r="r" t="t"/>
              <a:pathLst>
                <a:path extrusionOk="0" h="860" w="1181">
                  <a:moveTo>
                    <a:pt x="1181" y="0"/>
                  </a:moveTo>
                  <a:lnTo>
                    <a:pt x="0" y="761"/>
                  </a:lnTo>
                  <a:lnTo>
                    <a:pt x="27" y="860"/>
                  </a:lnTo>
                  <a:lnTo>
                    <a:pt x="1166" y="196"/>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23" name="Google Shape;1823;p241"/>
            <p:cNvSpPr/>
            <p:nvPr/>
          </p:nvSpPr>
          <p:spPr>
            <a:xfrm>
              <a:off x="3735388" y="3551238"/>
              <a:ext cx="1282700" cy="598488"/>
            </a:xfrm>
            <a:custGeom>
              <a:rect b="b" l="l" r="r" t="t"/>
              <a:pathLst>
                <a:path extrusionOk="0" h="377" w="808">
                  <a:moveTo>
                    <a:pt x="0" y="0"/>
                  </a:moveTo>
                  <a:lnTo>
                    <a:pt x="808" y="320"/>
                  </a:lnTo>
                  <a:lnTo>
                    <a:pt x="765" y="377"/>
                  </a:lnTo>
                  <a:lnTo>
                    <a:pt x="27" y="99"/>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24" name="Google Shape;1824;p241"/>
            <p:cNvSpPr/>
            <p:nvPr/>
          </p:nvSpPr>
          <p:spPr>
            <a:xfrm>
              <a:off x="3325813" y="1277938"/>
              <a:ext cx="1339850" cy="1450975"/>
            </a:xfrm>
            <a:custGeom>
              <a:rect b="b" l="l" r="r" t="t"/>
              <a:pathLst>
                <a:path extrusionOk="0" h="914" w="844">
                  <a:moveTo>
                    <a:pt x="489" y="0"/>
                  </a:moveTo>
                  <a:lnTo>
                    <a:pt x="0" y="490"/>
                  </a:lnTo>
                  <a:lnTo>
                    <a:pt x="0" y="914"/>
                  </a:lnTo>
                  <a:lnTo>
                    <a:pt x="844" y="0"/>
                  </a:lnTo>
                  <a:lnTo>
                    <a:pt x="489"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25" name="Google Shape;1825;p241"/>
            <p:cNvSpPr/>
            <p:nvPr/>
          </p:nvSpPr>
          <p:spPr>
            <a:xfrm>
              <a:off x="3905251" y="3487738"/>
              <a:ext cx="1293813" cy="661988"/>
            </a:xfrm>
            <a:custGeom>
              <a:rect b="b" l="l" r="r" t="t"/>
              <a:pathLst>
                <a:path extrusionOk="0" h="417" w="815">
                  <a:moveTo>
                    <a:pt x="51" y="417"/>
                  </a:moveTo>
                  <a:lnTo>
                    <a:pt x="753" y="199"/>
                  </a:lnTo>
                  <a:lnTo>
                    <a:pt x="815" y="0"/>
                  </a:lnTo>
                  <a:lnTo>
                    <a:pt x="0" y="368"/>
                  </a:lnTo>
                  <a:lnTo>
                    <a:pt x="51" y="417"/>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26" name="Google Shape;1826;p241"/>
            <p:cNvSpPr/>
            <p:nvPr/>
          </p:nvSpPr>
          <p:spPr>
            <a:xfrm>
              <a:off x="3905251" y="4059238"/>
              <a:ext cx="1112838" cy="90488"/>
            </a:xfrm>
            <a:custGeom>
              <a:rect b="b" l="l" r="r" t="t"/>
              <a:pathLst>
                <a:path extrusionOk="0" h="57" w="701">
                  <a:moveTo>
                    <a:pt x="0" y="8"/>
                  </a:moveTo>
                  <a:lnTo>
                    <a:pt x="701" y="0"/>
                  </a:lnTo>
                  <a:lnTo>
                    <a:pt x="658" y="57"/>
                  </a:lnTo>
                  <a:lnTo>
                    <a:pt x="51" y="57"/>
                  </a:lnTo>
                  <a:lnTo>
                    <a:pt x="0" y="8"/>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grpSp>
      <p:sp>
        <p:nvSpPr>
          <p:cNvPr id="1827" name="Google Shape;1827;p241"/>
          <p:cNvSpPr txBox="1"/>
          <p:nvPr/>
        </p:nvSpPr>
        <p:spPr>
          <a:xfrm>
            <a:off x="910417" y="2382537"/>
            <a:ext cx="4656518" cy="1107955"/>
          </a:xfrm>
          <a:prstGeom prst="rect">
            <a:avLst/>
          </a:prstGeom>
          <a:noFill/>
          <a:ln>
            <a:noFill/>
          </a:ln>
        </p:spPr>
        <p:txBody>
          <a:bodyPr anchorCtr="0" anchor="t" bIns="45700" lIns="91425" spcFirstLastPara="1" rIns="91425" wrap="square" tIns="45700">
            <a:spAutoFit/>
          </a:bodyPr>
          <a:lstStyle/>
          <a:p>
            <a:pPr indent="0" lvl="0" marL="7620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Examines a single instance of a model and its prediction for the specific input</a:t>
            </a:r>
            <a:endParaRPr b="0" i="0" sz="2200" u="none" cap="none" strike="noStrike">
              <a:solidFill>
                <a:srgbClr val="44494E"/>
              </a:solidFill>
              <a:latin typeface="Open Sans"/>
              <a:ea typeface="Open Sans"/>
              <a:cs typeface="Open Sans"/>
              <a:sym typeface="Open Sans"/>
            </a:endParaRPr>
          </a:p>
        </p:txBody>
      </p:sp>
      <p:sp>
        <p:nvSpPr>
          <p:cNvPr id="1828" name="Google Shape;1828;p241"/>
          <p:cNvSpPr txBox="1"/>
          <p:nvPr/>
        </p:nvSpPr>
        <p:spPr>
          <a:xfrm>
            <a:off x="10598198" y="2371010"/>
            <a:ext cx="4486376" cy="110795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Accuracy of local interpretability is more than prediction of global interpretability</a:t>
            </a:r>
            <a:endParaRPr b="0" i="0" sz="2200" u="none" cap="none" strike="noStrike">
              <a:solidFill>
                <a:srgbClr val="44494E"/>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10"/>
                                        </p:tgtEl>
                                        <p:attrNameLst>
                                          <p:attrName>style.visibility</p:attrName>
                                        </p:attrNameLst>
                                      </p:cBhvr>
                                      <p:to>
                                        <p:strVal val="visible"/>
                                      </p:to>
                                    </p:set>
                                    <p:animEffect filter="fade" transition="in">
                                      <p:cBhvr>
                                        <p:cTn dur="1000"/>
                                        <p:tgtEl>
                                          <p:spTgt spid="1810"/>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827">
                                            <p:txEl>
                                              <p:pRg end="0" st="0"/>
                                            </p:txEl>
                                          </p:spTgt>
                                        </p:tgtEl>
                                        <p:attrNameLst>
                                          <p:attrName>style.visibility</p:attrName>
                                        </p:attrNameLst>
                                      </p:cBhvr>
                                      <p:to>
                                        <p:strVal val="visible"/>
                                      </p:to>
                                    </p:set>
                                    <p:anim calcmode="lin" valueType="num">
                                      <p:cBhvr additive="base">
                                        <p:cTn dur="500"/>
                                        <p:tgtEl>
                                          <p:spTgt spid="1827">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827">
                                            <p:txEl>
                                              <p:pRg end="0" st="0"/>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28">
                                            <p:txEl>
                                              <p:pRg end="0" st="0"/>
                                            </p:txEl>
                                          </p:spTgt>
                                        </p:tgtEl>
                                        <p:attrNameLst>
                                          <p:attrName>style.visibility</p:attrName>
                                        </p:attrNameLst>
                                      </p:cBhvr>
                                      <p:to>
                                        <p:strVal val="visible"/>
                                      </p:to>
                                    </p:set>
                                    <p:anim calcmode="lin" valueType="num">
                                      <p:cBhvr additive="base">
                                        <p:cTn dur="500"/>
                                        <p:tgtEl>
                                          <p:spTgt spid="1828">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828">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3" name="Shape 1833"/>
        <p:cNvGrpSpPr/>
        <p:nvPr/>
      </p:nvGrpSpPr>
      <p:grpSpPr>
        <a:xfrm>
          <a:off x="0" y="0"/>
          <a:ext cx="0" cy="0"/>
          <a:chOff x="0" y="0"/>
          <a:chExt cx="0" cy="0"/>
        </a:xfrm>
      </p:grpSpPr>
      <p:sp>
        <p:nvSpPr>
          <p:cNvPr id="1834" name="Google Shape;1834;p242"/>
          <p:cNvSpPr/>
          <p:nvPr/>
        </p:nvSpPr>
        <p:spPr>
          <a:xfrm>
            <a:off x="10598198" y="2248432"/>
            <a:ext cx="4796287" cy="1580614"/>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Arial"/>
                <a:ea typeface="Arial"/>
                <a:cs typeface="Arial"/>
                <a:sym typeface="Arial"/>
              </a:rPr>
              <a:t>The individual explanation methods can be used on each instance and then listed or aggregated for the entire group.</a:t>
            </a:r>
            <a:endParaRPr b="0" i="0" sz="1400" u="none" cap="none" strike="noStrike">
              <a:solidFill>
                <a:schemeClr val="lt1"/>
              </a:solidFill>
              <a:latin typeface="Arial"/>
              <a:ea typeface="Arial"/>
              <a:cs typeface="Arial"/>
              <a:sym typeface="Arial"/>
            </a:endParaRPr>
          </a:p>
        </p:txBody>
      </p:sp>
      <p:sp>
        <p:nvSpPr>
          <p:cNvPr id="1835" name="Google Shape;1835;p242"/>
          <p:cNvSpPr/>
          <p:nvPr/>
        </p:nvSpPr>
        <p:spPr>
          <a:xfrm>
            <a:off x="770648" y="2178091"/>
            <a:ext cx="4796287" cy="1516851"/>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36" name="Google Shape;1836;p242"/>
          <p:cNvSpPr txBox="1"/>
          <p:nvPr>
            <p:ph type="title"/>
          </p:nvPr>
        </p:nvSpPr>
        <p:spPr>
          <a:xfrm>
            <a:off x="3074443" y="403097"/>
            <a:ext cx="10856423"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Local Interpretability</a:t>
            </a:r>
            <a:endParaRPr b="1" sz="3200">
              <a:latin typeface="Open Sans"/>
              <a:ea typeface="Open Sans"/>
              <a:cs typeface="Open Sans"/>
              <a:sym typeface="Open Sans"/>
            </a:endParaRPr>
          </a:p>
        </p:txBody>
      </p:sp>
      <p:pic>
        <p:nvPicPr>
          <p:cNvPr id="1837" name="Google Shape;1837;p242"/>
          <p:cNvPicPr preferRelativeResize="0"/>
          <p:nvPr/>
        </p:nvPicPr>
        <p:blipFill rotWithShape="1">
          <a:blip r:embed="rId3">
            <a:alphaModFix/>
          </a:blip>
          <a:srcRect b="0" l="0" r="0" t="0"/>
          <a:stretch/>
        </p:blipFill>
        <p:spPr>
          <a:xfrm>
            <a:off x="4953807" y="940716"/>
            <a:ext cx="7140124" cy="310537"/>
          </a:xfrm>
          <a:prstGeom prst="rect">
            <a:avLst/>
          </a:prstGeom>
          <a:noFill/>
          <a:ln>
            <a:noFill/>
          </a:ln>
        </p:spPr>
      </p:pic>
      <p:cxnSp>
        <p:nvCxnSpPr>
          <p:cNvPr id="1838" name="Google Shape;1838;p242"/>
          <p:cNvCxnSpPr/>
          <p:nvPr/>
        </p:nvCxnSpPr>
        <p:spPr>
          <a:xfrm rot="10800000">
            <a:off x="5683314" y="3106826"/>
            <a:ext cx="1190988" cy="1011603"/>
          </a:xfrm>
          <a:prstGeom prst="straightConnector1">
            <a:avLst/>
          </a:prstGeom>
          <a:noFill/>
          <a:ln cap="flat" cmpd="sng" w="28575">
            <a:solidFill>
              <a:srgbClr val="5597D3"/>
            </a:solidFill>
            <a:prstDash val="solid"/>
            <a:round/>
            <a:headEnd len="sm" w="sm" type="none"/>
            <a:tailEnd len="med" w="med" type="stealth"/>
          </a:ln>
        </p:spPr>
      </p:cxnSp>
      <p:cxnSp>
        <p:nvCxnSpPr>
          <p:cNvPr id="1839" name="Google Shape;1839;p242"/>
          <p:cNvCxnSpPr/>
          <p:nvPr/>
        </p:nvCxnSpPr>
        <p:spPr>
          <a:xfrm flipH="1" rot="10800000">
            <a:off x="9285172" y="3064211"/>
            <a:ext cx="1127457" cy="991048"/>
          </a:xfrm>
          <a:prstGeom prst="straightConnector1">
            <a:avLst/>
          </a:prstGeom>
          <a:noFill/>
          <a:ln cap="flat" cmpd="sng" w="28575">
            <a:solidFill>
              <a:srgbClr val="5597D3"/>
            </a:solidFill>
            <a:prstDash val="solid"/>
            <a:round/>
            <a:headEnd len="sm" w="sm" type="none"/>
            <a:tailEnd len="med" w="med" type="stealth"/>
          </a:ln>
        </p:spPr>
      </p:cxnSp>
      <p:grpSp>
        <p:nvGrpSpPr>
          <p:cNvPr id="1840" name="Google Shape;1840;p242"/>
          <p:cNvGrpSpPr/>
          <p:nvPr/>
        </p:nvGrpSpPr>
        <p:grpSpPr>
          <a:xfrm>
            <a:off x="6918646" y="3726364"/>
            <a:ext cx="2364512" cy="3578805"/>
            <a:chOff x="3325813" y="1277938"/>
            <a:chExt cx="2284413" cy="3457575"/>
          </a:xfrm>
        </p:grpSpPr>
        <p:sp>
          <p:nvSpPr>
            <p:cNvPr id="1841" name="Google Shape;1841;p242"/>
            <p:cNvSpPr/>
            <p:nvPr/>
          </p:nvSpPr>
          <p:spPr>
            <a:xfrm>
              <a:off x="4002088" y="4524375"/>
              <a:ext cx="911225" cy="211138"/>
            </a:xfrm>
            <a:custGeom>
              <a:rect b="b" l="l" r="r" t="t"/>
              <a:pathLst>
                <a:path extrusionOk="0" h="117" w="503">
                  <a:moveTo>
                    <a:pt x="0" y="0"/>
                  </a:moveTo>
                  <a:cubicBezTo>
                    <a:pt x="1" y="2"/>
                    <a:pt x="2" y="4"/>
                    <a:pt x="3" y="6"/>
                  </a:cubicBezTo>
                  <a:cubicBezTo>
                    <a:pt x="8" y="13"/>
                    <a:pt x="55" y="61"/>
                    <a:pt x="68" y="74"/>
                  </a:cubicBezTo>
                  <a:cubicBezTo>
                    <a:pt x="69" y="98"/>
                    <a:pt x="91" y="117"/>
                    <a:pt x="119" y="117"/>
                  </a:cubicBezTo>
                  <a:cubicBezTo>
                    <a:pt x="384" y="117"/>
                    <a:pt x="384" y="117"/>
                    <a:pt x="384" y="117"/>
                  </a:cubicBezTo>
                  <a:cubicBezTo>
                    <a:pt x="413" y="117"/>
                    <a:pt x="436" y="97"/>
                    <a:pt x="436" y="73"/>
                  </a:cubicBezTo>
                  <a:cubicBezTo>
                    <a:pt x="442" y="67"/>
                    <a:pt x="450" y="59"/>
                    <a:pt x="464" y="45"/>
                  </a:cubicBezTo>
                  <a:cubicBezTo>
                    <a:pt x="485" y="24"/>
                    <a:pt x="497" y="10"/>
                    <a:pt x="503" y="0"/>
                  </a:cubicBezTo>
                  <a:lnTo>
                    <a:pt x="0" y="0"/>
                  </a:lnTo>
                  <a:close/>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42" name="Google Shape;1842;p242"/>
            <p:cNvSpPr/>
            <p:nvPr/>
          </p:nvSpPr>
          <p:spPr>
            <a:xfrm>
              <a:off x="3971926" y="4213225"/>
              <a:ext cx="977900" cy="93663"/>
            </a:xfrm>
            <a:custGeom>
              <a:rect b="b" l="l" r="r" t="t"/>
              <a:pathLst>
                <a:path extrusionOk="0" h="52" w="54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43" name="Google Shape;1843;p242"/>
            <p:cNvSpPr/>
            <p:nvPr/>
          </p:nvSpPr>
          <p:spPr>
            <a:xfrm>
              <a:off x="3971926" y="4349750"/>
              <a:ext cx="977900" cy="93663"/>
            </a:xfrm>
            <a:custGeom>
              <a:rect b="b" l="l" r="r" t="t"/>
              <a:pathLst>
                <a:path extrusionOk="0" h="52" w="54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44" name="Google Shape;1844;p242"/>
            <p:cNvSpPr/>
            <p:nvPr/>
          </p:nvSpPr>
          <p:spPr>
            <a:xfrm>
              <a:off x="3971926" y="4473575"/>
              <a:ext cx="968375" cy="57150"/>
            </a:xfrm>
            <a:custGeom>
              <a:rect b="b" l="l" r="r" t="t"/>
              <a:pathLst>
                <a:path extrusionOk="0" h="32" w="535">
                  <a:moveTo>
                    <a:pt x="535" y="16"/>
                  </a:moveTo>
                  <a:cubicBezTo>
                    <a:pt x="535" y="25"/>
                    <a:pt x="525" y="32"/>
                    <a:pt x="513" y="32"/>
                  </a:cubicBezTo>
                  <a:cubicBezTo>
                    <a:pt x="23" y="32"/>
                    <a:pt x="23" y="32"/>
                    <a:pt x="23" y="32"/>
                  </a:cubicBezTo>
                  <a:cubicBezTo>
                    <a:pt x="10" y="32"/>
                    <a:pt x="0" y="25"/>
                    <a:pt x="0" y="16"/>
                  </a:cubicBezTo>
                  <a:cubicBezTo>
                    <a:pt x="0" y="7"/>
                    <a:pt x="10" y="0"/>
                    <a:pt x="23" y="0"/>
                  </a:cubicBezTo>
                  <a:cubicBezTo>
                    <a:pt x="513" y="0"/>
                    <a:pt x="513" y="0"/>
                    <a:pt x="513" y="0"/>
                  </a:cubicBezTo>
                  <a:cubicBezTo>
                    <a:pt x="525" y="0"/>
                    <a:pt x="535" y="7"/>
                    <a:pt x="535" y="1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45" name="Google Shape;1845;p242"/>
            <p:cNvSpPr/>
            <p:nvPr/>
          </p:nvSpPr>
          <p:spPr>
            <a:xfrm>
              <a:off x="4102101" y="1277938"/>
              <a:ext cx="1508125" cy="952500"/>
            </a:xfrm>
            <a:custGeom>
              <a:rect b="b" l="l" r="r" t="t"/>
              <a:pathLst>
                <a:path extrusionOk="0" h="600" w="950">
                  <a:moveTo>
                    <a:pt x="0" y="0"/>
                  </a:moveTo>
                  <a:lnTo>
                    <a:pt x="950" y="600"/>
                  </a:lnTo>
                  <a:lnTo>
                    <a:pt x="769" y="211"/>
                  </a:lnTo>
                  <a:lnTo>
                    <a:pt x="355" y="0"/>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46" name="Google Shape;1846;p242"/>
            <p:cNvSpPr/>
            <p:nvPr/>
          </p:nvSpPr>
          <p:spPr>
            <a:xfrm>
              <a:off x="4102101" y="1277938"/>
              <a:ext cx="1508125" cy="952500"/>
            </a:xfrm>
            <a:custGeom>
              <a:rect b="b" l="l" r="r" t="t"/>
              <a:pathLst>
                <a:path extrusionOk="0" h="600" w="950">
                  <a:moveTo>
                    <a:pt x="0" y="0"/>
                  </a:moveTo>
                  <a:lnTo>
                    <a:pt x="950" y="600"/>
                  </a:lnTo>
                  <a:lnTo>
                    <a:pt x="769" y="211"/>
                  </a:lnTo>
                  <a:lnTo>
                    <a:pt x="355" y="0"/>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47" name="Google Shape;1847;p242"/>
            <p:cNvSpPr/>
            <p:nvPr/>
          </p:nvSpPr>
          <p:spPr>
            <a:xfrm>
              <a:off x="3325813" y="2055813"/>
              <a:ext cx="2284413" cy="673100"/>
            </a:xfrm>
            <a:custGeom>
              <a:rect b="b" l="l" r="r" t="t"/>
              <a:pathLst>
                <a:path extrusionOk="0" h="424" w="1439">
                  <a:moveTo>
                    <a:pt x="0" y="0"/>
                  </a:moveTo>
                  <a:lnTo>
                    <a:pt x="1439" y="181"/>
                  </a:lnTo>
                  <a:lnTo>
                    <a:pt x="1424" y="377"/>
                  </a:lnTo>
                  <a:lnTo>
                    <a:pt x="0" y="424"/>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48" name="Google Shape;1848;p242"/>
            <p:cNvSpPr/>
            <p:nvPr/>
          </p:nvSpPr>
          <p:spPr>
            <a:xfrm>
              <a:off x="3502026" y="1612900"/>
              <a:ext cx="2108200" cy="1657350"/>
            </a:xfrm>
            <a:custGeom>
              <a:rect b="b" l="l" r="r" t="t"/>
              <a:pathLst>
                <a:path extrusionOk="0" h="1044" w="1328">
                  <a:moveTo>
                    <a:pt x="1147" y="0"/>
                  </a:moveTo>
                  <a:lnTo>
                    <a:pt x="0" y="953"/>
                  </a:lnTo>
                  <a:lnTo>
                    <a:pt x="50" y="1044"/>
                  </a:lnTo>
                  <a:lnTo>
                    <a:pt x="1328" y="389"/>
                  </a:lnTo>
                  <a:lnTo>
                    <a:pt x="1147"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49" name="Google Shape;1849;p242"/>
            <p:cNvSpPr/>
            <p:nvPr/>
          </p:nvSpPr>
          <p:spPr>
            <a:xfrm>
              <a:off x="3502026" y="1612900"/>
              <a:ext cx="2108200" cy="1657350"/>
            </a:xfrm>
            <a:custGeom>
              <a:rect b="b" l="l" r="r" t="t"/>
              <a:pathLst>
                <a:path extrusionOk="0" h="1044" w="1328">
                  <a:moveTo>
                    <a:pt x="1147" y="0"/>
                  </a:moveTo>
                  <a:lnTo>
                    <a:pt x="0" y="953"/>
                  </a:lnTo>
                  <a:lnTo>
                    <a:pt x="50" y="1044"/>
                  </a:lnTo>
                  <a:lnTo>
                    <a:pt x="1328" y="389"/>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50" name="Google Shape;1850;p242"/>
            <p:cNvSpPr/>
            <p:nvPr/>
          </p:nvSpPr>
          <p:spPr>
            <a:xfrm>
              <a:off x="3502026" y="3125788"/>
              <a:ext cx="1697038" cy="677863"/>
            </a:xfrm>
            <a:custGeom>
              <a:rect b="b" l="l" r="r" t="t"/>
              <a:pathLst>
                <a:path extrusionOk="0" h="427" w="1069">
                  <a:moveTo>
                    <a:pt x="0" y="0"/>
                  </a:moveTo>
                  <a:lnTo>
                    <a:pt x="1069" y="228"/>
                  </a:lnTo>
                  <a:lnTo>
                    <a:pt x="1007" y="427"/>
                  </a:lnTo>
                  <a:lnTo>
                    <a:pt x="50" y="91"/>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51" name="Google Shape;1851;p242"/>
            <p:cNvSpPr/>
            <p:nvPr/>
          </p:nvSpPr>
          <p:spPr>
            <a:xfrm>
              <a:off x="3735388" y="2343150"/>
              <a:ext cx="1874838" cy="1365250"/>
            </a:xfrm>
            <a:custGeom>
              <a:rect b="b" l="l" r="r" t="t"/>
              <a:pathLst>
                <a:path extrusionOk="0" h="860" w="1181">
                  <a:moveTo>
                    <a:pt x="1181" y="0"/>
                  </a:moveTo>
                  <a:lnTo>
                    <a:pt x="0" y="761"/>
                  </a:lnTo>
                  <a:lnTo>
                    <a:pt x="27" y="860"/>
                  </a:lnTo>
                  <a:lnTo>
                    <a:pt x="1166" y="196"/>
                  </a:lnTo>
                  <a:lnTo>
                    <a:pt x="1181"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52" name="Google Shape;1852;p242"/>
            <p:cNvSpPr/>
            <p:nvPr/>
          </p:nvSpPr>
          <p:spPr>
            <a:xfrm>
              <a:off x="3735388" y="2343150"/>
              <a:ext cx="1874838" cy="1365250"/>
            </a:xfrm>
            <a:custGeom>
              <a:rect b="b" l="l" r="r" t="t"/>
              <a:pathLst>
                <a:path extrusionOk="0" h="860" w="1181">
                  <a:moveTo>
                    <a:pt x="1181" y="0"/>
                  </a:moveTo>
                  <a:lnTo>
                    <a:pt x="0" y="761"/>
                  </a:lnTo>
                  <a:lnTo>
                    <a:pt x="27" y="860"/>
                  </a:lnTo>
                  <a:lnTo>
                    <a:pt x="1166" y="196"/>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53" name="Google Shape;1853;p242"/>
            <p:cNvSpPr/>
            <p:nvPr/>
          </p:nvSpPr>
          <p:spPr>
            <a:xfrm>
              <a:off x="3735388" y="3551238"/>
              <a:ext cx="1282700" cy="598488"/>
            </a:xfrm>
            <a:custGeom>
              <a:rect b="b" l="l" r="r" t="t"/>
              <a:pathLst>
                <a:path extrusionOk="0" h="377" w="808">
                  <a:moveTo>
                    <a:pt x="0" y="0"/>
                  </a:moveTo>
                  <a:lnTo>
                    <a:pt x="808" y="320"/>
                  </a:lnTo>
                  <a:lnTo>
                    <a:pt x="765" y="377"/>
                  </a:lnTo>
                  <a:lnTo>
                    <a:pt x="27" y="99"/>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54" name="Google Shape;1854;p242"/>
            <p:cNvSpPr/>
            <p:nvPr/>
          </p:nvSpPr>
          <p:spPr>
            <a:xfrm>
              <a:off x="3325813" y="1277938"/>
              <a:ext cx="1339850" cy="1450975"/>
            </a:xfrm>
            <a:custGeom>
              <a:rect b="b" l="l" r="r" t="t"/>
              <a:pathLst>
                <a:path extrusionOk="0" h="914" w="844">
                  <a:moveTo>
                    <a:pt x="489" y="0"/>
                  </a:moveTo>
                  <a:lnTo>
                    <a:pt x="0" y="490"/>
                  </a:lnTo>
                  <a:lnTo>
                    <a:pt x="0" y="914"/>
                  </a:lnTo>
                  <a:lnTo>
                    <a:pt x="844" y="0"/>
                  </a:lnTo>
                  <a:lnTo>
                    <a:pt x="489"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55" name="Google Shape;1855;p242"/>
            <p:cNvSpPr/>
            <p:nvPr/>
          </p:nvSpPr>
          <p:spPr>
            <a:xfrm>
              <a:off x="3905251" y="3487738"/>
              <a:ext cx="1293813" cy="661988"/>
            </a:xfrm>
            <a:custGeom>
              <a:rect b="b" l="l" r="r" t="t"/>
              <a:pathLst>
                <a:path extrusionOk="0" h="417" w="815">
                  <a:moveTo>
                    <a:pt x="51" y="417"/>
                  </a:moveTo>
                  <a:lnTo>
                    <a:pt x="753" y="199"/>
                  </a:lnTo>
                  <a:lnTo>
                    <a:pt x="815" y="0"/>
                  </a:lnTo>
                  <a:lnTo>
                    <a:pt x="0" y="368"/>
                  </a:lnTo>
                  <a:lnTo>
                    <a:pt x="51" y="417"/>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56" name="Google Shape;1856;p242"/>
            <p:cNvSpPr/>
            <p:nvPr/>
          </p:nvSpPr>
          <p:spPr>
            <a:xfrm>
              <a:off x="3905251" y="4059238"/>
              <a:ext cx="1112838" cy="90488"/>
            </a:xfrm>
            <a:custGeom>
              <a:rect b="b" l="l" r="r" t="t"/>
              <a:pathLst>
                <a:path extrusionOk="0" h="57" w="701">
                  <a:moveTo>
                    <a:pt x="0" y="8"/>
                  </a:moveTo>
                  <a:lnTo>
                    <a:pt x="701" y="0"/>
                  </a:lnTo>
                  <a:lnTo>
                    <a:pt x="658" y="57"/>
                  </a:lnTo>
                  <a:lnTo>
                    <a:pt x="51" y="57"/>
                  </a:lnTo>
                  <a:lnTo>
                    <a:pt x="0" y="8"/>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grpSp>
      <p:sp>
        <p:nvSpPr>
          <p:cNvPr id="1857" name="Google Shape;1857;p242"/>
          <p:cNvSpPr txBox="1"/>
          <p:nvPr/>
        </p:nvSpPr>
        <p:spPr>
          <a:xfrm>
            <a:off x="871124" y="2382538"/>
            <a:ext cx="4656518" cy="1107955"/>
          </a:xfrm>
          <a:prstGeom prst="rect">
            <a:avLst/>
          </a:prstGeom>
          <a:noFill/>
          <a:ln>
            <a:noFill/>
          </a:ln>
        </p:spPr>
        <p:txBody>
          <a:bodyPr anchorCtr="0" anchor="t" bIns="45700" lIns="91425" spcFirstLastPara="1" rIns="91425" wrap="square" tIns="45700">
            <a:spAutoFit/>
          </a:bodyPr>
          <a:lstStyle/>
          <a:p>
            <a:pPr indent="0" lvl="0" marL="7620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Applies global methods on a group of instances considering the group as a complete dataset</a:t>
            </a:r>
            <a:endParaRPr b="0" i="0" sz="2200" u="none" cap="none" strike="noStrike">
              <a:solidFill>
                <a:srgbClr val="44494E"/>
              </a:solidFill>
              <a:latin typeface="Open Sans"/>
              <a:ea typeface="Open Sans"/>
              <a:cs typeface="Open Sans"/>
              <a:sym typeface="Open Sans"/>
            </a:endParaRPr>
          </a:p>
        </p:txBody>
      </p:sp>
      <p:sp>
        <p:nvSpPr>
          <p:cNvPr id="1858" name="Google Shape;1858;p242"/>
          <p:cNvSpPr txBox="1"/>
          <p:nvPr/>
        </p:nvSpPr>
        <p:spPr>
          <a:xfrm>
            <a:off x="10737967" y="2382537"/>
            <a:ext cx="4656518" cy="1446509"/>
          </a:xfrm>
          <a:prstGeom prst="rect">
            <a:avLst/>
          </a:prstGeom>
          <a:noFill/>
          <a:ln>
            <a:noFill/>
          </a:ln>
        </p:spPr>
        <p:txBody>
          <a:bodyPr anchorCtr="0" anchor="t" bIns="45700" lIns="91425" spcFirstLastPara="1" rIns="91425" wrap="square" tIns="45700">
            <a:spAutoFit/>
          </a:bodyPr>
          <a:lstStyle/>
          <a:p>
            <a:pPr indent="0" lvl="0" marL="7620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Uses individual explanation methods on each instance and aggregates the entire group of instances</a:t>
            </a:r>
            <a:endParaRPr b="0" i="0" sz="2200" u="none" cap="none" strike="noStrike">
              <a:solidFill>
                <a:srgbClr val="44494E"/>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40"/>
                                        </p:tgtEl>
                                        <p:attrNameLst>
                                          <p:attrName>style.visibility</p:attrName>
                                        </p:attrNameLst>
                                      </p:cBhvr>
                                      <p:to>
                                        <p:strVal val="visible"/>
                                      </p:to>
                                    </p:set>
                                    <p:animEffect filter="fade" transition="in">
                                      <p:cBhvr>
                                        <p:cTn dur="1000"/>
                                        <p:tgtEl>
                                          <p:spTgt spid="1840"/>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857">
                                            <p:txEl>
                                              <p:pRg end="0" st="0"/>
                                            </p:txEl>
                                          </p:spTgt>
                                        </p:tgtEl>
                                        <p:attrNameLst>
                                          <p:attrName>style.visibility</p:attrName>
                                        </p:attrNameLst>
                                      </p:cBhvr>
                                      <p:to>
                                        <p:strVal val="visible"/>
                                      </p:to>
                                    </p:set>
                                    <p:anim calcmode="lin" valueType="num">
                                      <p:cBhvr additive="base">
                                        <p:cTn dur="500"/>
                                        <p:tgtEl>
                                          <p:spTgt spid="1857">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857">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858">
                                            <p:txEl>
                                              <p:pRg end="0" st="0"/>
                                            </p:txEl>
                                          </p:spTgt>
                                        </p:tgtEl>
                                        <p:attrNameLst>
                                          <p:attrName>style.visibility</p:attrName>
                                        </p:attrNameLst>
                                      </p:cBhvr>
                                      <p:to>
                                        <p:strVal val="visible"/>
                                      </p:to>
                                    </p:set>
                                    <p:anim calcmode="lin" valueType="num">
                                      <p:cBhvr additive="base">
                                        <p:cTn dur="500"/>
                                        <p:tgtEl>
                                          <p:spTgt spid="1858">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858">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3" name="Shape 1863"/>
        <p:cNvGrpSpPr/>
        <p:nvPr/>
      </p:nvGrpSpPr>
      <p:grpSpPr>
        <a:xfrm>
          <a:off x="0" y="0"/>
          <a:ext cx="0" cy="0"/>
          <a:chOff x="0" y="0"/>
          <a:chExt cx="0" cy="0"/>
        </a:xfrm>
      </p:grpSpPr>
      <p:sp>
        <p:nvSpPr>
          <p:cNvPr id="1864" name="Google Shape;1864;p243"/>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IN"/>
              <a:t>Evaluation of Interpretability</a:t>
            </a:r>
            <a:endParaRPr/>
          </a:p>
        </p:txBody>
      </p:sp>
      <p:pic>
        <p:nvPicPr>
          <p:cNvPr id="1865" name="Google Shape;1865;p243"/>
          <p:cNvPicPr preferRelativeResize="0"/>
          <p:nvPr/>
        </p:nvPicPr>
        <p:blipFill rotWithShape="1">
          <a:blip r:embed="rId3">
            <a:alphaModFix/>
          </a:blip>
          <a:srcRect b="0" l="0" r="0" t="0"/>
          <a:stretch/>
        </p:blipFill>
        <p:spPr>
          <a:xfrm>
            <a:off x="3944080" y="715406"/>
            <a:ext cx="8639550" cy="413325"/>
          </a:xfrm>
          <a:prstGeom prst="rect">
            <a:avLst/>
          </a:prstGeom>
          <a:noFill/>
          <a:ln>
            <a:noFill/>
          </a:ln>
        </p:spPr>
      </p:pic>
      <p:sp>
        <p:nvSpPr>
          <p:cNvPr id="1866" name="Google Shape;1866;p243"/>
          <p:cNvSpPr txBox="1"/>
          <p:nvPr>
            <p:ph idx="2" type="body"/>
          </p:nvPr>
        </p:nvSpPr>
        <p:spPr>
          <a:xfrm>
            <a:off x="962526" y="1631438"/>
            <a:ext cx="14229348" cy="7537789"/>
          </a:xfrm>
          <a:prstGeom prst="rect">
            <a:avLst/>
          </a:prstGeom>
          <a:noFill/>
          <a:ln>
            <a:noFill/>
          </a:ln>
        </p:spPr>
        <p:txBody>
          <a:bodyPr anchorCtr="0" anchor="t" bIns="45700" lIns="91425" spcFirstLastPara="1" rIns="91425" wrap="square" tIns="45700">
            <a:noAutofit/>
          </a:bodyPr>
          <a:lstStyle/>
          <a:p>
            <a:pPr indent="0" lvl="0" marL="76200" rtl="0" algn="ctr">
              <a:lnSpc>
                <a:spcPct val="100000"/>
              </a:lnSpc>
              <a:spcBef>
                <a:spcPts val="1333"/>
              </a:spcBef>
              <a:spcAft>
                <a:spcPts val="0"/>
              </a:spcAft>
              <a:buSzPts val="2400"/>
              <a:buNone/>
            </a:pPr>
            <a:r>
              <a:rPr lang="en-IN" sz="2200"/>
              <a:t>Doshi-Velez and Kim (2017) propose three main levels for the evaluation of interpretability:</a:t>
            </a:r>
            <a:endParaRPr/>
          </a:p>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sp>
        <p:nvSpPr>
          <p:cNvPr id="1867" name="Google Shape;1867;p243"/>
          <p:cNvSpPr/>
          <p:nvPr/>
        </p:nvSpPr>
        <p:spPr>
          <a:xfrm>
            <a:off x="3572458" y="2983832"/>
            <a:ext cx="952716" cy="963822"/>
          </a:xfrm>
          <a:prstGeom prst="rightArrow">
            <a:avLst>
              <a:gd fmla="val 52703" name="adj1"/>
              <a:gd fmla="val 50000" name="adj2"/>
            </a:avLst>
          </a:prstGeom>
          <a:solidFill>
            <a:srgbClr val="66C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Open Sans"/>
              <a:ea typeface="Open Sans"/>
              <a:cs typeface="Open Sans"/>
              <a:sym typeface="Open Sans"/>
            </a:endParaRPr>
          </a:p>
        </p:txBody>
      </p:sp>
      <p:grpSp>
        <p:nvGrpSpPr>
          <p:cNvPr id="1868" name="Google Shape;1868;p243"/>
          <p:cNvGrpSpPr/>
          <p:nvPr/>
        </p:nvGrpSpPr>
        <p:grpSpPr>
          <a:xfrm>
            <a:off x="4246408" y="3066363"/>
            <a:ext cx="8879842" cy="798386"/>
            <a:chOff x="4702175" y="2133408"/>
            <a:chExt cx="7613650" cy="638742"/>
          </a:xfrm>
        </p:grpSpPr>
        <p:sp>
          <p:nvSpPr>
            <p:cNvPr id="1869" name="Google Shape;1869;p243"/>
            <p:cNvSpPr/>
            <p:nvPr/>
          </p:nvSpPr>
          <p:spPr>
            <a:xfrm>
              <a:off x="4702175" y="2133408"/>
              <a:ext cx="7613650" cy="638742"/>
            </a:xfrm>
            <a:prstGeom prst="chevron">
              <a:avLst>
                <a:gd fmla="val 50000" name="adj"/>
              </a:avLst>
            </a:prstGeom>
            <a:solidFill>
              <a:srgbClr val="66C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Open Sans"/>
                <a:ea typeface="Open Sans"/>
                <a:cs typeface="Open Sans"/>
                <a:sym typeface="Open Sans"/>
              </a:endParaRPr>
            </a:p>
          </p:txBody>
        </p:sp>
        <p:sp>
          <p:nvSpPr>
            <p:cNvPr id="1870" name="Google Shape;1870;p243"/>
            <p:cNvSpPr/>
            <p:nvPr/>
          </p:nvSpPr>
          <p:spPr>
            <a:xfrm>
              <a:off x="5321930" y="2281056"/>
              <a:ext cx="5759487" cy="3446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Application-Level Evaluation (Real Task)</a:t>
              </a:r>
              <a:endParaRPr b="0" i="0" sz="2200" u="none" cap="none" strike="noStrike">
                <a:solidFill>
                  <a:schemeClr val="lt1"/>
                </a:solidFill>
                <a:latin typeface="Open Sans"/>
                <a:ea typeface="Open Sans"/>
                <a:cs typeface="Open Sans"/>
                <a:sym typeface="Open Sans"/>
              </a:endParaRPr>
            </a:p>
          </p:txBody>
        </p:sp>
      </p:grpSp>
      <p:sp>
        <p:nvSpPr>
          <p:cNvPr id="1871" name="Google Shape;1871;p243"/>
          <p:cNvSpPr/>
          <p:nvPr/>
        </p:nvSpPr>
        <p:spPr>
          <a:xfrm>
            <a:off x="3572458" y="4100590"/>
            <a:ext cx="952716" cy="963822"/>
          </a:xfrm>
          <a:prstGeom prst="rightArrow">
            <a:avLst>
              <a:gd fmla="val 52703" name="adj1"/>
              <a:gd fmla="val 50000" name="adj2"/>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872" name="Google Shape;1872;p243"/>
          <p:cNvGrpSpPr/>
          <p:nvPr/>
        </p:nvGrpSpPr>
        <p:grpSpPr>
          <a:xfrm>
            <a:off x="4246408" y="4183121"/>
            <a:ext cx="8879842" cy="798386"/>
            <a:chOff x="4702175" y="3026863"/>
            <a:chExt cx="7613650" cy="638742"/>
          </a:xfrm>
        </p:grpSpPr>
        <p:sp>
          <p:nvSpPr>
            <p:cNvPr id="1873" name="Google Shape;1873;p243"/>
            <p:cNvSpPr/>
            <p:nvPr/>
          </p:nvSpPr>
          <p:spPr>
            <a:xfrm>
              <a:off x="4702175" y="3026863"/>
              <a:ext cx="7613650" cy="638742"/>
            </a:xfrm>
            <a:prstGeom prst="chevron">
              <a:avLst>
                <a:gd fmla="val 50000" name="adj"/>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74" name="Google Shape;1874;p243"/>
            <p:cNvSpPr/>
            <p:nvPr/>
          </p:nvSpPr>
          <p:spPr>
            <a:xfrm>
              <a:off x="5321930" y="3146766"/>
              <a:ext cx="4966817" cy="344696"/>
            </a:xfrm>
            <a:prstGeom prst="rect">
              <a:avLst/>
            </a:prstGeom>
            <a:solidFill>
              <a:srgbClr val="FF89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Human-Level Evaluation (Simple Task)</a:t>
              </a:r>
              <a:endParaRPr b="0" i="0" sz="2200" u="none" cap="none" strike="noStrike">
                <a:solidFill>
                  <a:schemeClr val="lt1"/>
                </a:solidFill>
                <a:latin typeface="Open Sans"/>
                <a:ea typeface="Open Sans"/>
                <a:cs typeface="Open Sans"/>
                <a:sym typeface="Open Sans"/>
              </a:endParaRPr>
            </a:p>
          </p:txBody>
        </p:sp>
      </p:grpSp>
      <p:sp>
        <p:nvSpPr>
          <p:cNvPr id="1875" name="Google Shape;1875;p243"/>
          <p:cNvSpPr/>
          <p:nvPr/>
        </p:nvSpPr>
        <p:spPr>
          <a:xfrm>
            <a:off x="3572458" y="5217349"/>
            <a:ext cx="952716" cy="963822"/>
          </a:xfrm>
          <a:prstGeom prst="rightArrow">
            <a:avLst>
              <a:gd fmla="val 52703" name="adj1"/>
              <a:gd fmla="val 50000" name="adj2"/>
            </a:avLst>
          </a:prstGeom>
          <a:solidFill>
            <a:srgbClr val="162E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876" name="Google Shape;1876;p243"/>
          <p:cNvGrpSpPr/>
          <p:nvPr/>
        </p:nvGrpSpPr>
        <p:grpSpPr>
          <a:xfrm>
            <a:off x="4246408" y="5299877"/>
            <a:ext cx="8879842" cy="798385"/>
            <a:chOff x="4702175" y="3920318"/>
            <a:chExt cx="7613650" cy="638742"/>
          </a:xfrm>
        </p:grpSpPr>
        <p:sp>
          <p:nvSpPr>
            <p:cNvPr id="1877" name="Google Shape;1877;p243"/>
            <p:cNvSpPr/>
            <p:nvPr/>
          </p:nvSpPr>
          <p:spPr>
            <a:xfrm>
              <a:off x="4702175" y="3920318"/>
              <a:ext cx="7613650" cy="638742"/>
            </a:xfrm>
            <a:prstGeom prst="chevron">
              <a:avLst>
                <a:gd fmla="val 50000" name="adj"/>
              </a:avLst>
            </a:prstGeom>
            <a:solidFill>
              <a:srgbClr val="162E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78" name="Google Shape;1878;p243"/>
            <p:cNvSpPr/>
            <p:nvPr/>
          </p:nvSpPr>
          <p:spPr>
            <a:xfrm>
              <a:off x="5307592" y="4075096"/>
              <a:ext cx="6542986" cy="344696"/>
            </a:xfrm>
            <a:prstGeom prst="rect">
              <a:avLst/>
            </a:prstGeom>
            <a:solidFill>
              <a:srgbClr val="162E5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Function-Level Evaluation (Proxy Task)</a:t>
              </a:r>
              <a:endParaRPr b="0" i="0" sz="2200" u="none" cap="none" strike="noStrike">
                <a:solidFill>
                  <a:schemeClr val="lt1"/>
                </a:solidFill>
                <a:latin typeface="Open Sans"/>
                <a:ea typeface="Open Sans"/>
                <a:cs typeface="Open Sans"/>
                <a:sym typeface="Open Sans"/>
              </a:endParaRPr>
            </a:p>
          </p:txBody>
        </p:sp>
      </p:grpSp>
      <p:sp>
        <p:nvSpPr>
          <p:cNvPr id="1879" name="Google Shape;1879;p243"/>
          <p:cNvSpPr/>
          <p:nvPr/>
        </p:nvSpPr>
        <p:spPr>
          <a:xfrm>
            <a:off x="4969232" y="7689252"/>
            <a:ext cx="7085594" cy="4556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IN" sz="2200" u="none" cap="none" strike="noStrike">
                <a:solidFill>
                  <a:schemeClr val="lt1"/>
                </a:solidFill>
                <a:latin typeface="Open Sans"/>
                <a:ea typeface="Open Sans"/>
                <a:cs typeface="Open Sans"/>
                <a:sym typeface="Open Sans"/>
              </a:rPr>
              <a:t>C++ Frontend</a:t>
            </a:r>
            <a:endParaRPr b="0" i="0" sz="2200" u="none" cap="none" strike="noStrike">
              <a:solidFill>
                <a:schemeClr val="lt1"/>
              </a:solidFill>
              <a:latin typeface="Open Sans"/>
              <a:ea typeface="Open Sans"/>
              <a:cs typeface="Open Sans"/>
              <a:sym typeface="Open Sans"/>
            </a:endParaRPr>
          </a:p>
        </p:txBody>
      </p:sp>
      <p:sp>
        <p:nvSpPr>
          <p:cNvPr id="1880" name="Google Shape;1880;p243"/>
          <p:cNvSpPr/>
          <p:nvPr/>
        </p:nvSpPr>
        <p:spPr>
          <a:xfrm>
            <a:off x="4953489" y="8899853"/>
            <a:ext cx="5088252" cy="4556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IN" sz="2200" u="none" cap="none" strike="noStrike">
                <a:solidFill>
                  <a:schemeClr val="lt1"/>
                </a:solidFill>
                <a:latin typeface="Open Sans"/>
                <a:ea typeface="Open Sans"/>
                <a:cs typeface="Open Sans"/>
                <a:sym typeface="Open Sans"/>
              </a:rPr>
              <a:t>Cloud Partners</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5" name="Shape 1885"/>
        <p:cNvGrpSpPr/>
        <p:nvPr/>
      </p:nvGrpSpPr>
      <p:grpSpPr>
        <a:xfrm>
          <a:off x="0" y="0"/>
          <a:ext cx="0" cy="0"/>
          <a:chOff x="0" y="0"/>
          <a:chExt cx="0" cy="0"/>
        </a:xfrm>
      </p:grpSpPr>
      <p:sp>
        <p:nvSpPr>
          <p:cNvPr id="1886" name="Google Shape;1886;p244"/>
          <p:cNvSpPr/>
          <p:nvPr/>
        </p:nvSpPr>
        <p:spPr>
          <a:xfrm>
            <a:off x="10598198" y="2248432"/>
            <a:ext cx="4796287" cy="1477931"/>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Arial"/>
                <a:ea typeface="Arial"/>
                <a:cs typeface="Arial"/>
                <a:sym typeface="Arial"/>
              </a:rPr>
              <a:t>The individual explanation methods can be used on each instance and then listed or aggregated for the entire group.</a:t>
            </a:r>
            <a:endParaRPr b="0" i="0" sz="1400" u="none" cap="none" strike="noStrike">
              <a:solidFill>
                <a:schemeClr val="lt1"/>
              </a:solidFill>
              <a:latin typeface="Arial"/>
              <a:ea typeface="Arial"/>
              <a:cs typeface="Arial"/>
              <a:sym typeface="Arial"/>
            </a:endParaRPr>
          </a:p>
        </p:txBody>
      </p:sp>
      <p:sp>
        <p:nvSpPr>
          <p:cNvPr id="1887" name="Google Shape;1887;p244"/>
          <p:cNvSpPr/>
          <p:nvPr/>
        </p:nvSpPr>
        <p:spPr>
          <a:xfrm>
            <a:off x="770648" y="2178091"/>
            <a:ext cx="4796287" cy="1516851"/>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88" name="Google Shape;1888;p244"/>
          <p:cNvSpPr txBox="1"/>
          <p:nvPr>
            <p:ph type="title"/>
          </p:nvPr>
        </p:nvSpPr>
        <p:spPr>
          <a:xfrm>
            <a:off x="3023813" y="242490"/>
            <a:ext cx="10856423"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Application-Level Evaluation (Real Task)</a:t>
            </a:r>
            <a:endParaRPr b="1" sz="3200">
              <a:latin typeface="Open Sans"/>
              <a:ea typeface="Open Sans"/>
              <a:cs typeface="Open Sans"/>
              <a:sym typeface="Open Sans"/>
            </a:endParaRPr>
          </a:p>
        </p:txBody>
      </p:sp>
      <p:pic>
        <p:nvPicPr>
          <p:cNvPr id="1889" name="Google Shape;1889;p244"/>
          <p:cNvPicPr preferRelativeResize="0"/>
          <p:nvPr/>
        </p:nvPicPr>
        <p:blipFill rotWithShape="1">
          <a:blip r:embed="rId3">
            <a:alphaModFix/>
          </a:blip>
          <a:srcRect b="0" l="0" r="0" t="0"/>
          <a:stretch/>
        </p:blipFill>
        <p:spPr>
          <a:xfrm>
            <a:off x="2199286" y="774466"/>
            <a:ext cx="12649166" cy="310537"/>
          </a:xfrm>
          <a:prstGeom prst="rect">
            <a:avLst/>
          </a:prstGeom>
          <a:noFill/>
          <a:ln>
            <a:noFill/>
          </a:ln>
        </p:spPr>
      </p:pic>
      <p:cxnSp>
        <p:nvCxnSpPr>
          <p:cNvPr id="1890" name="Google Shape;1890;p244"/>
          <p:cNvCxnSpPr/>
          <p:nvPr/>
        </p:nvCxnSpPr>
        <p:spPr>
          <a:xfrm rot="10800000">
            <a:off x="5683314" y="3106826"/>
            <a:ext cx="1190988" cy="1011603"/>
          </a:xfrm>
          <a:prstGeom prst="straightConnector1">
            <a:avLst/>
          </a:prstGeom>
          <a:noFill/>
          <a:ln cap="flat" cmpd="sng" w="28575">
            <a:solidFill>
              <a:srgbClr val="5597D3"/>
            </a:solidFill>
            <a:prstDash val="solid"/>
            <a:round/>
            <a:headEnd len="sm" w="sm" type="none"/>
            <a:tailEnd len="med" w="med" type="stealth"/>
          </a:ln>
        </p:spPr>
      </p:cxnSp>
      <p:cxnSp>
        <p:nvCxnSpPr>
          <p:cNvPr id="1891" name="Google Shape;1891;p244"/>
          <p:cNvCxnSpPr/>
          <p:nvPr/>
        </p:nvCxnSpPr>
        <p:spPr>
          <a:xfrm flipH="1" rot="10800000">
            <a:off x="9285172" y="3064211"/>
            <a:ext cx="1127457" cy="991048"/>
          </a:xfrm>
          <a:prstGeom prst="straightConnector1">
            <a:avLst/>
          </a:prstGeom>
          <a:noFill/>
          <a:ln cap="flat" cmpd="sng" w="28575">
            <a:solidFill>
              <a:srgbClr val="5597D3"/>
            </a:solidFill>
            <a:prstDash val="solid"/>
            <a:round/>
            <a:headEnd len="sm" w="sm" type="none"/>
            <a:tailEnd len="med" w="med" type="stealth"/>
          </a:ln>
        </p:spPr>
      </p:cxnSp>
      <p:grpSp>
        <p:nvGrpSpPr>
          <p:cNvPr id="1892" name="Google Shape;1892;p244"/>
          <p:cNvGrpSpPr/>
          <p:nvPr/>
        </p:nvGrpSpPr>
        <p:grpSpPr>
          <a:xfrm>
            <a:off x="6918646" y="3726364"/>
            <a:ext cx="2364512" cy="3578805"/>
            <a:chOff x="3325813" y="1277938"/>
            <a:chExt cx="2284413" cy="3457575"/>
          </a:xfrm>
        </p:grpSpPr>
        <p:sp>
          <p:nvSpPr>
            <p:cNvPr id="1893" name="Google Shape;1893;p244"/>
            <p:cNvSpPr/>
            <p:nvPr/>
          </p:nvSpPr>
          <p:spPr>
            <a:xfrm>
              <a:off x="4002088" y="4524375"/>
              <a:ext cx="911225" cy="211138"/>
            </a:xfrm>
            <a:custGeom>
              <a:rect b="b" l="l" r="r" t="t"/>
              <a:pathLst>
                <a:path extrusionOk="0" h="117" w="503">
                  <a:moveTo>
                    <a:pt x="0" y="0"/>
                  </a:moveTo>
                  <a:cubicBezTo>
                    <a:pt x="1" y="2"/>
                    <a:pt x="2" y="4"/>
                    <a:pt x="3" y="6"/>
                  </a:cubicBezTo>
                  <a:cubicBezTo>
                    <a:pt x="8" y="13"/>
                    <a:pt x="55" y="61"/>
                    <a:pt x="68" y="74"/>
                  </a:cubicBezTo>
                  <a:cubicBezTo>
                    <a:pt x="69" y="98"/>
                    <a:pt x="91" y="117"/>
                    <a:pt x="119" y="117"/>
                  </a:cubicBezTo>
                  <a:cubicBezTo>
                    <a:pt x="384" y="117"/>
                    <a:pt x="384" y="117"/>
                    <a:pt x="384" y="117"/>
                  </a:cubicBezTo>
                  <a:cubicBezTo>
                    <a:pt x="413" y="117"/>
                    <a:pt x="436" y="97"/>
                    <a:pt x="436" y="73"/>
                  </a:cubicBezTo>
                  <a:cubicBezTo>
                    <a:pt x="442" y="67"/>
                    <a:pt x="450" y="59"/>
                    <a:pt x="464" y="45"/>
                  </a:cubicBezTo>
                  <a:cubicBezTo>
                    <a:pt x="485" y="24"/>
                    <a:pt x="497" y="10"/>
                    <a:pt x="503" y="0"/>
                  </a:cubicBezTo>
                  <a:lnTo>
                    <a:pt x="0" y="0"/>
                  </a:lnTo>
                  <a:close/>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94" name="Google Shape;1894;p244"/>
            <p:cNvSpPr/>
            <p:nvPr/>
          </p:nvSpPr>
          <p:spPr>
            <a:xfrm>
              <a:off x="3971926" y="4213225"/>
              <a:ext cx="977900" cy="93663"/>
            </a:xfrm>
            <a:custGeom>
              <a:rect b="b" l="l" r="r" t="t"/>
              <a:pathLst>
                <a:path extrusionOk="0" h="52" w="54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95" name="Google Shape;1895;p244"/>
            <p:cNvSpPr/>
            <p:nvPr/>
          </p:nvSpPr>
          <p:spPr>
            <a:xfrm>
              <a:off x="3971926" y="4349750"/>
              <a:ext cx="977900" cy="93663"/>
            </a:xfrm>
            <a:custGeom>
              <a:rect b="b" l="l" r="r" t="t"/>
              <a:pathLst>
                <a:path extrusionOk="0" h="52" w="54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96" name="Google Shape;1896;p244"/>
            <p:cNvSpPr/>
            <p:nvPr/>
          </p:nvSpPr>
          <p:spPr>
            <a:xfrm>
              <a:off x="3971926" y="4473575"/>
              <a:ext cx="968375" cy="57150"/>
            </a:xfrm>
            <a:custGeom>
              <a:rect b="b" l="l" r="r" t="t"/>
              <a:pathLst>
                <a:path extrusionOk="0" h="32" w="535">
                  <a:moveTo>
                    <a:pt x="535" y="16"/>
                  </a:moveTo>
                  <a:cubicBezTo>
                    <a:pt x="535" y="25"/>
                    <a:pt x="525" y="32"/>
                    <a:pt x="513" y="32"/>
                  </a:cubicBezTo>
                  <a:cubicBezTo>
                    <a:pt x="23" y="32"/>
                    <a:pt x="23" y="32"/>
                    <a:pt x="23" y="32"/>
                  </a:cubicBezTo>
                  <a:cubicBezTo>
                    <a:pt x="10" y="32"/>
                    <a:pt x="0" y="25"/>
                    <a:pt x="0" y="16"/>
                  </a:cubicBezTo>
                  <a:cubicBezTo>
                    <a:pt x="0" y="7"/>
                    <a:pt x="10" y="0"/>
                    <a:pt x="23" y="0"/>
                  </a:cubicBezTo>
                  <a:cubicBezTo>
                    <a:pt x="513" y="0"/>
                    <a:pt x="513" y="0"/>
                    <a:pt x="513" y="0"/>
                  </a:cubicBezTo>
                  <a:cubicBezTo>
                    <a:pt x="525" y="0"/>
                    <a:pt x="535" y="7"/>
                    <a:pt x="535" y="1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97" name="Google Shape;1897;p244"/>
            <p:cNvSpPr/>
            <p:nvPr/>
          </p:nvSpPr>
          <p:spPr>
            <a:xfrm>
              <a:off x="4102101" y="1277938"/>
              <a:ext cx="1508125" cy="952500"/>
            </a:xfrm>
            <a:custGeom>
              <a:rect b="b" l="l" r="r" t="t"/>
              <a:pathLst>
                <a:path extrusionOk="0" h="600" w="950">
                  <a:moveTo>
                    <a:pt x="0" y="0"/>
                  </a:moveTo>
                  <a:lnTo>
                    <a:pt x="950" y="600"/>
                  </a:lnTo>
                  <a:lnTo>
                    <a:pt x="769" y="211"/>
                  </a:lnTo>
                  <a:lnTo>
                    <a:pt x="355" y="0"/>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98" name="Google Shape;1898;p244"/>
            <p:cNvSpPr/>
            <p:nvPr/>
          </p:nvSpPr>
          <p:spPr>
            <a:xfrm>
              <a:off x="4102101" y="1277938"/>
              <a:ext cx="1508125" cy="952500"/>
            </a:xfrm>
            <a:custGeom>
              <a:rect b="b" l="l" r="r" t="t"/>
              <a:pathLst>
                <a:path extrusionOk="0" h="600" w="950">
                  <a:moveTo>
                    <a:pt x="0" y="0"/>
                  </a:moveTo>
                  <a:lnTo>
                    <a:pt x="950" y="600"/>
                  </a:lnTo>
                  <a:lnTo>
                    <a:pt x="769" y="211"/>
                  </a:lnTo>
                  <a:lnTo>
                    <a:pt x="355" y="0"/>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899" name="Google Shape;1899;p244"/>
            <p:cNvSpPr/>
            <p:nvPr/>
          </p:nvSpPr>
          <p:spPr>
            <a:xfrm>
              <a:off x="3325813" y="2055813"/>
              <a:ext cx="2284413" cy="673100"/>
            </a:xfrm>
            <a:custGeom>
              <a:rect b="b" l="l" r="r" t="t"/>
              <a:pathLst>
                <a:path extrusionOk="0" h="424" w="1439">
                  <a:moveTo>
                    <a:pt x="0" y="0"/>
                  </a:moveTo>
                  <a:lnTo>
                    <a:pt x="1439" y="181"/>
                  </a:lnTo>
                  <a:lnTo>
                    <a:pt x="1424" y="377"/>
                  </a:lnTo>
                  <a:lnTo>
                    <a:pt x="0" y="424"/>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00" name="Google Shape;1900;p244"/>
            <p:cNvSpPr/>
            <p:nvPr/>
          </p:nvSpPr>
          <p:spPr>
            <a:xfrm>
              <a:off x="3502026" y="1612900"/>
              <a:ext cx="2108200" cy="1657350"/>
            </a:xfrm>
            <a:custGeom>
              <a:rect b="b" l="l" r="r" t="t"/>
              <a:pathLst>
                <a:path extrusionOk="0" h="1044" w="1328">
                  <a:moveTo>
                    <a:pt x="1147" y="0"/>
                  </a:moveTo>
                  <a:lnTo>
                    <a:pt x="0" y="953"/>
                  </a:lnTo>
                  <a:lnTo>
                    <a:pt x="50" y="1044"/>
                  </a:lnTo>
                  <a:lnTo>
                    <a:pt x="1328" y="389"/>
                  </a:lnTo>
                  <a:lnTo>
                    <a:pt x="1147"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01" name="Google Shape;1901;p244"/>
            <p:cNvSpPr/>
            <p:nvPr/>
          </p:nvSpPr>
          <p:spPr>
            <a:xfrm>
              <a:off x="3502026" y="1612900"/>
              <a:ext cx="2108200" cy="1657350"/>
            </a:xfrm>
            <a:custGeom>
              <a:rect b="b" l="l" r="r" t="t"/>
              <a:pathLst>
                <a:path extrusionOk="0" h="1044" w="1328">
                  <a:moveTo>
                    <a:pt x="1147" y="0"/>
                  </a:moveTo>
                  <a:lnTo>
                    <a:pt x="0" y="953"/>
                  </a:lnTo>
                  <a:lnTo>
                    <a:pt x="50" y="1044"/>
                  </a:lnTo>
                  <a:lnTo>
                    <a:pt x="1328" y="389"/>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02" name="Google Shape;1902;p244"/>
            <p:cNvSpPr/>
            <p:nvPr/>
          </p:nvSpPr>
          <p:spPr>
            <a:xfrm>
              <a:off x="3502026" y="3125788"/>
              <a:ext cx="1697038" cy="677863"/>
            </a:xfrm>
            <a:custGeom>
              <a:rect b="b" l="l" r="r" t="t"/>
              <a:pathLst>
                <a:path extrusionOk="0" h="427" w="1069">
                  <a:moveTo>
                    <a:pt x="0" y="0"/>
                  </a:moveTo>
                  <a:lnTo>
                    <a:pt x="1069" y="228"/>
                  </a:lnTo>
                  <a:lnTo>
                    <a:pt x="1007" y="427"/>
                  </a:lnTo>
                  <a:lnTo>
                    <a:pt x="50" y="91"/>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03" name="Google Shape;1903;p244"/>
            <p:cNvSpPr/>
            <p:nvPr/>
          </p:nvSpPr>
          <p:spPr>
            <a:xfrm>
              <a:off x="3735388" y="2343150"/>
              <a:ext cx="1874838" cy="1365250"/>
            </a:xfrm>
            <a:custGeom>
              <a:rect b="b" l="l" r="r" t="t"/>
              <a:pathLst>
                <a:path extrusionOk="0" h="860" w="1181">
                  <a:moveTo>
                    <a:pt x="1181" y="0"/>
                  </a:moveTo>
                  <a:lnTo>
                    <a:pt x="0" y="761"/>
                  </a:lnTo>
                  <a:lnTo>
                    <a:pt x="27" y="860"/>
                  </a:lnTo>
                  <a:lnTo>
                    <a:pt x="1166" y="196"/>
                  </a:lnTo>
                  <a:lnTo>
                    <a:pt x="1181"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04" name="Google Shape;1904;p244"/>
            <p:cNvSpPr/>
            <p:nvPr/>
          </p:nvSpPr>
          <p:spPr>
            <a:xfrm>
              <a:off x="3735388" y="2343150"/>
              <a:ext cx="1874838" cy="1365250"/>
            </a:xfrm>
            <a:custGeom>
              <a:rect b="b" l="l" r="r" t="t"/>
              <a:pathLst>
                <a:path extrusionOk="0" h="860" w="1181">
                  <a:moveTo>
                    <a:pt x="1181" y="0"/>
                  </a:moveTo>
                  <a:lnTo>
                    <a:pt x="0" y="761"/>
                  </a:lnTo>
                  <a:lnTo>
                    <a:pt x="27" y="860"/>
                  </a:lnTo>
                  <a:lnTo>
                    <a:pt x="1166" y="196"/>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05" name="Google Shape;1905;p244"/>
            <p:cNvSpPr/>
            <p:nvPr/>
          </p:nvSpPr>
          <p:spPr>
            <a:xfrm>
              <a:off x="3735388" y="3551238"/>
              <a:ext cx="1282700" cy="598488"/>
            </a:xfrm>
            <a:custGeom>
              <a:rect b="b" l="l" r="r" t="t"/>
              <a:pathLst>
                <a:path extrusionOk="0" h="377" w="808">
                  <a:moveTo>
                    <a:pt x="0" y="0"/>
                  </a:moveTo>
                  <a:lnTo>
                    <a:pt x="808" y="320"/>
                  </a:lnTo>
                  <a:lnTo>
                    <a:pt x="765" y="377"/>
                  </a:lnTo>
                  <a:lnTo>
                    <a:pt x="27" y="99"/>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06" name="Google Shape;1906;p244"/>
            <p:cNvSpPr/>
            <p:nvPr/>
          </p:nvSpPr>
          <p:spPr>
            <a:xfrm>
              <a:off x="3325813" y="1277938"/>
              <a:ext cx="1339850" cy="1450975"/>
            </a:xfrm>
            <a:custGeom>
              <a:rect b="b" l="l" r="r" t="t"/>
              <a:pathLst>
                <a:path extrusionOk="0" h="914" w="844">
                  <a:moveTo>
                    <a:pt x="489" y="0"/>
                  </a:moveTo>
                  <a:lnTo>
                    <a:pt x="0" y="490"/>
                  </a:lnTo>
                  <a:lnTo>
                    <a:pt x="0" y="914"/>
                  </a:lnTo>
                  <a:lnTo>
                    <a:pt x="844" y="0"/>
                  </a:lnTo>
                  <a:lnTo>
                    <a:pt x="489"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07" name="Google Shape;1907;p244"/>
            <p:cNvSpPr/>
            <p:nvPr/>
          </p:nvSpPr>
          <p:spPr>
            <a:xfrm>
              <a:off x="3905251" y="3487738"/>
              <a:ext cx="1293813" cy="661988"/>
            </a:xfrm>
            <a:custGeom>
              <a:rect b="b" l="l" r="r" t="t"/>
              <a:pathLst>
                <a:path extrusionOk="0" h="417" w="815">
                  <a:moveTo>
                    <a:pt x="51" y="417"/>
                  </a:moveTo>
                  <a:lnTo>
                    <a:pt x="753" y="199"/>
                  </a:lnTo>
                  <a:lnTo>
                    <a:pt x="815" y="0"/>
                  </a:lnTo>
                  <a:lnTo>
                    <a:pt x="0" y="368"/>
                  </a:lnTo>
                  <a:lnTo>
                    <a:pt x="51" y="417"/>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08" name="Google Shape;1908;p244"/>
            <p:cNvSpPr/>
            <p:nvPr/>
          </p:nvSpPr>
          <p:spPr>
            <a:xfrm>
              <a:off x="3905251" y="4059238"/>
              <a:ext cx="1112838" cy="90488"/>
            </a:xfrm>
            <a:custGeom>
              <a:rect b="b" l="l" r="r" t="t"/>
              <a:pathLst>
                <a:path extrusionOk="0" h="57" w="701">
                  <a:moveTo>
                    <a:pt x="0" y="8"/>
                  </a:moveTo>
                  <a:lnTo>
                    <a:pt x="701" y="0"/>
                  </a:lnTo>
                  <a:lnTo>
                    <a:pt x="658" y="57"/>
                  </a:lnTo>
                  <a:lnTo>
                    <a:pt x="51" y="57"/>
                  </a:lnTo>
                  <a:lnTo>
                    <a:pt x="0" y="8"/>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grpSp>
      <p:sp>
        <p:nvSpPr>
          <p:cNvPr id="1909" name="Google Shape;1909;p244"/>
          <p:cNvSpPr txBox="1"/>
          <p:nvPr/>
        </p:nvSpPr>
        <p:spPr>
          <a:xfrm>
            <a:off x="840532" y="2382538"/>
            <a:ext cx="4656518" cy="1107955"/>
          </a:xfrm>
          <a:prstGeom prst="rect">
            <a:avLst/>
          </a:prstGeom>
          <a:noFill/>
          <a:ln>
            <a:noFill/>
          </a:ln>
        </p:spPr>
        <p:txBody>
          <a:bodyPr anchorCtr="0" anchor="t" bIns="45700" lIns="91425" spcFirstLastPara="1" rIns="91425" wrap="square" tIns="45700">
            <a:spAutoFit/>
          </a:bodyPr>
          <a:lstStyle/>
          <a:p>
            <a:pPr indent="0" lvl="0" marL="7620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Is assessment of the outcome of the interpretability by domain experts</a:t>
            </a:r>
            <a:endParaRPr b="0" i="0" sz="2200" u="none" cap="none" strike="noStrike">
              <a:solidFill>
                <a:srgbClr val="44494E"/>
              </a:solidFill>
              <a:latin typeface="Open Sans"/>
              <a:ea typeface="Open Sans"/>
              <a:cs typeface="Open Sans"/>
              <a:sym typeface="Open Sans"/>
            </a:endParaRPr>
          </a:p>
        </p:txBody>
      </p:sp>
      <p:sp>
        <p:nvSpPr>
          <p:cNvPr id="1910" name="Google Shape;1910;p244"/>
          <p:cNvSpPr txBox="1"/>
          <p:nvPr/>
        </p:nvSpPr>
        <p:spPr>
          <a:xfrm>
            <a:off x="10737967" y="2364965"/>
            <a:ext cx="4656518" cy="1107955"/>
          </a:xfrm>
          <a:prstGeom prst="rect">
            <a:avLst/>
          </a:prstGeom>
          <a:noFill/>
          <a:ln>
            <a:noFill/>
          </a:ln>
        </p:spPr>
        <p:txBody>
          <a:bodyPr anchorCtr="0" anchor="t" bIns="45700" lIns="91425" spcFirstLastPara="1" rIns="91425" wrap="square" tIns="45700">
            <a:spAutoFit/>
          </a:bodyPr>
          <a:lstStyle/>
          <a:p>
            <a:pPr indent="0" lvl="0" marL="7620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Requires a good experimental setup and an understanding of quality assessment</a:t>
            </a:r>
            <a:endParaRPr b="0" i="0" sz="2200" u="none" cap="none" strike="noStrike">
              <a:solidFill>
                <a:srgbClr val="44494E"/>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92"/>
                                        </p:tgtEl>
                                        <p:attrNameLst>
                                          <p:attrName>style.visibility</p:attrName>
                                        </p:attrNameLst>
                                      </p:cBhvr>
                                      <p:to>
                                        <p:strVal val="visible"/>
                                      </p:to>
                                    </p:set>
                                    <p:animEffect filter="fade" transition="in">
                                      <p:cBhvr>
                                        <p:cTn dur="1000"/>
                                        <p:tgtEl>
                                          <p:spTgt spid="1892"/>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909">
                                            <p:txEl>
                                              <p:pRg end="0" st="0"/>
                                            </p:txEl>
                                          </p:spTgt>
                                        </p:tgtEl>
                                        <p:attrNameLst>
                                          <p:attrName>style.visibility</p:attrName>
                                        </p:attrNameLst>
                                      </p:cBhvr>
                                      <p:to>
                                        <p:strVal val="visible"/>
                                      </p:to>
                                    </p:set>
                                    <p:anim calcmode="lin" valueType="num">
                                      <p:cBhvr additive="base">
                                        <p:cTn dur="500"/>
                                        <p:tgtEl>
                                          <p:spTgt spid="1909">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909">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910">
                                            <p:txEl>
                                              <p:pRg end="0" st="0"/>
                                            </p:txEl>
                                          </p:spTgt>
                                        </p:tgtEl>
                                        <p:attrNameLst>
                                          <p:attrName>style.visibility</p:attrName>
                                        </p:attrNameLst>
                                      </p:cBhvr>
                                      <p:to>
                                        <p:strVal val="visible"/>
                                      </p:to>
                                    </p:set>
                                    <p:anim calcmode="lin" valueType="num">
                                      <p:cBhvr additive="base">
                                        <p:cTn dur="500"/>
                                        <p:tgtEl>
                                          <p:spTgt spid="1910">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910">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5" name="Shape 1915"/>
        <p:cNvGrpSpPr/>
        <p:nvPr/>
      </p:nvGrpSpPr>
      <p:grpSpPr>
        <a:xfrm>
          <a:off x="0" y="0"/>
          <a:ext cx="0" cy="0"/>
          <a:chOff x="0" y="0"/>
          <a:chExt cx="0" cy="0"/>
        </a:xfrm>
      </p:grpSpPr>
      <p:sp>
        <p:nvSpPr>
          <p:cNvPr id="1916" name="Google Shape;1916;p245"/>
          <p:cNvSpPr/>
          <p:nvPr/>
        </p:nvSpPr>
        <p:spPr>
          <a:xfrm>
            <a:off x="10598198" y="2165461"/>
            <a:ext cx="4796287" cy="1560903"/>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Arial"/>
                <a:ea typeface="Arial"/>
                <a:cs typeface="Arial"/>
                <a:sym typeface="Arial"/>
              </a:rPr>
              <a:t>The individual explanation methods can be used on each instance and then listed or aggregated for the entire group.</a:t>
            </a:r>
            <a:endParaRPr b="0" i="0" sz="1400" u="none" cap="none" strike="noStrike">
              <a:solidFill>
                <a:schemeClr val="lt1"/>
              </a:solidFill>
              <a:latin typeface="Arial"/>
              <a:ea typeface="Arial"/>
              <a:cs typeface="Arial"/>
              <a:sym typeface="Arial"/>
            </a:endParaRPr>
          </a:p>
        </p:txBody>
      </p:sp>
      <p:sp>
        <p:nvSpPr>
          <p:cNvPr id="1917" name="Google Shape;1917;p245"/>
          <p:cNvSpPr/>
          <p:nvPr/>
        </p:nvSpPr>
        <p:spPr>
          <a:xfrm>
            <a:off x="770648" y="2178091"/>
            <a:ext cx="4796287" cy="1516851"/>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18" name="Google Shape;1918;p245"/>
          <p:cNvSpPr txBox="1"/>
          <p:nvPr>
            <p:ph type="title"/>
          </p:nvPr>
        </p:nvSpPr>
        <p:spPr>
          <a:xfrm>
            <a:off x="3023813" y="242490"/>
            <a:ext cx="10856423"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Human-Level Evaluation (Simple Task)</a:t>
            </a:r>
            <a:endParaRPr/>
          </a:p>
        </p:txBody>
      </p:sp>
      <p:pic>
        <p:nvPicPr>
          <p:cNvPr id="1919" name="Google Shape;1919;p245"/>
          <p:cNvPicPr preferRelativeResize="0"/>
          <p:nvPr/>
        </p:nvPicPr>
        <p:blipFill rotWithShape="1">
          <a:blip r:embed="rId3">
            <a:alphaModFix/>
          </a:blip>
          <a:srcRect b="0" l="0" r="0" t="0"/>
          <a:stretch/>
        </p:blipFill>
        <p:spPr>
          <a:xfrm>
            <a:off x="2199286" y="774466"/>
            <a:ext cx="12649166" cy="310537"/>
          </a:xfrm>
          <a:prstGeom prst="rect">
            <a:avLst/>
          </a:prstGeom>
          <a:noFill/>
          <a:ln>
            <a:noFill/>
          </a:ln>
        </p:spPr>
      </p:pic>
      <p:cxnSp>
        <p:nvCxnSpPr>
          <p:cNvPr id="1920" name="Google Shape;1920;p245"/>
          <p:cNvCxnSpPr/>
          <p:nvPr/>
        </p:nvCxnSpPr>
        <p:spPr>
          <a:xfrm rot="10800000">
            <a:off x="5683314" y="3106826"/>
            <a:ext cx="1190988" cy="1011603"/>
          </a:xfrm>
          <a:prstGeom prst="straightConnector1">
            <a:avLst/>
          </a:prstGeom>
          <a:noFill/>
          <a:ln cap="flat" cmpd="sng" w="28575">
            <a:solidFill>
              <a:srgbClr val="5597D3"/>
            </a:solidFill>
            <a:prstDash val="solid"/>
            <a:round/>
            <a:headEnd len="sm" w="sm" type="none"/>
            <a:tailEnd len="med" w="med" type="stealth"/>
          </a:ln>
        </p:spPr>
      </p:cxnSp>
      <p:cxnSp>
        <p:nvCxnSpPr>
          <p:cNvPr id="1921" name="Google Shape;1921;p245"/>
          <p:cNvCxnSpPr/>
          <p:nvPr/>
        </p:nvCxnSpPr>
        <p:spPr>
          <a:xfrm flipH="1" rot="10800000">
            <a:off x="9285172" y="3064211"/>
            <a:ext cx="1127457" cy="991048"/>
          </a:xfrm>
          <a:prstGeom prst="straightConnector1">
            <a:avLst/>
          </a:prstGeom>
          <a:noFill/>
          <a:ln cap="flat" cmpd="sng" w="28575">
            <a:solidFill>
              <a:srgbClr val="5597D3"/>
            </a:solidFill>
            <a:prstDash val="solid"/>
            <a:round/>
            <a:headEnd len="sm" w="sm" type="none"/>
            <a:tailEnd len="med" w="med" type="stealth"/>
          </a:ln>
        </p:spPr>
      </p:cxnSp>
      <p:grpSp>
        <p:nvGrpSpPr>
          <p:cNvPr id="1922" name="Google Shape;1922;p245"/>
          <p:cNvGrpSpPr/>
          <p:nvPr/>
        </p:nvGrpSpPr>
        <p:grpSpPr>
          <a:xfrm>
            <a:off x="6918646" y="3726364"/>
            <a:ext cx="2364512" cy="3578805"/>
            <a:chOff x="3325813" y="1277938"/>
            <a:chExt cx="2284413" cy="3457575"/>
          </a:xfrm>
        </p:grpSpPr>
        <p:sp>
          <p:nvSpPr>
            <p:cNvPr id="1923" name="Google Shape;1923;p245"/>
            <p:cNvSpPr/>
            <p:nvPr/>
          </p:nvSpPr>
          <p:spPr>
            <a:xfrm>
              <a:off x="4002088" y="4524375"/>
              <a:ext cx="911225" cy="211138"/>
            </a:xfrm>
            <a:custGeom>
              <a:rect b="b" l="l" r="r" t="t"/>
              <a:pathLst>
                <a:path extrusionOk="0" h="117" w="503">
                  <a:moveTo>
                    <a:pt x="0" y="0"/>
                  </a:moveTo>
                  <a:cubicBezTo>
                    <a:pt x="1" y="2"/>
                    <a:pt x="2" y="4"/>
                    <a:pt x="3" y="6"/>
                  </a:cubicBezTo>
                  <a:cubicBezTo>
                    <a:pt x="8" y="13"/>
                    <a:pt x="55" y="61"/>
                    <a:pt x="68" y="74"/>
                  </a:cubicBezTo>
                  <a:cubicBezTo>
                    <a:pt x="69" y="98"/>
                    <a:pt x="91" y="117"/>
                    <a:pt x="119" y="117"/>
                  </a:cubicBezTo>
                  <a:cubicBezTo>
                    <a:pt x="384" y="117"/>
                    <a:pt x="384" y="117"/>
                    <a:pt x="384" y="117"/>
                  </a:cubicBezTo>
                  <a:cubicBezTo>
                    <a:pt x="413" y="117"/>
                    <a:pt x="436" y="97"/>
                    <a:pt x="436" y="73"/>
                  </a:cubicBezTo>
                  <a:cubicBezTo>
                    <a:pt x="442" y="67"/>
                    <a:pt x="450" y="59"/>
                    <a:pt x="464" y="45"/>
                  </a:cubicBezTo>
                  <a:cubicBezTo>
                    <a:pt x="485" y="24"/>
                    <a:pt x="497" y="10"/>
                    <a:pt x="503" y="0"/>
                  </a:cubicBezTo>
                  <a:lnTo>
                    <a:pt x="0" y="0"/>
                  </a:lnTo>
                  <a:close/>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24" name="Google Shape;1924;p245"/>
            <p:cNvSpPr/>
            <p:nvPr/>
          </p:nvSpPr>
          <p:spPr>
            <a:xfrm>
              <a:off x="3971926" y="4213225"/>
              <a:ext cx="977900" cy="93663"/>
            </a:xfrm>
            <a:custGeom>
              <a:rect b="b" l="l" r="r" t="t"/>
              <a:pathLst>
                <a:path extrusionOk="0" h="52" w="54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25" name="Google Shape;1925;p245"/>
            <p:cNvSpPr/>
            <p:nvPr/>
          </p:nvSpPr>
          <p:spPr>
            <a:xfrm>
              <a:off x="3971926" y="4349750"/>
              <a:ext cx="977900" cy="93663"/>
            </a:xfrm>
            <a:custGeom>
              <a:rect b="b" l="l" r="r" t="t"/>
              <a:pathLst>
                <a:path extrusionOk="0" h="52" w="54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26" name="Google Shape;1926;p245"/>
            <p:cNvSpPr/>
            <p:nvPr/>
          </p:nvSpPr>
          <p:spPr>
            <a:xfrm>
              <a:off x="3971926" y="4473575"/>
              <a:ext cx="968375" cy="57150"/>
            </a:xfrm>
            <a:custGeom>
              <a:rect b="b" l="l" r="r" t="t"/>
              <a:pathLst>
                <a:path extrusionOk="0" h="32" w="535">
                  <a:moveTo>
                    <a:pt x="535" y="16"/>
                  </a:moveTo>
                  <a:cubicBezTo>
                    <a:pt x="535" y="25"/>
                    <a:pt x="525" y="32"/>
                    <a:pt x="513" y="32"/>
                  </a:cubicBezTo>
                  <a:cubicBezTo>
                    <a:pt x="23" y="32"/>
                    <a:pt x="23" y="32"/>
                    <a:pt x="23" y="32"/>
                  </a:cubicBezTo>
                  <a:cubicBezTo>
                    <a:pt x="10" y="32"/>
                    <a:pt x="0" y="25"/>
                    <a:pt x="0" y="16"/>
                  </a:cubicBezTo>
                  <a:cubicBezTo>
                    <a:pt x="0" y="7"/>
                    <a:pt x="10" y="0"/>
                    <a:pt x="23" y="0"/>
                  </a:cubicBezTo>
                  <a:cubicBezTo>
                    <a:pt x="513" y="0"/>
                    <a:pt x="513" y="0"/>
                    <a:pt x="513" y="0"/>
                  </a:cubicBezTo>
                  <a:cubicBezTo>
                    <a:pt x="525" y="0"/>
                    <a:pt x="535" y="7"/>
                    <a:pt x="535" y="1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27" name="Google Shape;1927;p245"/>
            <p:cNvSpPr/>
            <p:nvPr/>
          </p:nvSpPr>
          <p:spPr>
            <a:xfrm>
              <a:off x="4102101" y="1277938"/>
              <a:ext cx="1508125" cy="952500"/>
            </a:xfrm>
            <a:custGeom>
              <a:rect b="b" l="l" r="r" t="t"/>
              <a:pathLst>
                <a:path extrusionOk="0" h="600" w="950">
                  <a:moveTo>
                    <a:pt x="0" y="0"/>
                  </a:moveTo>
                  <a:lnTo>
                    <a:pt x="950" y="600"/>
                  </a:lnTo>
                  <a:lnTo>
                    <a:pt x="769" y="211"/>
                  </a:lnTo>
                  <a:lnTo>
                    <a:pt x="355" y="0"/>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28" name="Google Shape;1928;p245"/>
            <p:cNvSpPr/>
            <p:nvPr/>
          </p:nvSpPr>
          <p:spPr>
            <a:xfrm>
              <a:off x="4102101" y="1277938"/>
              <a:ext cx="1508125" cy="952500"/>
            </a:xfrm>
            <a:custGeom>
              <a:rect b="b" l="l" r="r" t="t"/>
              <a:pathLst>
                <a:path extrusionOk="0" h="600" w="950">
                  <a:moveTo>
                    <a:pt x="0" y="0"/>
                  </a:moveTo>
                  <a:lnTo>
                    <a:pt x="950" y="600"/>
                  </a:lnTo>
                  <a:lnTo>
                    <a:pt x="769" y="211"/>
                  </a:lnTo>
                  <a:lnTo>
                    <a:pt x="355" y="0"/>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29" name="Google Shape;1929;p245"/>
            <p:cNvSpPr/>
            <p:nvPr/>
          </p:nvSpPr>
          <p:spPr>
            <a:xfrm>
              <a:off x="3325813" y="2055813"/>
              <a:ext cx="2284413" cy="673100"/>
            </a:xfrm>
            <a:custGeom>
              <a:rect b="b" l="l" r="r" t="t"/>
              <a:pathLst>
                <a:path extrusionOk="0" h="424" w="1439">
                  <a:moveTo>
                    <a:pt x="0" y="0"/>
                  </a:moveTo>
                  <a:lnTo>
                    <a:pt x="1439" y="181"/>
                  </a:lnTo>
                  <a:lnTo>
                    <a:pt x="1424" y="377"/>
                  </a:lnTo>
                  <a:lnTo>
                    <a:pt x="0" y="424"/>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30" name="Google Shape;1930;p245"/>
            <p:cNvSpPr/>
            <p:nvPr/>
          </p:nvSpPr>
          <p:spPr>
            <a:xfrm>
              <a:off x="3502026" y="1612900"/>
              <a:ext cx="2108200" cy="1657350"/>
            </a:xfrm>
            <a:custGeom>
              <a:rect b="b" l="l" r="r" t="t"/>
              <a:pathLst>
                <a:path extrusionOk="0" h="1044" w="1328">
                  <a:moveTo>
                    <a:pt x="1147" y="0"/>
                  </a:moveTo>
                  <a:lnTo>
                    <a:pt x="0" y="953"/>
                  </a:lnTo>
                  <a:lnTo>
                    <a:pt x="50" y="1044"/>
                  </a:lnTo>
                  <a:lnTo>
                    <a:pt x="1328" y="389"/>
                  </a:lnTo>
                  <a:lnTo>
                    <a:pt x="1147"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31" name="Google Shape;1931;p245"/>
            <p:cNvSpPr/>
            <p:nvPr/>
          </p:nvSpPr>
          <p:spPr>
            <a:xfrm>
              <a:off x="3502026" y="1612900"/>
              <a:ext cx="2108200" cy="1657350"/>
            </a:xfrm>
            <a:custGeom>
              <a:rect b="b" l="l" r="r" t="t"/>
              <a:pathLst>
                <a:path extrusionOk="0" h="1044" w="1328">
                  <a:moveTo>
                    <a:pt x="1147" y="0"/>
                  </a:moveTo>
                  <a:lnTo>
                    <a:pt x="0" y="953"/>
                  </a:lnTo>
                  <a:lnTo>
                    <a:pt x="50" y="1044"/>
                  </a:lnTo>
                  <a:lnTo>
                    <a:pt x="1328" y="389"/>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32" name="Google Shape;1932;p245"/>
            <p:cNvSpPr/>
            <p:nvPr/>
          </p:nvSpPr>
          <p:spPr>
            <a:xfrm>
              <a:off x="3502026" y="3125788"/>
              <a:ext cx="1697038" cy="677863"/>
            </a:xfrm>
            <a:custGeom>
              <a:rect b="b" l="l" r="r" t="t"/>
              <a:pathLst>
                <a:path extrusionOk="0" h="427" w="1069">
                  <a:moveTo>
                    <a:pt x="0" y="0"/>
                  </a:moveTo>
                  <a:lnTo>
                    <a:pt x="1069" y="228"/>
                  </a:lnTo>
                  <a:lnTo>
                    <a:pt x="1007" y="427"/>
                  </a:lnTo>
                  <a:lnTo>
                    <a:pt x="50" y="91"/>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33" name="Google Shape;1933;p245"/>
            <p:cNvSpPr/>
            <p:nvPr/>
          </p:nvSpPr>
          <p:spPr>
            <a:xfrm>
              <a:off x="3735388" y="2343150"/>
              <a:ext cx="1874838" cy="1365250"/>
            </a:xfrm>
            <a:custGeom>
              <a:rect b="b" l="l" r="r" t="t"/>
              <a:pathLst>
                <a:path extrusionOk="0" h="860" w="1181">
                  <a:moveTo>
                    <a:pt x="1181" y="0"/>
                  </a:moveTo>
                  <a:lnTo>
                    <a:pt x="0" y="761"/>
                  </a:lnTo>
                  <a:lnTo>
                    <a:pt x="27" y="860"/>
                  </a:lnTo>
                  <a:lnTo>
                    <a:pt x="1166" y="196"/>
                  </a:lnTo>
                  <a:lnTo>
                    <a:pt x="1181"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34" name="Google Shape;1934;p245"/>
            <p:cNvSpPr/>
            <p:nvPr/>
          </p:nvSpPr>
          <p:spPr>
            <a:xfrm>
              <a:off x="3735388" y="2343150"/>
              <a:ext cx="1874838" cy="1365250"/>
            </a:xfrm>
            <a:custGeom>
              <a:rect b="b" l="l" r="r" t="t"/>
              <a:pathLst>
                <a:path extrusionOk="0" h="860" w="1181">
                  <a:moveTo>
                    <a:pt x="1181" y="0"/>
                  </a:moveTo>
                  <a:lnTo>
                    <a:pt x="0" y="761"/>
                  </a:lnTo>
                  <a:lnTo>
                    <a:pt x="27" y="860"/>
                  </a:lnTo>
                  <a:lnTo>
                    <a:pt x="1166" y="196"/>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35" name="Google Shape;1935;p245"/>
            <p:cNvSpPr/>
            <p:nvPr/>
          </p:nvSpPr>
          <p:spPr>
            <a:xfrm>
              <a:off x="3735388" y="3551238"/>
              <a:ext cx="1282700" cy="598488"/>
            </a:xfrm>
            <a:custGeom>
              <a:rect b="b" l="l" r="r" t="t"/>
              <a:pathLst>
                <a:path extrusionOk="0" h="377" w="808">
                  <a:moveTo>
                    <a:pt x="0" y="0"/>
                  </a:moveTo>
                  <a:lnTo>
                    <a:pt x="808" y="320"/>
                  </a:lnTo>
                  <a:lnTo>
                    <a:pt x="765" y="377"/>
                  </a:lnTo>
                  <a:lnTo>
                    <a:pt x="27" y="99"/>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36" name="Google Shape;1936;p245"/>
            <p:cNvSpPr/>
            <p:nvPr/>
          </p:nvSpPr>
          <p:spPr>
            <a:xfrm>
              <a:off x="3325813" y="1277938"/>
              <a:ext cx="1339850" cy="1450975"/>
            </a:xfrm>
            <a:custGeom>
              <a:rect b="b" l="l" r="r" t="t"/>
              <a:pathLst>
                <a:path extrusionOk="0" h="914" w="844">
                  <a:moveTo>
                    <a:pt x="489" y="0"/>
                  </a:moveTo>
                  <a:lnTo>
                    <a:pt x="0" y="490"/>
                  </a:lnTo>
                  <a:lnTo>
                    <a:pt x="0" y="914"/>
                  </a:lnTo>
                  <a:lnTo>
                    <a:pt x="844" y="0"/>
                  </a:lnTo>
                  <a:lnTo>
                    <a:pt x="489"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37" name="Google Shape;1937;p245"/>
            <p:cNvSpPr/>
            <p:nvPr/>
          </p:nvSpPr>
          <p:spPr>
            <a:xfrm>
              <a:off x="3905251" y="3487738"/>
              <a:ext cx="1293813" cy="661988"/>
            </a:xfrm>
            <a:custGeom>
              <a:rect b="b" l="l" r="r" t="t"/>
              <a:pathLst>
                <a:path extrusionOk="0" h="417" w="815">
                  <a:moveTo>
                    <a:pt x="51" y="417"/>
                  </a:moveTo>
                  <a:lnTo>
                    <a:pt x="753" y="199"/>
                  </a:lnTo>
                  <a:lnTo>
                    <a:pt x="815" y="0"/>
                  </a:lnTo>
                  <a:lnTo>
                    <a:pt x="0" y="368"/>
                  </a:lnTo>
                  <a:lnTo>
                    <a:pt x="51" y="417"/>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38" name="Google Shape;1938;p245"/>
            <p:cNvSpPr/>
            <p:nvPr/>
          </p:nvSpPr>
          <p:spPr>
            <a:xfrm>
              <a:off x="3905251" y="4059238"/>
              <a:ext cx="1112838" cy="90488"/>
            </a:xfrm>
            <a:custGeom>
              <a:rect b="b" l="l" r="r" t="t"/>
              <a:pathLst>
                <a:path extrusionOk="0" h="57" w="701">
                  <a:moveTo>
                    <a:pt x="0" y="8"/>
                  </a:moveTo>
                  <a:lnTo>
                    <a:pt x="701" y="0"/>
                  </a:lnTo>
                  <a:lnTo>
                    <a:pt x="658" y="57"/>
                  </a:lnTo>
                  <a:lnTo>
                    <a:pt x="51" y="57"/>
                  </a:lnTo>
                  <a:lnTo>
                    <a:pt x="0" y="8"/>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grpSp>
      <p:sp>
        <p:nvSpPr>
          <p:cNvPr id="1939" name="Google Shape;1939;p245"/>
          <p:cNvSpPr txBox="1"/>
          <p:nvPr/>
        </p:nvSpPr>
        <p:spPr>
          <a:xfrm>
            <a:off x="871124" y="2534241"/>
            <a:ext cx="4656518" cy="769401"/>
          </a:xfrm>
          <a:prstGeom prst="rect">
            <a:avLst/>
          </a:prstGeom>
          <a:noFill/>
          <a:ln>
            <a:noFill/>
          </a:ln>
        </p:spPr>
        <p:txBody>
          <a:bodyPr anchorCtr="0" anchor="t" bIns="45700" lIns="91425" spcFirstLastPara="1" rIns="91425" wrap="square" tIns="45700">
            <a:spAutoFit/>
          </a:bodyPr>
          <a:lstStyle/>
          <a:p>
            <a:pPr indent="0" lvl="0" marL="7620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Is a simplified version of application-level evaluation</a:t>
            </a:r>
            <a:endParaRPr b="0" i="0" sz="2200" u="none" cap="none" strike="noStrike">
              <a:solidFill>
                <a:srgbClr val="44494E"/>
              </a:solidFill>
              <a:latin typeface="Open Sans"/>
              <a:ea typeface="Open Sans"/>
              <a:cs typeface="Open Sans"/>
              <a:sym typeface="Open Sans"/>
            </a:endParaRPr>
          </a:p>
        </p:txBody>
      </p:sp>
      <p:sp>
        <p:nvSpPr>
          <p:cNvPr id="1940" name="Google Shape;1940;p245"/>
          <p:cNvSpPr txBox="1"/>
          <p:nvPr/>
        </p:nvSpPr>
        <p:spPr>
          <a:xfrm>
            <a:off x="10554401" y="2382538"/>
            <a:ext cx="4840084" cy="1785064"/>
          </a:xfrm>
          <a:prstGeom prst="rect">
            <a:avLst/>
          </a:prstGeom>
          <a:noFill/>
          <a:ln>
            <a:noFill/>
          </a:ln>
        </p:spPr>
        <p:txBody>
          <a:bodyPr anchorCtr="0" anchor="t" bIns="45700" lIns="91425" spcFirstLastPara="1" rIns="91425" wrap="square" tIns="45700">
            <a:spAutoFit/>
          </a:bodyPr>
          <a:lstStyle/>
          <a:p>
            <a:pPr indent="0" lvl="0" marL="7620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Is an inexpensive method as the evaluation does not require technical expertise</a:t>
            </a:r>
            <a:endParaRPr b="0" i="0" sz="1400" u="none" cap="none" strike="noStrike">
              <a:solidFill>
                <a:srgbClr val="000000"/>
              </a:solidFill>
              <a:latin typeface="Arial"/>
              <a:ea typeface="Arial"/>
              <a:cs typeface="Arial"/>
              <a:sym typeface="Arial"/>
            </a:endParaRPr>
          </a:p>
          <a:p>
            <a:pPr indent="0" lvl="0" marL="7620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44494E"/>
              </a:solidFill>
              <a:latin typeface="Open Sans"/>
              <a:ea typeface="Open Sans"/>
              <a:cs typeface="Open Sans"/>
              <a:sym typeface="Open Sans"/>
            </a:endParaRPr>
          </a:p>
          <a:p>
            <a:pPr indent="0" lvl="0" marL="7620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44494E"/>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22"/>
                                        </p:tgtEl>
                                        <p:attrNameLst>
                                          <p:attrName>style.visibility</p:attrName>
                                        </p:attrNameLst>
                                      </p:cBhvr>
                                      <p:to>
                                        <p:strVal val="visible"/>
                                      </p:to>
                                    </p:set>
                                    <p:animEffect filter="fade" transition="in">
                                      <p:cBhvr>
                                        <p:cTn dur="1000"/>
                                        <p:tgtEl>
                                          <p:spTgt spid="1922"/>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939">
                                            <p:txEl>
                                              <p:pRg end="0" st="0"/>
                                            </p:txEl>
                                          </p:spTgt>
                                        </p:tgtEl>
                                        <p:attrNameLst>
                                          <p:attrName>style.visibility</p:attrName>
                                        </p:attrNameLst>
                                      </p:cBhvr>
                                      <p:to>
                                        <p:strVal val="visible"/>
                                      </p:to>
                                    </p:set>
                                    <p:anim calcmode="lin" valueType="num">
                                      <p:cBhvr additive="base">
                                        <p:cTn dur="500"/>
                                        <p:tgtEl>
                                          <p:spTgt spid="1939">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939">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165"/>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Types of Optimizers</a:t>
            </a:r>
            <a:endParaRPr/>
          </a:p>
        </p:txBody>
      </p:sp>
      <p:pic>
        <p:nvPicPr>
          <p:cNvPr id="279" name="Google Shape;279;p165"/>
          <p:cNvPicPr preferRelativeResize="0"/>
          <p:nvPr/>
        </p:nvPicPr>
        <p:blipFill rotWithShape="1">
          <a:blip r:embed="rId3">
            <a:alphaModFix/>
          </a:blip>
          <a:srcRect b="0" l="0" r="0" t="0"/>
          <a:stretch/>
        </p:blipFill>
        <p:spPr>
          <a:xfrm>
            <a:off x="4830793" y="665849"/>
            <a:ext cx="6797620" cy="352068"/>
          </a:xfrm>
          <a:prstGeom prst="rect">
            <a:avLst/>
          </a:prstGeom>
          <a:noFill/>
          <a:ln>
            <a:noFill/>
          </a:ln>
        </p:spPr>
      </p:pic>
      <p:sp>
        <p:nvSpPr>
          <p:cNvPr id="280" name="Google Shape;280;p165"/>
          <p:cNvSpPr/>
          <p:nvPr/>
        </p:nvSpPr>
        <p:spPr>
          <a:xfrm>
            <a:off x="3615420" y="1102383"/>
            <a:ext cx="952800" cy="963900"/>
          </a:xfrm>
          <a:prstGeom prst="rightArrow">
            <a:avLst>
              <a:gd fmla="val 52703" name="adj1"/>
              <a:gd fmla="val 50000" name="adj2"/>
            </a:avLst>
          </a:prstGeom>
          <a:solidFill>
            <a:srgbClr val="0284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81" name="Google Shape;281;p165"/>
          <p:cNvGrpSpPr/>
          <p:nvPr/>
        </p:nvGrpSpPr>
        <p:grpSpPr>
          <a:xfrm>
            <a:off x="4289280" y="1185138"/>
            <a:ext cx="8879858" cy="798311"/>
            <a:chOff x="4702154" y="1934502"/>
            <a:chExt cx="7613700" cy="638700"/>
          </a:xfrm>
        </p:grpSpPr>
        <p:sp>
          <p:nvSpPr>
            <p:cNvPr id="282" name="Google Shape;282;p165"/>
            <p:cNvSpPr/>
            <p:nvPr/>
          </p:nvSpPr>
          <p:spPr>
            <a:xfrm>
              <a:off x="4702154" y="1934502"/>
              <a:ext cx="7613700" cy="638700"/>
            </a:xfrm>
            <a:prstGeom prst="chevron">
              <a:avLst>
                <a:gd fmla="val 50000" name="adj"/>
              </a:avLst>
            </a:prstGeom>
            <a:solidFill>
              <a:srgbClr val="0284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3" name="Google Shape;283;p165"/>
            <p:cNvSpPr/>
            <p:nvPr/>
          </p:nvSpPr>
          <p:spPr>
            <a:xfrm>
              <a:off x="5308459" y="2051028"/>
              <a:ext cx="4724100" cy="344700"/>
            </a:xfrm>
            <a:prstGeom prst="rect">
              <a:avLst/>
            </a:prstGeom>
            <a:solidFill>
              <a:srgbClr val="0284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GD</a:t>
              </a:r>
              <a:endParaRPr b="0" i="0" sz="2200" u="none" cap="none" strike="noStrike">
                <a:solidFill>
                  <a:schemeClr val="lt1"/>
                </a:solidFill>
                <a:latin typeface="Open Sans"/>
                <a:ea typeface="Open Sans"/>
                <a:cs typeface="Open Sans"/>
                <a:sym typeface="Open Sans"/>
              </a:endParaRPr>
            </a:p>
          </p:txBody>
        </p:sp>
      </p:grpSp>
      <p:sp>
        <p:nvSpPr>
          <p:cNvPr id="284" name="Google Shape;284;p165"/>
          <p:cNvSpPr/>
          <p:nvPr/>
        </p:nvSpPr>
        <p:spPr>
          <a:xfrm>
            <a:off x="3615470" y="1991753"/>
            <a:ext cx="952800" cy="963900"/>
          </a:xfrm>
          <a:prstGeom prst="rightArrow">
            <a:avLst>
              <a:gd fmla="val 52703" name="adj1"/>
              <a:gd fmla="val 50000" name="adj2"/>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85" name="Google Shape;285;p165"/>
          <p:cNvGrpSpPr/>
          <p:nvPr/>
        </p:nvGrpSpPr>
        <p:grpSpPr>
          <a:xfrm>
            <a:off x="4289306" y="2074476"/>
            <a:ext cx="8879858" cy="798311"/>
            <a:chOff x="4702175" y="3026863"/>
            <a:chExt cx="7613700" cy="638700"/>
          </a:xfrm>
        </p:grpSpPr>
        <p:sp>
          <p:nvSpPr>
            <p:cNvPr id="286" name="Google Shape;286;p165"/>
            <p:cNvSpPr/>
            <p:nvPr/>
          </p:nvSpPr>
          <p:spPr>
            <a:xfrm>
              <a:off x="4702175" y="3026863"/>
              <a:ext cx="7613700" cy="638700"/>
            </a:xfrm>
            <a:prstGeom prst="chevron">
              <a:avLst>
                <a:gd fmla="val 50000" name="adj"/>
              </a:avLst>
            </a:prstGeom>
            <a:solidFill>
              <a:srgbClr val="CF5C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7" name="Google Shape;287;p165"/>
            <p:cNvSpPr/>
            <p:nvPr/>
          </p:nvSpPr>
          <p:spPr>
            <a:xfrm>
              <a:off x="5237025" y="3142806"/>
              <a:ext cx="4966800" cy="344700"/>
            </a:xfrm>
            <a:prstGeom prst="rect">
              <a:avLst/>
            </a:prstGeom>
            <a:solidFill>
              <a:srgbClr val="CF5C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SGD</a:t>
              </a:r>
              <a:endParaRPr b="0" i="0" sz="2200" u="none" cap="none" strike="noStrike">
                <a:solidFill>
                  <a:schemeClr val="lt1"/>
                </a:solidFill>
                <a:latin typeface="Open Sans"/>
                <a:ea typeface="Open Sans"/>
                <a:cs typeface="Open Sans"/>
                <a:sym typeface="Open Sans"/>
              </a:endParaRPr>
            </a:p>
          </p:txBody>
        </p:sp>
      </p:grpSp>
      <p:sp>
        <p:nvSpPr>
          <p:cNvPr id="288" name="Google Shape;288;p165"/>
          <p:cNvSpPr/>
          <p:nvPr/>
        </p:nvSpPr>
        <p:spPr>
          <a:xfrm>
            <a:off x="3615520" y="2943200"/>
            <a:ext cx="952800" cy="963900"/>
          </a:xfrm>
          <a:prstGeom prst="rightArrow">
            <a:avLst>
              <a:gd fmla="val 52703" name="adj1"/>
              <a:gd fmla="val 50000" name="adj2"/>
            </a:avLst>
          </a:prstGeom>
          <a:solidFill>
            <a:srgbClr val="BA9CC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Open Sans"/>
              <a:ea typeface="Open Sans"/>
              <a:cs typeface="Open Sans"/>
              <a:sym typeface="Open Sans"/>
            </a:endParaRPr>
          </a:p>
        </p:txBody>
      </p:sp>
      <p:grpSp>
        <p:nvGrpSpPr>
          <p:cNvPr id="289" name="Google Shape;289;p165"/>
          <p:cNvGrpSpPr/>
          <p:nvPr/>
        </p:nvGrpSpPr>
        <p:grpSpPr>
          <a:xfrm>
            <a:off x="4289306" y="3025919"/>
            <a:ext cx="8879858" cy="1071031"/>
            <a:chOff x="4702175" y="3407247"/>
            <a:chExt cx="7613700" cy="856893"/>
          </a:xfrm>
        </p:grpSpPr>
        <p:sp>
          <p:nvSpPr>
            <p:cNvPr id="290" name="Google Shape;290;p165"/>
            <p:cNvSpPr/>
            <p:nvPr/>
          </p:nvSpPr>
          <p:spPr>
            <a:xfrm>
              <a:off x="4702175" y="3407247"/>
              <a:ext cx="7613700" cy="638700"/>
            </a:xfrm>
            <a:prstGeom prst="chevron">
              <a:avLst>
                <a:gd fmla="val 50000" name="adj"/>
              </a:avLst>
            </a:prstGeom>
            <a:solidFill>
              <a:srgbClr val="BA9CC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Open Sans"/>
                <a:ea typeface="Open Sans"/>
                <a:cs typeface="Open Sans"/>
                <a:sym typeface="Open Sans"/>
              </a:endParaRPr>
            </a:p>
          </p:txBody>
        </p:sp>
        <p:sp>
          <p:nvSpPr>
            <p:cNvPr id="291" name="Google Shape;291;p165"/>
            <p:cNvSpPr/>
            <p:nvPr/>
          </p:nvSpPr>
          <p:spPr>
            <a:xfrm>
              <a:off x="5239295" y="3625440"/>
              <a:ext cx="6050700" cy="6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SGD with Minibatch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grpSp>
      <p:sp>
        <p:nvSpPr>
          <p:cNvPr id="292" name="Google Shape;292;p165"/>
          <p:cNvSpPr/>
          <p:nvPr/>
        </p:nvSpPr>
        <p:spPr>
          <a:xfrm>
            <a:off x="3615382" y="3842472"/>
            <a:ext cx="952800" cy="963900"/>
          </a:xfrm>
          <a:prstGeom prst="rightArrow">
            <a:avLst>
              <a:gd fmla="val 52703" name="adj1"/>
              <a:gd fmla="val 50000" name="adj2"/>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93" name="Google Shape;293;p165"/>
          <p:cNvGrpSpPr/>
          <p:nvPr/>
        </p:nvGrpSpPr>
        <p:grpSpPr>
          <a:xfrm>
            <a:off x="4289306" y="3952494"/>
            <a:ext cx="8879800" cy="798364"/>
            <a:chOff x="4702175" y="4813773"/>
            <a:chExt cx="7613650" cy="638742"/>
          </a:xfrm>
        </p:grpSpPr>
        <p:sp>
          <p:nvSpPr>
            <p:cNvPr id="294" name="Google Shape;294;p165"/>
            <p:cNvSpPr/>
            <p:nvPr/>
          </p:nvSpPr>
          <p:spPr>
            <a:xfrm>
              <a:off x="4702175" y="4813773"/>
              <a:ext cx="7613650" cy="638742"/>
            </a:xfrm>
            <a:prstGeom prst="chevron">
              <a:avLst>
                <a:gd fmla="val 50000" name="adj"/>
              </a:avLst>
            </a:prstGeom>
            <a:solidFill>
              <a:srgbClr val="FF89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5" name="Google Shape;295;p165"/>
            <p:cNvSpPr/>
            <p:nvPr/>
          </p:nvSpPr>
          <p:spPr>
            <a:xfrm>
              <a:off x="5213049" y="4980814"/>
              <a:ext cx="5560800" cy="344700"/>
            </a:xfrm>
            <a:prstGeom prst="rect">
              <a:avLst/>
            </a:prstGeom>
            <a:solidFill>
              <a:srgbClr val="FF89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SGD with Momentum</a:t>
              </a:r>
              <a:endParaRPr b="0" i="0" sz="2200" u="none" cap="none" strike="noStrike">
                <a:solidFill>
                  <a:schemeClr val="lt1"/>
                </a:solidFill>
                <a:latin typeface="Open Sans"/>
                <a:ea typeface="Open Sans"/>
                <a:cs typeface="Open Sans"/>
                <a:sym typeface="Open Sans"/>
              </a:endParaRPr>
            </a:p>
          </p:txBody>
        </p:sp>
      </p:grpSp>
      <p:sp>
        <p:nvSpPr>
          <p:cNvPr id="296" name="Google Shape;296;p165"/>
          <p:cNvSpPr/>
          <p:nvPr/>
        </p:nvSpPr>
        <p:spPr>
          <a:xfrm>
            <a:off x="5012156" y="6056715"/>
            <a:ext cx="7085594" cy="4556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IN" sz="2200" u="none" cap="none" strike="noStrike">
                <a:solidFill>
                  <a:schemeClr val="lt1"/>
                </a:solidFill>
                <a:latin typeface="Open Sans"/>
                <a:ea typeface="Open Sans"/>
                <a:cs typeface="Open Sans"/>
                <a:sym typeface="Open Sans"/>
              </a:rPr>
              <a:t>C++ Frontend</a:t>
            </a:r>
            <a:endParaRPr b="0" i="0" sz="2200" u="none" cap="none" strike="noStrike">
              <a:solidFill>
                <a:schemeClr val="lt1"/>
              </a:solidFill>
              <a:latin typeface="Open Sans"/>
              <a:ea typeface="Open Sans"/>
              <a:cs typeface="Open Sans"/>
              <a:sym typeface="Open Sans"/>
            </a:endParaRPr>
          </a:p>
        </p:txBody>
      </p:sp>
      <p:sp>
        <p:nvSpPr>
          <p:cNvPr id="297" name="Google Shape;297;p165"/>
          <p:cNvSpPr/>
          <p:nvPr/>
        </p:nvSpPr>
        <p:spPr>
          <a:xfrm>
            <a:off x="4996413" y="7267316"/>
            <a:ext cx="5088252" cy="4556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IN" sz="2200" u="none" cap="none" strike="noStrike">
                <a:solidFill>
                  <a:schemeClr val="lt1"/>
                </a:solidFill>
                <a:latin typeface="Open Sans"/>
                <a:ea typeface="Open Sans"/>
                <a:cs typeface="Open Sans"/>
                <a:sym typeface="Open Sans"/>
              </a:rPr>
              <a:t>Cloud Partners</a:t>
            </a:r>
            <a:endParaRPr b="0" i="0" sz="2200" u="none" cap="none" strike="noStrike">
              <a:solidFill>
                <a:srgbClr val="000000"/>
              </a:solidFill>
              <a:latin typeface="Arial"/>
              <a:ea typeface="Arial"/>
              <a:cs typeface="Arial"/>
              <a:sym typeface="Arial"/>
            </a:endParaRPr>
          </a:p>
        </p:txBody>
      </p:sp>
      <p:sp>
        <p:nvSpPr>
          <p:cNvPr id="298" name="Google Shape;298;p165"/>
          <p:cNvSpPr/>
          <p:nvPr/>
        </p:nvSpPr>
        <p:spPr>
          <a:xfrm>
            <a:off x="3615382" y="4784033"/>
            <a:ext cx="952800" cy="963900"/>
          </a:xfrm>
          <a:prstGeom prst="rightArrow">
            <a:avLst>
              <a:gd fmla="val 52703" name="adj1"/>
              <a:gd fmla="val 50000" name="adj2"/>
            </a:avLst>
          </a:prstGeom>
          <a:solidFill>
            <a:srgbClr val="162E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9" name="Google Shape;299;p165"/>
          <p:cNvSpPr/>
          <p:nvPr/>
        </p:nvSpPr>
        <p:spPr>
          <a:xfrm>
            <a:off x="4289320" y="4904014"/>
            <a:ext cx="8879700" cy="798300"/>
          </a:xfrm>
          <a:prstGeom prst="chevron">
            <a:avLst>
              <a:gd fmla="val 50000" name="adj"/>
            </a:avLst>
          </a:prstGeom>
          <a:solidFill>
            <a:srgbClr val="162E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0" name="Google Shape;300;p165"/>
          <p:cNvSpPr/>
          <p:nvPr/>
        </p:nvSpPr>
        <p:spPr>
          <a:xfrm>
            <a:off x="4830789" y="5104302"/>
            <a:ext cx="6485700" cy="42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Nesterov Accelerated Gradient (NAG)</a:t>
            </a:r>
            <a:endParaRPr b="0" i="0" sz="22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301" name="Google Shape;301;p165"/>
          <p:cNvSpPr/>
          <p:nvPr/>
        </p:nvSpPr>
        <p:spPr>
          <a:xfrm>
            <a:off x="3595182" y="5810350"/>
            <a:ext cx="952800" cy="963900"/>
          </a:xfrm>
          <a:prstGeom prst="rightArrow">
            <a:avLst>
              <a:gd fmla="val 52703" name="adj1"/>
              <a:gd fmla="val 50000" name="adj2"/>
            </a:avLst>
          </a:prstGeom>
          <a:solidFill>
            <a:srgbClr val="8397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2" name="Google Shape;302;p165"/>
          <p:cNvSpPr/>
          <p:nvPr/>
        </p:nvSpPr>
        <p:spPr>
          <a:xfrm>
            <a:off x="4289320" y="5883181"/>
            <a:ext cx="8879700" cy="798300"/>
          </a:xfrm>
          <a:prstGeom prst="chevron">
            <a:avLst>
              <a:gd fmla="val 50000" name="adj"/>
            </a:avLst>
          </a:prstGeom>
          <a:solidFill>
            <a:srgbClr val="8397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3" name="Google Shape;303;p165"/>
          <p:cNvSpPr/>
          <p:nvPr/>
        </p:nvSpPr>
        <p:spPr>
          <a:xfrm>
            <a:off x="4830799" y="6042313"/>
            <a:ext cx="6485700"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Adaptive Gradient (Adagrad)</a:t>
            </a:r>
            <a:endParaRPr b="0" i="0" sz="22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304" name="Google Shape;304;p165"/>
          <p:cNvSpPr/>
          <p:nvPr/>
        </p:nvSpPr>
        <p:spPr>
          <a:xfrm>
            <a:off x="3615520" y="7681303"/>
            <a:ext cx="952800" cy="963900"/>
          </a:xfrm>
          <a:prstGeom prst="rightArrow">
            <a:avLst>
              <a:gd fmla="val 52703" name="adj1"/>
              <a:gd fmla="val 50000" name="adj2"/>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05" name="Google Shape;305;p165"/>
          <p:cNvGrpSpPr/>
          <p:nvPr/>
        </p:nvGrpSpPr>
        <p:grpSpPr>
          <a:xfrm>
            <a:off x="4289356" y="7764029"/>
            <a:ext cx="8879858" cy="798311"/>
            <a:chOff x="4702175" y="2904933"/>
            <a:chExt cx="7613700" cy="638700"/>
          </a:xfrm>
        </p:grpSpPr>
        <p:sp>
          <p:nvSpPr>
            <p:cNvPr id="306" name="Google Shape;306;p165"/>
            <p:cNvSpPr/>
            <p:nvPr/>
          </p:nvSpPr>
          <p:spPr>
            <a:xfrm>
              <a:off x="4702175" y="2904933"/>
              <a:ext cx="7613700" cy="638700"/>
            </a:xfrm>
            <a:prstGeom prst="chevron">
              <a:avLst>
                <a:gd fmla="val 50000" name="adj"/>
              </a:avLst>
            </a:prstGeom>
            <a:solidFill>
              <a:srgbClr val="CF5C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7" name="Google Shape;307;p165"/>
            <p:cNvSpPr/>
            <p:nvPr/>
          </p:nvSpPr>
          <p:spPr>
            <a:xfrm>
              <a:off x="5166416" y="3284415"/>
              <a:ext cx="4966800" cy="196800"/>
            </a:xfrm>
            <a:prstGeom prst="rect">
              <a:avLst/>
            </a:prstGeom>
            <a:solidFill>
              <a:srgbClr val="CF5C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Adaptive Momentum Estimation (Adam)</a:t>
              </a:r>
              <a:endParaRPr b="0" i="0" sz="22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grpSp>
      <p:sp>
        <p:nvSpPr>
          <p:cNvPr id="308" name="Google Shape;308;p165"/>
          <p:cNvSpPr/>
          <p:nvPr/>
        </p:nvSpPr>
        <p:spPr>
          <a:xfrm>
            <a:off x="3595182" y="6697672"/>
            <a:ext cx="952800" cy="963900"/>
          </a:xfrm>
          <a:prstGeom prst="rightArrow">
            <a:avLst>
              <a:gd fmla="val 52703" name="adj1"/>
              <a:gd fmla="val 50000" name="adj2"/>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09" name="Google Shape;309;p165"/>
          <p:cNvGrpSpPr/>
          <p:nvPr/>
        </p:nvGrpSpPr>
        <p:grpSpPr>
          <a:xfrm>
            <a:off x="4289244" y="6782236"/>
            <a:ext cx="8879858" cy="798311"/>
            <a:chOff x="4719441" y="4793401"/>
            <a:chExt cx="7613700" cy="638700"/>
          </a:xfrm>
        </p:grpSpPr>
        <p:sp>
          <p:nvSpPr>
            <p:cNvPr id="310" name="Google Shape;310;p165"/>
            <p:cNvSpPr/>
            <p:nvPr/>
          </p:nvSpPr>
          <p:spPr>
            <a:xfrm>
              <a:off x="4719441" y="4793401"/>
              <a:ext cx="7613700" cy="638700"/>
            </a:xfrm>
            <a:prstGeom prst="chevron">
              <a:avLst>
                <a:gd fmla="val 50000" name="adj"/>
              </a:avLst>
            </a:prstGeom>
            <a:solidFill>
              <a:srgbClr val="FF89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1" name="Google Shape;311;p165"/>
            <p:cNvSpPr/>
            <p:nvPr/>
          </p:nvSpPr>
          <p:spPr>
            <a:xfrm>
              <a:off x="5183779" y="5114390"/>
              <a:ext cx="5029200" cy="247800"/>
            </a:xfrm>
            <a:prstGeom prst="rect">
              <a:avLst/>
            </a:prstGeom>
            <a:solidFill>
              <a:srgbClr val="FF89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Root Mean Square Propagation (RMSprop)</a:t>
              </a:r>
              <a:endParaRPr b="0" i="0" sz="22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5" name="Shape 1945"/>
        <p:cNvGrpSpPr/>
        <p:nvPr/>
      </p:nvGrpSpPr>
      <p:grpSpPr>
        <a:xfrm>
          <a:off x="0" y="0"/>
          <a:ext cx="0" cy="0"/>
          <a:chOff x="0" y="0"/>
          <a:chExt cx="0" cy="0"/>
        </a:xfrm>
      </p:grpSpPr>
      <p:sp>
        <p:nvSpPr>
          <p:cNvPr id="1946" name="Google Shape;1946;p246"/>
          <p:cNvSpPr/>
          <p:nvPr/>
        </p:nvSpPr>
        <p:spPr>
          <a:xfrm>
            <a:off x="10598198" y="2165461"/>
            <a:ext cx="4796287" cy="1560903"/>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n-IN" sz="1400" u="none" cap="none" strike="noStrike">
                <a:solidFill>
                  <a:schemeClr val="lt1"/>
                </a:solidFill>
                <a:latin typeface="Arial"/>
                <a:ea typeface="Arial"/>
                <a:cs typeface="Arial"/>
                <a:sym typeface="Arial"/>
              </a:rPr>
              <a:t>The individual explanation methods can be used on each instance and then listed or aggregated for the entire group.</a:t>
            </a:r>
            <a:endParaRPr b="0" i="0" sz="1400" u="none" cap="none" strike="noStrike">
              <a:solidFill>
                <a:schemeClr val="lt1"/>
              </a:solidFill>
              <a:latin typeface="Arial"/>
              <a:ea typeface="Arial"/>
              <a:cs typeface="Arial"/>
              <a:sym typeface="Arial"/>
            </a:endParaRPr>
          </a:p>
        </p:txBody>
      </p:sp>
      <p:sp>
        <p:nvSpPr>
          <p:cNvPr id="1947" name="Google Shape;1947;p246"/>
          <p:cNvSpPr/>
          <p:nvPr/>
        </p:nvSpPr>
        <p:spPr>
          <a:xfrm>
            <a:off x="770648" y="2178091"/>
            <a:ext cx="4796287" cy="1516851"/>
          </a:xfrm>
          <a:prstGeom prst="rect">
            <a:avLst/>
          </a:prstGeom>
          <a:solidFill>
            <a:schemeClr val="lt1"/>
          </a:solidFill>
          <a:ln cap="flat" cmpd="sng" w="28575">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48" name="Google Shape;1948;p246"/>
          <p:cNvSpPr txBox="1"/>
          <p:nvPr>
            <p:ph type="title"/>
          </p:nvPr>
        </p:nvSpPr>
        <p:spPr>
          <a:xfrm>
            <a:off x="3023813" y="242490"/>
            <a:ext cx="10856423"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Function-Level Evaluation (Proxy Task)</a:t>
            </a:r>
            <a:endParaRPr/>
          </a:p>
        </p:txBody>
      </p:sp>
      <p:pic>
        <p:nvPicPr>
          <p:cNvPr id="1949" name="Google Shape;1949;p246"/>
          <p:cNvPicPr preferRelativeResize="0"/>
          <p:nvPr/>
        </p:nvPicPr>
        <p:blipFill rotWithShape="1">
          <a:blip r:embed="rId3">
            <a:alphaModFix/>
          </a:blip>
          <a:srcRect b="0" l="0" r="0" t="0"/>
          <a:stretch/>
        </p:blipFill>
        <p:spPr>
          <a:xfrm>
            <a:off x="2199286" y="774466"/>
            <a:ext cx="12649166" cy="310537"/>
          </a:xfrm>
          <a:prstGeom prst="rect">
            <a:avLst/>
          </a:prstGeom>
          <a:noFill/>
          <a:ln>
            <a:noFill/>
          </a:ln>
        </p:spPr>
      </p:pic>
      <p:cxnSp>
        <p:nvCxnSpPr>
          <p:cNvPr id="1950" name="Google Shape;1950;p246"/>
          <p:cNvCxnSpPr/>
          <p:nvPr/>
        </p:nvCxnSpPr>
        <p:spPr>
          <a:xfrm rot="10800000">
            <a:off x="5683314" y="3106826"/>
            <a:ext cx="1190988" cy="1011603"/>
          </a:xfrm>
          <a:prstGeom prst="straightConnector1">
            <a:avLst/>
          </a:prstGeom>
          <a:noFill/>
          <a:ln cap="flat" cmpd="sng" w="28575">
            <a:solidFill>
              <a:srgbClr val="5597D3"/>
            </a:solidFill>
            <a:prstDash val="solid"/>
            <a:round/>
            <a:headEnd len="sm" w="sm" type="none"/>
            <a:tailEnd len="med" w="med" type="stealth"/>
          </a:ln>
        </p:spPr>
      </p:cxnSp>
      <p:cxnSp>
        <p:nvCxnSpPr>
          <p:cNvPr id="1951" name="Google Shape;1951;p246"/>
          <p:cNvCxnSpPr/>
          <p:nvPr/>
        </p:nvCxnSpPr>
        <p:spPr>
          <a:xfrm flipH="1" rot="10800000">
            <a:off x="9285172" y="3064211"/>
            <a:ext cx="1127457" cy="991048"/>
          </a:xfrm>
          <a:prstGeom prst="straightConnector1">
            <a:avLst/>
          </a:prstGeom>
          <a:noFill/>
          <a:ln cap="flat" cmpd="sng" w="28575">
            <a:solidFill>
              <a:srgbClr val="5597D3"/>
            </a:solidFill>
            <a:prstDash val="solid"/>
            <a:round/>
            <a:headEnd len="sm" w="sm" type="none"/>
            <a:tailEnd len="med" w="med" type="stealth"/>
          </a:ln>
        </p:spPr>
      </p:cxnSp>
      <p:grpSp>
        <p:nvGrpSpPr>
          <p:cNvPr id="1952" name="Google Shape;1952;p246"/>
          <p:cNvGrpSpPr/>
          <p:nvPr/>
        </p:nvGrpSpPr>
        <p:grpSpPr>
          <a:xfrm>
            <a:off x="6918646" y="3726364"/>
            <a:ext cx="2364512" cy="3578805"/>
            <a:chOff x="3325813" y="1277938"/>
            <a:chExt cx="2284413" cy="3457575"/>
          </a:xfrm>
        </p:grpSpPr>
        <p:sp>
          <p:nvSpPr>
            <p:cNvPr id="1953" name="Google Shape;1953;p246"/>
            <p:cNvSpPr/>
            <p:nvPr/>
          </p:nvSpPr>
          <p:spPr>
            <a:xfrm>
              <a:off x="4002088" y="4524375"/>
              <a:ext cx="911225" cy="211138"/>
            </a:xfrm>
            <a:custGeom>
              <a:rect b="b" l="l" r="r" t="t"/>
              <a:pathLst>
                <a:path extrusionOk="0" h="117" w="503">
                  <a:moveTo>
                    <a:pt x="0" y="0"/>
                  </a:moveTo>
                  <a:cubicBezTo>
                    <a:pt x="1" y="2"/>
                    <a:pt x="2" y="4"/>
                    <a:pt x="3" y="6"/>
                  </a:cubicBezTo>
                  <a:cubicBezTo>
                    <a:pt x="8" y="13"/>
                    <a:pt x="55" y="61"/>
                    <a:pt x="68" y="74"/>
                  </a:cubicBezTo>
                  <a:cubicBezTo>
                    <a:pt x="69" y="98"/>
                    <a:pt x="91" y="117"/>
                    <a:pt x="119" y="117"/>
                  </a:cubicBezTo>
                  <a:cubicBezTo>
                    <a:pt x="384" y="117"/>
                    <a:pt x="384" y="117"/>
                    <a:pt x="384" y="117"/>
                  </a:cubicBezTo>
                  <a:cubicBezTo>
                    <a:pt x="413" y="117"/>
                    <a:pt x="436" y="97"/>
                    <a:pt x="436" y="73"/>
                  </a:cubicBezTo>
                  <a:cubicBezTo>
                    <a:pt x="442" y="67"/>
                    <a:pt x="450" y="59"/>
                    <a:pt x="464" y="45"/>
                  </a:cubicBezTo>
                  <a:cubicBezTo>
                    <a:pt x="485" y="24"/>
                    <a:pt x="497" y="10"/>
                    <a:pt x="503" y="0"/>
                  </a:cubicBezTo>
                  <a:lnTo>
                    <a:pt x="0" y="0"/>
                  </a:lnTo>
                  <a:close/>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54" name="Google Shape;1954;p246"/>
            <p:cNvSpPr/>
            <p:nvPr/>
          </p:nvSpPr>
          <p:spPr>
            <a:xfrm>
              <a:off x="3971926" y="4213225"/>
              <a:ext cx="977900" cy="93663"/>
            </a:xfrm>
            <a:custGeom>
              <a:rect b="b" l="l" r="r" t="t"/>
              <a:pathLst>
                <a:path extrusionOk="0" h="52" w="54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55" name="Google Shape;1955;p246"/>
            <p:cNvSpPr/>
            <p:nvPr/>
          </p:nvSpPr>
          <p:spPr>
            <a:xfrm>
              <a:off x="3971926" y="4349750"/>
              <a:ext cx="977900" cy="93663"/>
            </a:xfrm>
            <a:custGeom>
              <a:rect b="b" l="l" r="r" t="t"/>
              <a:pathLst>
                <a:path extrusionOk="0" h="52" w="54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56" name="Google Shape;1956;p246"/>
            <p:cNvSpPr/>
            <p:nvPr/>
          </p:nvSpPr>
          <p:spPr>
            <a:xfrm>
              <a:off x="3971926" y="4473575"/>
              <a:ext cx="968375" cy="57150"/>
            </a:xfrm>
            <a:custGeom>
              <a:rect b="b" l="l" r="r" t="t"/>
              <a:pathLst>
                <a:path extrusionOk="0" h="32" w="535">
                  <a:moveTo>
                    <a:pt x="535" y="16"/>
                  </a:moveTo>
                  <a:cubicBezTo>
                    <a:pt x="535" y="25"/>
                    <a:pt x="525" y="32"/>
                    <a:pt x="513" y="32"/>
                  </a:cubicBezTo>
                  <a:cubicBezTo>
                    <a:pt x="23" y="32"/>
                    <a:pt x="23" y="32"/>
                    <a:pt x="23" y="32"/>
                  </a:cubicBezTo>
                  <a:cubicBezTo>
                    <a:pt x="10" y="32"/>
                    <a:pt x="0" y="25"/>
                    <a:pt x="0" y="16"/>
                  </a:cubicBezTo>
                  <a:cubicBezTo>
                    <a:pt x="0" y="7"/>
                    <a:pt x="10" y="0"/>
                    <a:pt x="23" y="0"/>
                  </a:cubicBezTo>
                  <a:cubicBezTo>
                    <a:pt x="513" y="0"/>
                    <a:pt x="513" y="0"/>
                    <a:pt x="513" y="0"/>
                  </a:cubicBezTo>
                  <a:cubicBezTo>
                    <a:pt x="525" y="0"/>
                    <a:pt x="535" y="7"/>
                    <a:pt x="535" y="16"/>
                  </a:cubicBezTo>
                </a:path>
              </a:pathLst>
            </a:custGeom>
            <a:solidFill>
              <a:srgbClr val="1E4E79"/>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57" name="Google Shape;1957;p246"/>
            <p:cNvSpPr/>
            <p:nvPr/>
          </p:nvSpPr>
          <p:spPr>
            <a:xfrm>
              <a:off x="4102101" y="1277938"/>
              <a:ext cx="1508125" cy="952500"/>
            </a:xfrm>
            <a:custGeom>
              <a:rect b="b" l="l" r="r" t="t"/>
              <a:pathLst>
                <a:path extrusionOk="0" h="600" w="950">
                  <a:moveTo>
                    <a:pt x="0" y="0"/>
                  </a:moveTo>
                  <a:lnTo>
                    <a:pt x="950" y="600"/>
                  </a:lnTo>
                  <a:lnTo>
                    <a:pt x="769" y="211"/>
                  </a:lnTo>
                  <a:lnTo>
                    <a:pt x="355" y="0"/>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58" name="Google Shape;1958;p246"/>
            <p:cNvSpPr/>
            <p:nvPr/>
          </p:nvSpPr>
          <p:spPr>
            <a:xfrm>
              <a:off x="4102101" y="1277938"/>
              <a:ext cx="1508125" cy="952500"/>
            </a:xfrm>
            <a:custGeom>
              <a:rect b="b" l="l" r="r" t="t"/>
              <a:pathLst>
                <a:path extrusionOk="0" h="600" w="950">
                  <a:moveTo>
                    <a:pt x="0" y="0"/>
                  </a:moveTo>
                  <a:lnTo>
                    <a:pt x="950" y="600"/>
                  </a:lnTo>
                  <a:lnTo>
                    <a:pt x="769" y="211"/>
                  </a:lnTo>
                  <a:lnTo>
                    <a:pt x="355" y="0"/>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59" name="Google Shape;1959;p246"/>
            <p:cNvSpPr/>
            <p:nvPr/>
          </p:nvSpPr>
          <p:spPr>
            <a:xfrm>
              <a:off x="3325813" y="2055813"/>
              <a:ext cx="2284413" cy="673100"/>
            </a:xfrm>
            <a:custGeom>
              <a:rect b="b" l="l" r="r" t="t"/>
              <a:pathLst>
                <a:path extrusionOk="0" h="424" w="1439">
                  <a:moveTo>
                    <a:pt x="0" y="0"/>
                  </a:moveTo>
                  <a:lnTo>
                    <a:pt x="1439" y="181"/>
                  </a:lnTo>
                  <a:lnTo>
                    <a:pt x="1424" y="377"/>
                  </a:lnTo>
                  <a:lnTo>
                    <a:pt x="0" y="424"/>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60" name="Google Shape;1960;p246"/>
            <p:cNvSpPr/>
            <p:nvPr/>
          </p:nvSpPr>
          <p:spPr>
            <a:xfrm>
              <a:off x="3502026" y="1612900"/>
              <a:ext cx="2108200" cy="1657350"/>
            </a:xfrm>
            <a:custGeom>
              <a:rect b="b" l="l" r="r" t="t"/>
              <a:pathLst>
                <a:path extrusionOk="0" h="1044" w="1328">
                  <a:moveTo>
                    <a:pt x="1147" y="0"/>
                  </a:moveTo>
                  <a:lnTo>
                    <a:pt x="0" y="953"/>
                  </a:lnTo>
                  <a:lnTo>
                    <a:pt x="50" y="1044"/>
                  </a:lnTo>
                  <a:lnTo>
                    <a:pt x="1328" y="389"/>
                  </a:lnTo>
                  <a:lnTo>
                    <a:pt x="1147"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61" name="Google Shape;1961;p246"/>
            <p:cNvSpPr/>
            <p:nvPr/>
          </p:nvSpPr>
          <p:spPr>
            <a:xfrm>
              <a:off x="3502026" y="1612900"/>
              <a:ext cx="2108200" cy="1657350"/>
            </a:xfrm>
            <a:custGeom>
              <a:rect b="b" l="l" r="r" t="t"/>
              <a:pathLst>
                <a:path extrusionOk="0" h="1044" w="1328">
                  <a:moveTo>
                    <a:pt x="1147" y="0"/>
                  </a:moveTo>
                  <a:lnTo>
                    <a:pt x="0" y="953"/>
                  </a:lnTo>
                  <a:lnTo>
                    <a:pt x="50" y="1044"/>
                  </a:lnTo>
                  <a:lnTo>
                    <a:pt x="1328" y="389"/>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62" name="Google Shape;1962;p246"/>
            <p:cNvSpPr/>
            <p:nvPr/>
          </p:nvSpPr>
          <p:spPr>
            <a:xfrm>
              <a:off x="3502026" y="3125788"/>
              <a:ext cx="1697038" cy="677863"/>
            </a:xfrm>
            <a:custGeom>
              <a:rect b="b" l="l" r="r" t="t"/>
              <a:pathLst>
                <a:path extrusionOk="0" h="427" w="1069">
                  <a:moveTo>
                    <a:pt x="0" y="0"/>
                  </a:moveTo>
                  <a:lnTo>
                    <a:pt x="1069" y="228"/>
                  </a:lnTo>
                  <a:lnTo>
                    <a:pt x="1007" y="427"/>
                  </a:lnTo>
                  <a:lnTo>
                    <a:pt x="50" y="91"/>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63" name="Google Shape;1963;p246"/>
            <p:cNvSpPr/>
            <p:nvPr/>
          </p:nvSpPr>
          <p:spPr>
            <a:xfrm>
              <a:off x="3735388" y="2343150"/>
              <a:ext cx="1874838" cy="1365250"/>
            </a:xfrm>
            <a:custGeom>
              <a:rect b="b" l="l" r="r" t="t"/>
              <a:pathLst>
                <a:path extrusionOk="0" h="860" w="1181">
                  <a:moveTo>
                    <a:pt x="1181" y="0"/>
                  </a:moveTo>
                  <a:lnTo>
                    <a:pt x="0" y="761"/>
                  </a:lnTo>
                  <a:lnTo>
                    <a:pt x="27" y="860"/>
                  </a:lnTo>
                  <a:lnTo>
                    <a:pt x="1166" y="196"/>
                  </a:lnTo>
                  <a:lnTo>
                    <a:pt x="1181"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64" name="Google Shape;1964;p246"/>
            <p:cNvSpPr/>
            <p:nvPr/>
          </p:nvSpPr>
          <p:spPr>
            <a:xfrm>
              <a:off x="3735388" y="2343150"/>
              <a:ext cx="1874838" cy="1365250"/>
            </a:xfrm>
            <a:custGeom>
              <a:rect b="b" l="l" r="r" t="t"/>
              <a:pathLst>
                <a:path extrusionOk="0" h="860" w="1181">
                  <a:moveTo>
                    <a:pt x="1181" y="0"/>
                  </a:moveTo>
                  <a:lnTo>
                    <a:pt x="0" y="761"/>
                  </a:lnTo>
                  <a:lnTo>
                    <a:pt x="27" y="860"/>
                  </a:lnTo>
                  <a:lnTo>
                    <a:pt x="1166" y="196"/>
                  </a:lnTo>
                </a:path>
              </a:pathLst>
            </a:custGeom>
            <a:no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65" name="Google Shape;1965;p246"/>
            <p:cNvSpPr/>
            <p:nvPr/>
          </p:nvSpPr>
          <p:spPr>
            <a:xfrm>
              <a:off x="3735388" y="3551238"/>
              <a:ext cx="1282700" cy="598488"/>
            </a:xfrm>
            <a:custGeom>
              <a:rect b="b" l="l" r="r" t="t"/>
              <a:pathLst>
                <a:path extrusionOk="0" h="377" w="808">
                  <a:moveTo>
                    <a:pt x="0" y="0"/>
                  </a:moveTo>
                  <a:lnTo>
                    <a:pt x="808" y="320"/>
                  </a:lnTo>
                  <a:lnTo>
                    <a:pt x="765" y="377"/>
                  </a:lnTo>
                  <a:lnTo>
                    <a:pt x="27" y="99"/>
                  </a:lnTo>
                  <a:lnTo>
                    <a:pt x="0" y="0"/>
                  </a:lnTo>
                  <a:close/>
                </a:path>
              </a:pathLst>
            </a:custGeom>
            <a:solidFill>
              <a:srgbClr val="2E75B5"/>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66" name="Google Shape;1966;p246"/>
            <p:cNvSpPr/>
            <p:nvPr/>
          </p:nvSpPr>
          <p:spPr>
            <a:xfrm>
              <a:off x="3325813" y="1277938"/>
              <a:ext cx="1339850" cy="1450975"/>
            </a:xfrm>
            <a:custGeom>
              <a:rect b="b" l="l" r="r" t="t"/>
              <a:pathLst>
                <a:path extrusionOk="0" h="914" w="844">
                  <a:moveTo>
                    <a:pt x="489" y="0"/>
                  </a:moveTo>
                  <a:lnTo>
                    <a:pt x="0" y="490"/>
                  </a:lnTo>
                  <a:lnTo>
                    <a:pt x="0" y="914"/>
                  </a:lnTo>
                  <a:lnTo>
                    <a:pt x="844" y="0"/>
                  </a:lnTo>
                  <a:lnTo>
                    <a:pt x="489" y="0"/>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67" name="Google Shape;1967;p246"/>
            <p:cNvSpPr/>
            <p:nvPr/>
          </p:nvSpPr>
          <p:spPr>
            <a:xfrm>
              <a:off x="3905251" y="3487738"/>
              <a:ext cx="1293813" cy="661988"/>
            </a:xfrm>
            <a:custGeom>
              <a:rect b="b" l="l" r="r" t="t"/>
              <a:pathLst>
                <a:path extrusionOk="0" h="417" w="815">
                  <a:moveTo>
                    <a:pt x="51" y="417"/>
                  </a:moveTo>
                  <a:lnTo>
                    <a:pt x="753" y="199"/>
                  </a:lnTo>
                  <a:lnTo>
                    <a:pt x="815" y="0"/>
                  </a:lnTo>
                  <a:lnTo>
                    <a:pt x="0" y="368"/>
                  </a:lnTo>
                  <a:lnTo>
                    <a:pt x="51" y="417"/>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sp>
          <p:nvSpPr>
            <p:cNvPr id="1968" name="Google Shape;1968;p246"/>
            <p:cNvSpPr/>
            <p:nvPr/>
          </p:nvSpPr>
          <p:spPr>
            <a:xfrm>
              <a:off x="3905251" y="4059238"/>
              <a:ext cx="1112838" cy="90488"/>
            </a:xfrm>
            <a:custGeom>
              <a:rect b="b" l="l" r="r" t="t"/>
              <a:pathLst>
                <a:path extrusionOk="0" h="57" w="701">
                  <a:moveTo>
                    <a:pt x="0" y="8"/>
                  </a:moveTo>
                  <a:lnTo>
                    <a:pt x="701" y="0"/>
                  </a:lnTo>
                  <a:lnTo>
                    <a:pt x="658" y="57"/>
                  </a:lnTo>
                  <a:lnTo>
                    <a:pt x="51" y="57"/>
                  </a:lnTo>
                  <a:lnTo>
                    <a:pt x="0" y="8"/>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44494E"/>
                </a:solidFill>
                <a:latin typeface="Arial"/>
                <a:ea typeface="Arial"/>
                <a:cs typeface="Arial"/>
                <a:sym typeface="Arial"/>
              </a:endParaRPr>
            </a:p>
          </p:txBody>
        </p:sp>
      </p:grpSp>
      <p:sp>
        <p:nvSpPr>
          <p:cNvPr id="1969" name="Google Shape;1969;p246"/>
          <p:cNvSpPr txBox="1"/>
          <p:nvPr/>
        </p:nvSpPr>
        <p:spPr>
          <a:xfrm>
            <a:off x="910417" y="2551814"/>
            <a:ext cx="4656518" cy="769401"/>
          </a:xfrm>
          <a:prstGeom prst="rect">
            <a:avLst/>
          </a:prstGeom>
          <a:noFill/>
          <a:ln>
            <a:noFill/>
          </a:ln>
        </p:spPr>
        <p:txBody>
          <a:bodyPr anchorCtr="0" anchor="t" bIns="45700" lIns="91425" spcFirstLastPara="1" rIns="91425" wrap="square" tIns="45700">
            <a:spAutoFit/>
          </a:bodyPr>
          <a:lstStyle/>
          <a:p>
            <a:pPr indent="0" lvl="0" marL="7620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Does not require human expertise</a:t>
            </a:r>
            <a:endParaRPr b="0" i="0" sz="2200" u="none" cap="none" strike="noStrike">
              <a:solidFill>
                <a:srgbClr val="44494E"/>
              </a:solidFill>
              <a:latin typeface="Open Sans"/>
              <a:ea typeface="Open Sans"/>
              <a:cs typeface="Open Sans"/>
              <a:sym typeface="Open Sans"/>
            </a:endParaRPr>
          </a:p>
        </p:txBody>
      </p:sp>
      <p:sp>
        <p:nvSpPr>
          <p:cNvPr id="1970" name="Google Shape;1970;p246"/>
          <p:cNvSpPr txBox="1"/>
          <p:nvPr/>
        </p:nvSpPr>
        <p:spPr>
          <a:xfrm>
            <a:off x="10554401" y="2382538"/>
            <a:ext cx="4840084" cy="1107955"/>
          </a:xfrm>
          <a:prstGeom prst="rect">
            <a:avLst/>
          </a:prstGeom>
          <a:noFill/>
          <a:ln>
            <a:noFill/>
          </a:ln>
        </p:spPr>
        <p:txBody>
          <a:bodyPr anchorCtr="0" anchor="t" bIns="45700" lIns="91425" spcFirstLastPara="1" rIns="91425" wrap="square" tIns="45700">
            <a:spAutoFit/>
          </a:bodyPr>
          <a:lstStyle/>
          <a:p>
            <a:pPr indent="0" lvl="0" marL="7620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 Is generally performed after human-level evaluation which leads to enhanced results </a:t>
            </a:r>
            <a:endParaRPr b="0" i="0" sz="2200" u="none" cap="none" strike="noStrike">
              <a:solidFill>
                <a:srgbClr val="44494E"/>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52"/>
                                        </p:tgtEl>
                                        <p:attrNameLst>
                                          <p:attrName>style.visibility</p:attrName>
                                        </p:attrNameLst>
                                      </p:cBhvr>
                                      <p:to>
                                        <p:strVal val="visible"/>
                                      </p:to>
                                    </p:set>
                                    <p:animEffect filter="fade" transition="in">
                                      <p:cBhvr>
                                        <p:cTn dur="1000"/>
                                        <p:tgtEl>
                                          <p:spTgt spid="1952"/>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969">
                                            <p:txEl>
                                              <p:pRg end="0" st="0"/>
                                            </p:txEl>
                                          </p:spTgt>
                                        </p:tgtEl>
                                        <p:attrNameLst>
                                          <p:attrName>style.visibility</p:attrName>
                                        </p:attrNameLst>
                                      </p:cBhvr>
                                      <p:to>
                                        <p:strVal val="visible"/>
                                      </p:to>
                                    </p:set>
                                    <p:anim calcmode="lin" valueType="num">
                                      <p:cBhvr additive="base">
                                        <p:cTn dur="500"/>
                                        <p:tgtEl>
                                          <p:spTgt spid="1969">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969">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970">
                                            <p:txEl>
                                              <p:pRg end="0" st="0"/>
                                            </p:txEl>
                                          </p:spTgt>
                                        </p:tgtEl>
                                        <p:attrNameLst>
                                          <p:attrName>style.visibility</p:attrName>
                                        </p:attrNameLst>
                                      </p:cBhvr>
                                      <p:to>
                                        <p:strVal val="visible"/>
                                      </p:to>
                                    </p:set>
                                    <p:anim calcmode="lin" valueType="num">
                                      <p:cBhvr additive="base">
                                        <p:cTn dur="500"/>
                                        <p:tgtEl>
                                          <p:spTgt spid="1970">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970">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5" name="Shape 1975"/>
        <p:cNvGrpSpPr/>
        <p:nvPr/>
      </p:nvGrpSpPr>
      <p:grpSpPr>
        <a:xfrm>
          <a:off x="0" y="0"/>
          <a:ext cx="0" cy="0"/>
          <a:chOff x="0" y="0"/>
          <a:chExt cx="0" cy="0"/>
        </a:xfrm>
      </p:grpSpPr>
      <p:sp>
        <p:nvSpPr>
          <p:cNvPr id="1976" name="Google Shape;1976;p247"/>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IN"/>
              <a:t>Explanation in Interpretability</a:t>
            </a:r>
            <a:endParaRPr/>
          </a:p>
        </p:txBody>
      </p:sp>
      <p:pic>
        <p:nvPicPr>
          <p:cNvPr id="1977" name="Google Shape;1977;p247"/>
          <p:cNvPicPr preferRelativeResize="0"/>
          <p:nvPr/>
        </p:nvPicPr>
        <p:blipFill rotWithShape="1">
          <a:blip r:embed="rId3">
            <a:alphaModFix/>
          </a:blip>
          <a:srcRect b="0" l="0" r="0" t="0"/>
          <a:stretch/>
        </p:blipFill>
        <p:spPr>
          <a:xfrm>
            <a:off x="2400389" y="699522"/>
            <a:ext cx="11499242" cy="310537"/>
          </a:xfrm>
          <a:prstGeom prst="rect">
            <a:avLst/>
          </a:prstGeom>
          <a:noFill/>
          <a:ln>
            <a:noFill/>
          </a:ln>
        </p:spPr>
      </p:pic>
      <p:sp>
        <p:nvSpPr>
          <p:cNvPr id="1978" name="Google Shape;1978;p247"/>
          <p:cNvSpPr txBox="1"/>
          <p:nvPr>
            <p:ph idx="2" type="body"/>
          </p:nvPr>
        </p:nvSpPr>
        <p:spPr>
          <a:xfrm>
            <a:off x="959551" y="1768165"/>
            <a:ext cx="14229348" cy="7537789"/>
          </a:xfrm>
          <a:prstGeom prst="rect">
            <a:avLst/>
          </a:prstGeom>
          <a:noFill/>
          <a:ln>
            <a:noFill/>
          </a:ln>
        </p:spPr>
        <p:txBody>
          <a:bodyPr anchorCtr="0" anchor="t" bIns="45700" lIns="91425" spcFirstLastPara="1" rIns="91425" wrap="square" tIns="45700">
            <a:noAutofit/>
          </a:bodyPr>
          <a:lstStyle/>
          <a:p>
            <a:pPr indent="0" lvl="0" marL="76200" rtl="0" algn="l">
              <a:lnSpc>
                <a:spcPct val="100000"/>
              </a:lnSpc>
              <a:spcBef>
                <a:spcPts val="1333"/>
              </a:spcBef>
              <a:spcAft>
                <a:spcPts val="0"/>
              </a:spcAft>
              <a:buSzPts val="2400"/>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sp>
        <p:nvSpPr>
          <p:cNvPr id="1979" name="Google Shape;1979;p247"/>
          <p:cNvSpPr/>
          <p:nvPr/>
        </p:nvSpPr>
        <p:spPr>
          <a:xfrm>
            <a:off x="3263190" y="2802515"/>
            <a:ext cx="1163165" cy="1002736"/>
          </a:xfrm>
          <a:prstGeom prst="rightArrow">
            <a:avLst>
              <a:gd fmla="val 52703" name="adj1"/>
              <a:gd fmla="val 50000" name="adj2"/>
            </a:avLst>
          </a:prstGeom>
          <a:solidFill>
            <a:srgbClr val="0284EF"/>
          </a:solidFill>
          <a:ln>
            <a:noFill/>
          </a:ln>
        </p:spPr>
        <p:txBody>
          <a:bodyPr anchorCtr="0" anchor="ctr" bIns="45700" lIns="91425" spcFirstLastPara="1" rIns="91425" wrap="square" tIns="45700">
            <a:noAutofit/>
          </a:bodyPr>
          <a:lstStyle/>
          <a:p>
            <a:pPr indent="0" lvl="0" marL="114309"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1980" name="Google Shape;1980;p247"/>
          <p:cNvSpPr/>
          <p:nvPr/>
        </p:nvSpPr>
        <p:spPr>
          <a:xfrm>
            <a:off x="3948042" y="2698189"/>
            <a:ext cx="8879842" cy="1244314"/>
          </a:xfrm>
          <a:prstGeom prst="chevron">
            <a:avLst>
              <a:gd fmla="val 50000" name="adj"/>
            </a:avLst>
          </a:prstGeom>
          <a:solidFill>
            <a:srgbClr val="0284EF"/>
          </a:solidFill>
          <a:ln>
            <a:noFill/>
          </a:ln>
        </p:spPr>
        <p:txBody>
          <a:bodyPr anchorCtr="0" anchor="ctr" bIns="45700" lIns="91425" spcFirstLastPara="1" rIns="91425" wrap="square" tIns="45700">
            <a:noAutofit/>
          </a:bodyPr>
          <a:lstStyle/>
          <a:p>
            <a:pPr indent="0" lvl="0" marL="114309"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1981" name="Google Shape;1981;p247"/>
          <p:cNvSpPr/>
          <p:nvPr/>
        </p:nvSpPr>
        <p:spPr>
          <a:xfrm>
            <a:off x="4670865" y="2889500"/>
            <a:ext cx="671732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Relates different parameters of a dataset to the predicted model in an understandable way</a:t>
            </a:r>
            <a:endParaRPr b="0" i="0" sz="1400" u="none" cap="none" strike="noStrike">
              <a:solidFill>
                <a:srgbClr val="000000"/>
              </a:solidFill>
              <a:latin typeface="Arial"/>
              <a:ea typeface="Arial"/>
              <a:cs typeface="Arial"/>
              <a:sym typeface="Arial"/>
            </a:endParaRPr>
          </a:p>
        </p:txBody>
      </p:sp>
      <p:sp>
        <p:nvSpPr>
          <p:cNvPr id="1982" name="Google Shape;1982;p247"/>
          <p:cNvSpPr/>
          <p:nvPr/>
        </p:nvSpPr>
        <p:spPr>
          <a:xfrm>
            <a:off x="4360922" y="6993409"/>
            <a:ext cx="8063953" cy="430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Model-Specific or Model-Agnostic</a:t>
            </a:r>
            <a:endParaRPr b="0" i="0" sz="2200" u="none" cap="none" strike="noStrike">
              <a:solidFill>
                <a:schemeClr val="lt1"/>
              </a:solidFill>
              <a:latin typeface="Open Sans"/>
              <a:ea typeface="Open Sans"/>
              <a:cs typeface="Open Sans"/>
              <a:sym typeface="Open Sans"/>
            </a:endParaRPr>
          </a:p>
        </p:txBody>
      </p:sp>
      <p:sp>
        <p:nvSpPr>
          <p:cNvPr id="1983" name="Google Shape;1983;p247"/>
          <p:cNvSpPr/>
          <p:nvPr/>
        </p:nvSpPr>
        <p:spPr>
          <a:xfrm>
            <a:off x="3415590" y="4318425"/>
            <a:ext cx="1163165" cy="1002736"/>
          </a:xfrm>
          <a:prstGeom prst="rightArrow">
            <a:avLst>
              <a:gd fmla="val 52703" name="adj1"/>
              <a:gd fmla="val 50000" name="adj2"/>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1984" name="Google Shape;1984;p247"/>
          <p:cNvSpPr/>
          <p:nvPr/>
        </p:nvSpPr>
        <p:spPr>
          <a:xfrm>
            <a:off x="4100442" y="4214099"/>
            <a:ext cx="8879842" cy="1244314"/>
          </a:xfrm>
          <a:prstGeom prst="chevron">
            <a:avLst>
              <a:gd fmla="val 50000" name="adj"/>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1985" name="Google Shape;1985;p247"/>
          <p:cNvSpPr/>
          <p:nvPr/>
        </p:nvSpPr>
        <p:spPr>
          <a:xfrm>
            <a:off x="4823265" y="4435092"/>
            <a:ext cx="671732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Is generated by algorithms which work as explanation methods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0" name="Shape 1990"/>
        <p:cNvGrpSpPr/>
        <p:nvPr/>
      </p:nvGrpSpPr>
      <p:grpSpPr>
        <a:xfrm>
          <a:off x="0" y="0"/>
          <a:ext cx="0" cy="0"/>
          <a:chOff x="0" y="0"/>
          <a:chExt cx="0" cy="0"/>
        </a:xfrm>
      </p:grpSpPr>
      <p:sp>
        <p:nvSpPr>
          <p:cNvPr id="1991" name="Google Shape;1991;p248"/>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Properties of Explanation Methods</a:t>
            </a:r>
            <a:endParaRPr/>
          </a:p>
        </p:txBody>
      </p:sp>
      <p:sp>
        <p:nvSpPr>
          <p:cNvPr id="1992" name="Google Shape;1992;p248"/>
          <p:cNvSpPr txBox="1"/>
          <p:nvPr>
            <p:ph idx="1"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pic>
        <p:nvPicPr>
          <p:cNvPr id="1993" name="Google Shape;1993;p248"/>
          <p:cNvPicPr preferRelativeResize="0"/>
          <p:nvPr/>
        </p:nvPicPr>
        <p:blipFill rotWithShape="1">
          <a:blip r:embed="rId3">
            <a:alphaModFix/>
          </a:blip>
          <a:srcRect b="0" l="0" r="0" t="0"/>
          <a:stretch/>
        </p:blipFill>
        <p:spPr>
          <a:xfrm>
            <a:off x="2514234" y="751273"/>
            <a:ext cx="11499242" cy="341591"/>
          </a:xfrm>
          <a:prstGeom prst="rect">
            <a:avLst/>
          </a:prstGeom>
          <a:noFill/>
          <a:ln>
            <a:noFill/>
          </a:ln>
        </p:spPr>
      </p:pic>
      <p:sp>
        <p:nvSpPr>
          <p:cNvPr id="1994" name="Google Shape;1994;p248"/>
          <p:cNvSpPr/>
          <p:nvPr/>
        </p:nvSpPr>
        <p:spPr>
          <a:xfrm>
            <a:off x="4476801" y="4042438"/>
            <a:ext cx="11234886" cy="906499"/>
          </a:xfrm>
          <a:prstGeom prst="roundRect">
            <a:avLst>
              <a:gd fmla="val 0" name="adj"/>
            </a:avLst>
          </a:prstGeom>
          <a:solidFill>
            <a:srgbClr val="C7D3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Describes how the model relies on its parameters</a:t>
            </a:r>
            <a:endParaRPr b="0" i="0" sz="1400" u="none" cap="none" strike="noStrike">
              <a:solidFill>
                <a:srgbClr val="000000"/>
              </a:solidFill>
              <a:latin typeface="Arial"/>
              <a:ea typeface="Arial"/>
              <a:cs typeface="Arial"/>
              <a:sym typeface="Arial"/>
            </a:endParaRPr>
          </a:p>
        </p:txBody>
      </p:sp>
      <p:sp>
        <p:nvSpPr>
          <p:cNvPr id="1995" name="Google Shape;1995;p248"/>
          <p:cNvSpPr/>
          <p:nvPr/>
        </p:nvSpPr>
        <p:spPr>
          <a:xfrm>
            <a:off x="4468564" y="5146753"/>
            <a:ext cx="11230765" cy="902293"/>
          </a:xfrm>
          <a:prstGeom prst="roundRect">
            <a:avLst>
              <a:gd fmla="val 0" name="adj"/>
            </a:avLst>
          </a:prstGeom>
          <a:solidFill>
            <a:srgbClr val="C7D3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Describes the explanation method suitable for the range of models</a:t>
            </a:r>
            <a:endParaRPr b="0" i="0" sz="1400" u="none" cap="none" strike="noStrike">
              <a:solidFill>
                <a:srgbClr val="000000"/>
              </a:solidFill>
              <a:latin typeface="Arial"/>
              <a:ea typeface="Arial"/>
              <a:cs typeface="Arial"/>
              <a:sym typeface="Arial"/>
            </a:endParaRPr>
          </a:p>
        </p:txBody>
      </p:sp>
      <p:sp>
        <p:nvSpPr>
          <p:cNvPr id="1996" name="Google Shape;1996;p248"/>
          <p:cNvSpPr/>
          <p:nvPr/>
        </p:nvSpPr>
        <p:spPr>
          <a:xfrm>
            <a:off x="4480920" y="6271576"/>
            <a:ext cx="11230766" cy="906499"/>
          </a:xfrm>
          <a:prstGeom prst="roundRect">
            <a:avLst>
              <a:gd fmla="val 0" name="adj"/>
            </a:avLst>
          </a:prstGeom>
          <a:solidFill>
            <a:srgbClr val="C7D3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To check that all the relationships picked up are causal</a:t>
            </a:r>
            <a:endParaRPr b="0" i="0" sz="1400" u="none" cap="none" strike="noStrike">
              <a:solidFill>
                <a:srgbClr val="000000"/>
              </a:solidFill>
              <a:latin typeface="Arial"/>
              <a:ea typeface="Arial"/>
              <a:cs typeface="Arial"/>
              <a:sym typeface="Arial"/>
            </a:endParaRPr>
          </a:p>
        </p:txBody>
      </p:sp>
      <p:sp>
        <p:nvSpPr>
          <p:cNvPr id="1997" name="Google Shape;1997;p248"/>
          <p:cNvSpPr/>
          <p:nvPr/>
        </p:nvSpPr>
        <p:spPr>
          <a:xfrm>
            <a:off x="4464443" y="2925766"/>
            <a:ext cx="11234886" cy="906499"/>
          </a:xfrm>
          <a:prstGeom prst="roundRect">
            <a:avLst>
              <a:gd fmla="val 0" name="adj"/>
            </a:avLst>
          </a:prstGeom>
          <a:solidFill>
            <a:srgbClr val="C7D3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A language structure generated from the explanation method</a:t>
            </a:r>
            <a:endParaRPr b="0" i="0" sz="1400" u="none" cap="none" strike="noStrike">
              <a:solidFill>
                <a:srgbClr val="000000"/>
              </a:solidFill>
              <a:latin typeface="Arial"/>
              <a:ea typeface="Arial"/>
              <a:cs typeface="Arial"/>
              <a:sym typeface="Arial"/>
            </a:endParaRPr>
          </a:p>
        </p:txBody>
      </p:sp>
      <p:sp>
        <p:nvSpPr>
          <p:cNvPr id="1998" name="Google Shape;1998;p248"/>
          <p:cNvSpPr/>
          <p:nvPr/>
        </p:nvSpPr>
        <p:spPr>
          <a:xfrm>
            <a:off x="1704103" y="4038494"/>
            <a:ext cx="2772697" cy="906499"/>
          </a:xfrm>
          <a:prstGeom prst="roundRect">
            <a:avLst>
              <a:gd fmla="val 0" name="adj"/>
            </a:avLst>
          </a:prstGeom>
          <a:solidFill>
            <a:srgbClr val="61ADCF"/>
          </a:solidFill>
          <a:ln>
            <a:noFill/>
          </a:ln>
        </p:spPr>
        <p:txBody>
          <a:bodyPr anchorCtr="0" anchor="ctr" bIns="45700" lIns="91425" spcFirstLastPara="1" rIns="180000" wrap="square" tIns="45700">
            <a:noAutofit/>
          </a:bodyPr>
          <a:lstStyle/>
          <a:p>
            <a:pPr indent="0" lvl="0" marL="114309" marR="0" rtl="0" algn="ctr">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Translucency</a:t>
            </a:r>
            <a:endParaRPr b="0" i="0" sz="1400" u="none" cap="none" strike="noStrike">
              <a:solidFill>
                <a:srgbClr val="000000"/>
              </a:solidFill>
              <a:latin typeface="Arial"/>
              <a:ea typeface="Arial"/>
              <a:cs typeface="Arial"/>
              <a:sym typeface="Arial"/>
            </a:endParaRPr>
          </a:p>
        </p:txBody>
      </p:sp>
      <p:sp>
        <p:nvSpPr>
          <p:cNvPr id="1999" name="Google Shape;1999;p248"/>
          <p:cNvSpPr/>
          <p:nvPr/>
        </p:nvSpPr>
        <p:spPr>
          <a:xfrm>
            <a:off x="1704103" y="5149876"/>
            <a:ext cx="2768832" cy="906499"/>
          </a:xfrm>
          <a:prstGeom prst="roundRect">
            <a:avLst>
              <a:gd fmla="val 0" name="adj"/>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Probability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2000" name="Google Shape;2000;p248"/>
          <p:cNvSpPr/>
          <p:nvPr/>
        </p:nvSpPr>
        <p:spPr>
          <a:xfrm>
            <a:off x="1704102" y="6277455"/>
            <a:ext cx="2776819" cy="906499"/>
          </a:xfrm>
          <a:prstGeom prst="roundRect">
            <a:avLst>
              <a:gd fmla="val 0" name="adj"/>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Algorithmic Complexity</a:t>
            </a:r>
            <a:endParaRPr b="0" i="0" sz="1400" u="none" cap="none" strike="noStrike">
              <a:solidFill>
                <a:srgbClr val="000000"/>
              </a:solidFill>
              <a:latin typeface="Arial"/>
              <a:ea typeface="Arial"/>
              <a:cs typeface="Arial"/>
              <a:sym typeface="Arial"/>
            </a:endParaRPr>
          </a:p>
        </p:txBody>
      </p:sp>
      <p:sp>
        <p:nvSpPr>
          <p:cNvPr id="2001" name="Google Shape;2001;p248"/>
          <p:cNvSpPr/>
          <p:nvPr/>
        </p:nvSpPr>
        <p:spPr>
          <a:xfrm>
            <a:off x="1704103" y="2925766"/>
            <a:ext cx="2768832" cy="906499"/>
          </a:xfrm>
          <a:prstGeom prst="roundRect">
            <a:avLst>
              <a:gd fmla="val 0" name="adj"/>
            </a:avLst>
          </a:prstGeom>
          <a:solidFill>
            <a:srgbClr val="0284EF"/>
          </a:solidFill>
          <a:ln>
            <a:noFill/>
          </a:ln>
        </p:spPr>
        <p:txBody>
          <a:bodyPr anchorCtr="0" anchor="ctr" bIns="45700" lIns="91425" spcFirstLastPara="1" rIns="91425" wrap="square" tIns="45700">
            <a:noAutofit/>
          </a:bodyPr>
          <a:lstStyle/>
          <a:p>
            <a:pPr indent="0" lvl="0" marL="114309" marR="0" rtl="0" algn="ctr">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Expressive Power</a:t>
            </a:r>
            <a:endParaRPr b="0" i="0" sz="1400" u="none" cap="none" strike="noStrike">
              <a:solidFill>
                <a:srgbClr val="000000"/>
              </a:solidFill>
              <a:latin typeface="Arial"/>
              <a:ea typeface="Arial"/>
              <a:cs typeface="Arial"/>
              <a:sym typeface="Arial"/>
            </a:endParaRPr>
          </a:p>
        </p:txBody>
      </p:sp>
      <p:sp>
        <p:nvSpPr>
          <p:cNvPr id="2002" name="Google Shape;2002;p248"/>
          <p:cNvSpPr txBox="1"/>
          <p:nvPr/>
        </p:nvSpPr>
        <p:spPr>
          <a:xfrm>
            <a:off x="910416" y="1283860"/>
            <a:ext cx="15066645" cy="430847"/>
          </a:xfrm>
          <a:prstGeom prst="rect">
            <a:avLst/>
          </a:prstGeom>
          <a:noFill/>
          <a:ln>
            <a:noFill/>
          </a:ln>
        </p:spPr>
        <p:txBody>
          <a:bodyPr anchorCtr="0" anchor="t" bIns="45700" lIns="91425" spcFirstLastPara="1" rIns="91425" wrap="square" tIns="45700">
            <a:spAutoFit/>
          </a:bodyPr>
          <a:lstStyle/>
          <a:p>
            <a:pPr indent="0" lvl="0" marL="76200" marR="0" rtl="0" algn="ctr">
              <a:lnSpc>
                <a:spcPct val="100000"/>
              </a:lnSpc>
              <a:spcBef>
                <a:spcPts val="0"/>
              </a:spcBef>
              <a:spcAft>
                <a:spcPts val="0"/>
              </a:spcAft>
              <a:buClr>
                <a:srgbClr val="000000"/>
              </a:buClr>
              <a:buSzPts val="2200"/>
              <a:buFont typeface="Arial"/>
              <a:buNone/>
            </a:pPr>
            <a:r>
              <a:rPr b="0" i="0" lang="en-IN" sz="2200" u="none" cap="none" strike="noStrike">
                <a:solidFill>
                  <a:srgbClr val="44494E"/>
                </a:solidFill>
                <a:latin typeface="Open Sans"/>
                <a:ea typeface="Open Sans"/>
                <a:cs typeface="Open Sans"/>
                <a:sym typeface="Open Sans"/>
              </a:rPr>
              <a:t>These properties measure the effectiveness of the explanation method:</a:t>
            </a:r>
            <a:endParaRPr b="0" i="0" sz="2200" u="none" cap="none" strike="noStrike">
              <a:solidFill>
                <a:srgbClr val="44494E"/>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002">
                                            <p:txEl>
                                              <p:pRg end="0" st="0"/>
                                            </p:txEl>
                                          </p:spTgt>
                                        </p:tgtEl>
                                        <p:attrNameLst>
                                          <p:attrName>style.visibility</p:attrName>
                                        </p:attrNameLst>
                                      </p:cBhvr>
                                      <p:to>
                                        <p:strVal val="visible"/>
                                      </p:to>
                                    </p:set>
                                    <p:anim calcmode="lin" valueType="num">
                                      <p:cBhvr additive="base">
                                        <p:cTn dur="500"/>
                                        <p:tgtEl>
                                          <p:spTgt spid="2002">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2002">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7" name="Shape 2007"/>
        <p:cNvGrpSpPr/>
        <p:nvPr/>
      </p:nvGrpSpPr>
      <p:grpSpPr>
        <a:xfrm>
          <a:off x="0" y="0"/>
          <a:ext cx="0" cy="0"/>
          <a:chOff x="0" y="0"/>
          <a:chExt cx="0" cy="0"/>
        </a:xfrm>
      </p:grpSpPr>
      <p:sp>
        <p:nvSpPr>
          <p:cNvPr id="2008" name="Google Shape;2008;p249"/>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IN"/>
              <a:t>Properties of Individual Explanations</a:t>
            </a:r>
            <a:endParaRPr/>
          </a:p>
        </p:txBody>
      </p:sp>
      <p:sp>
        <p:nvSpPr>
          <p:cNvPr id="2009" name="Google Shape;2009;p249"/>
          <p:cNvSpPr txBox="1"/>
          <p:nvPr>
            <p:ph idx="1" type="body"/>
          </p:nvPr>
        </p:nvSpPr>
        <p:spPr>
          <a:xfrm>
            <a:off x="962526" y="1044737"/>
            <a:ext cx="14229348" cy="7537789"/>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1333"/>
              </a:spcBef>
              <a:spcAft>
                <a:spcPts val="0"/>
              </a:spcAft>
              <a:buSzPts val="2400"/>
              <a:buFont typeface="Noto Sans Symbols"/>
              <a:buNone/>
            </a:pPr>
            <a:r>
              <a:t/>
            </a:r>
            <a:endParaRPr sz="2200"/>
          </a:p>
          <a:p>
            <a:pPr indent="-228600" lvl="0" marL="457200" rtl="0" algn="l">
              <a:lnSpc>
                <a:spcPct val="100000"/>
              </a:lnSpc>
              <a:spcBef>
                <a:spcPts val="1333"/>
              </a:spcBef>
              <a:spcAft>
                <a:spcPts val="0"/>
              </a:spcAft>
              <a:buSzPts val="2400"/>
              <a:buFont typeface="Noto Sans Symbols"/>
              <a:buNone/>
            </a:pPr>
            <a:r>
              <a:t/>
            </a:r>
            <a:endParaRPr sz="2200"/>
          </a:p>
          <a:p>
            <a:pPr indent="0" lvl="0" marL="76200" rtl="0" algn="l">
              <a:lnSpc>
                <a:spcPct val="100000"/>
              </a:lnSpc>
              <a:spcBef>
                <a:spcPts val="1333"/>
              </a:spcBef>
              <a:spcAft>
                <a:spcPts val="0"/>
              </a:spcAft>
              <a:buSzPts val="2400"/>
              <a:buNone/>
            </a:pPr>
            <a:r>
              <a:t/>
            </a:r>
            <a:endParaRPr sz="2200"/>
          </a:p>
        </p:txBody>
      </p:sp>
      <p:pic>
        <p:nvPicPr>
          <p:cNvPr id="2010" name="Google Shape;2010;p249"/>
          <p:cNvPicPr preferRelativeResize="0"/>
          <p:nvPr/>
        </p:nvPicPr>
        <p:blipFill rotWithShape="1">
          <a:blip r:embed="rId3">
            <a:alphaModFix/>
          </a:blip>
          <a:srcRect b="0" l="0" r="0" t="0"/>
          <a:stretch/>
        </p:blipFill>
        <p:spPr>
          <a:xfrm>
            <a:off x="1939272" y="751273"/>
            <a:ext cx="12649166" cy="341591"/>
          </a:xfrm>
          <a:prstGeom prst="rect">
            <a:avLst/>
          </a:prstGeom>
          <a:noFill/>
          <a:ln>
            <a:noFill/>
          </a:ln>
        </p:spPr>
      </p:pic>
      <p:sp>
        <p:nvSpPr>
          <p:cNvPr id="2011" name="Google Shape;2011;p249"/>
          <p:cNvSpPr/>
          <p:nvPr/>
        </p:nvSpPr>
        <p:spPr>
          <a:xfrm>
            <a:off x="4476801" y="4042438"/>
            <a:ext cx="11234886" cy="906499"/>
          </a:xfrm>
          <a:prstGeom prst="roundRect">
            <a:avLst>
              <a:gd fmla="val 0" name="adj"/>
            </a:avLst>
          </a:prstGeom>
          <a:solidFill>
            <a:srgbClr val="C7D3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Checks how well the explanation approximates the prediction</a:t>
            </a:r>
            <a:endParaRPr b="0" i="0" sz="1400" u="none" cap="none" strike="noStrike">
              <a:solidFill>
                <a:srgbClr val="000000"/>
              </a:solidFill>
              <a:latin typeface="Arial"/>
              <a:ea typeface="Arial"/>
              <a:cs typeface="Arial"/>
              <a:sym typeface="Arial"/>
            </a:endParaRPr>
          </a:p>
        </p:txBody>
      </p:sp>
      <p:sp>
        <p:nvSpPr>
          <p:cNvPr id="2012" name="Google Shape;2012;p249"/>
          <p:cNvSpPr/>
          <p:nvPr/>
        </p:nvSpPr>
        <p:spPr>
          <a:xfrm>
            <a:off x="4468564" y="5146753"/>
            <a:ext cx="11230765" cy="902293"/>
          </a:xfrm>
          <a:prstGeom prst="roundRect">
            <a:avLst>
              <a:gd fmla="val 0" name="adj"/>
            </a:avLst>
          </a:prstGeom>
          <a:solidFill>
            <a:srgbClr val="C7D3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Helps to differentiate among models trained on same data set with same procedure</a:t>
            </a:r>
            <a:endParaRPr b="0" i="0" sz="1400" u="none" cap="none" strike="noStrike">
              <a:solidFill>
                <a:srgbClr val="000000"/>
              </a:solidFill>
              <a:latin typeface="Arial"/>
              <a:ea typeface="Arial"/>
              <a:cs typeface="Arial"/>
              <a:sym typeface="Arial"/>
            </a:endParaRPr>
          </a:p>
        </p:txBody>
      </p:sp>
      <p:sp>
        <p:nvSpPr>
          <p:cNvPr id="2013" name="Google Shape;2013;p249"/>
          <p:cNvSpPr/>
          <p:nvPr/>
        </p:nvSpPr>
        <p:spPr>
          <a:xfrm>
            <a:off x="4480920" y="6271576"/>
            <a:ext cx="11230766" cy="906499"/>
          </a:xfrm>
          <a:prstGeom prst="roundRect">
            <a:avLst>
              <a:gd fmla="val 0" name="adj"/>
            </a:avLst>
          </a:prstGeom>
          <a:solidFill>
            <a:srgbClr val="C7D3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Highlights the similar parameters in a fixed model</a:t>
            </a:r>
            <a:endParaRPr b="0" i="0" sz="1400" u="none" cap="none" strike="noStrike">
              <a:solidFill>
                <a:srgbClr val="000000"/>
              </a:solidFill>
              <a:latin typeface="Arial"/>
              <a:ea typeface="Arial"/>
              <a:cs typeface="Arial"/>
              <a:sym typeface="Arial"/>
            </a:endParaRPr>
          </a:p>
        </p:txBody>
      </p:sp>
      <p:sp>
        <p:nvSpPr>
          <p:cNvPr id="2014" name="Google Shape;2014;p249"/>
          <p:cNvSpPr/>
          <p:nvPr/>
        </p:nvSpPr>
        <p:spPr>
          <a:xfrm>
            <a:off x="4480920" y="7388249"/>
            <a:ext cx="11230766" cy="906499"/>
          </a:xfrm>
          <a:prstGeom prst="roundRect">
            <a:avLst>
              <a:gd fmla="val 0" name="adj"/>
            </a:avLst>
          </a:prstGeom>
          <a:solidFill>
            <a:srgbClr val="C7D3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Helps in making the explanation understandable</a:t>
            </a:r>
            <a:endParaRPr b="0" i="0" sz="1400" u="none" cap="none" strike="noStrike">
              <a:solidFill>
                <a:srgbClr val="000000"/>
              </a:solidFill>
              <a:latin typeface="Arial"/>
              <a:ea typeface="Arial"/>
              <a:cs typeface="Arial"/>
              <a:sym typeface="Arial"/>
            </a:endParaRPr>
          </a:p>
        </p:txBody>
      </p:sp>
      <p:sp>
        <p:nvSpPr>
          <p:cNvPr id="2015" name="Google Shape;2015;p249"/>
          <p:cNvSpPr/>
          <p:nvPr/>
        </p:nvSpPr>
        <p:spPr>
          <a:xfrm>
            <a:off x="4464443" y="2925766"/>
            <a:ext cx="11234886" cy="906499"/>
          </a:xfrm>
          <a:prstGeom prst="roundRect">
            <a:avLst>
              <a:gd fmla="val 0" name="adj"/>
            </a:avLst>
          </a:prstGeom>
          <a:solidFill>
            <a:srgbClr val="C7D3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Assesses the accuracy of prediction of the unseen data</a:t>
            </a:r>
            <a:endParaRPr b="0" i="0" sz="1400" u="none" cap="none" strike="noStrike">
              <a:solidFill>
                <a:srgbClr val="000000"/>
              </a:solidFill>
              <a:latin typeface="Arial"/>
              <a:ea typeface="Arial"/>
              <a:cs typeface="Arial"/>
              <a:sym typeface="Arial"/>
            </a:endParaRPr>
          </a:p>
        </p:txBody>
      </p:sp>
      <p:sp>
        <p:nvSpPr>
          <p:cNvPr id="2016" name="Google Shape;2016;p249"/>
          <p:cNvSpPr/>
          <p:nvPr/>
        </p:nvSpPr>
        <p:spPr>
          <a:xfrm>
            <a:off x="1704103" y="4038494"/>
            <a:ext cx="2772697" cy="906499"/>
          </a:xfrm>
          <a:prstGeom prst="roundRect">
            <a:avLst>
              <a:gd fmla="val 0" name="adj"/>
            </a:avLst>
          </a:prstGeom>
          <a:solidFill>
            <a:srgbClr val="61ADCF"/>
          </a:solidFill>
          <a:ln>
            <a:noFill/>
          </a:ln>
        </p:spPr>
        <p:txBody>
          <a:bodyPr anchorCtr="0" anchor="ctr" bIns="45700" lIns="91425" spcFirstLastPara="1" rIns="180000" wrap="square" tIns="45700">
            <a:noAutofit/>
          </a:bodyPr>
          <a:lstStyle/>
          <a:p>
            <a:pPr indent="0" lvl="0" marL="114309" marR="0" rtl="0" algn="ctr">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Fidelity</a:t>
            </a:r>
            <a:endParaRPr b="0" i="0" sz="2200" u="none" cap="none" strike="noStrike">
              <a:solidFill>
                <a:schemeClr val="lt1"/>
              </a:solidFill>
              <a:latin typeface="Open Sans"/>
              <a:ea typeface="Open Sans"/>
              <a:cs typeface="Open Sans"/>
              <a:sym typeface="Open Sans"/>
            </a:endParaRPr>
          </a:p>
        </p:txBody>
      </p:sp>
      <p:sp>
        <p:nvSpPr>
          <p:cNvPr id="2017" name="Google Shape;2017;p249"/>
          <p:cNvSpPr/>
          <p:nvPr/>
        </p:nvSpPr>
        <p:spPr>
          <a:xfrm>
            <a:off x="1704103" y="5149876"/>
            <a:ext cx="2768832" cy="906499"/>
          </a:xfrm>
          <a:prstGeom prst="roundRect">
            <a:avLst>
              <a:gd fmla="val 0" name="adj"/>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Consistency</a:t>
            </a:r>
            <a:endParaRPr b="0" i="0" sz="1400" u="none" cap="none" strike="noStrike">
              <a:solidFill>
                <a:srgbClr val="000000"/>
              </a:solidFill>
              <a:latin typeface="Arial"/>
              <a:ea typeface="Arial"/>
              <a:cs typeface="Arial"/>
              <a:sym typeface="Arial"/>
            </a:endParaRPr>
          </a:p>
        </p:txBody>
      </p:sp>
      <p:sp>
        <p:nvSpPr>
          <p:cNvPr id="2018" name="Google Shape;2018;p249"/>
          <p:cNvSpPr/>
          <p:nvPr/>
        </p:nvSpPr>
        <p:spPr>
          <a:xfrm>
            <a:off x="1704102" y="6277455"/>
            <a:ext cx="2776819" cy="906499"/>
          </a:xfrm>
          <a:prstGeom prst="roundRect">
            <a:avLst>
              <a:gd fmla="val 0" name="adj"/>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Stability</a:t>
            </a:r>
            <a:endParaRPr b="0" i="0" sz="22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2019" name="Google Shape;2019;p249"/>
          <p:cNvSpPr/>
          <p:nvPr/>
        </p:nvSpPr>
        <p:spPr>
          <a:xfrm>
            <a:off x="1704102" y="7388250"/>
            <a:ext cx="2776815" cy="906499"/>
          </a:xfrm>
          <a:prstGeom prst="roundRect">
            <a:avLst>
              <a:gd fmla="val 0" name="adj"/>
            </a:avLst>
          </a:prstGeom>
          <a:solidFill>
            <a:srgbClr val="162E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Comprehensibility</a:t>
            </a:r>
            <a:endParaRPr b="0" i="0" sz="22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Open Sans"/>
              <a:ea typeface="Open Sans"/>
              <a:cs typeface="Open Sans"/>
              <a:sym typeface="Open Sans"/>
            </a:endParaRPr>
          </a:p>
        </p:txBody>
      </p:sp>
      <p:sp>
        <p:nvSpPr>
          <p:cNvPr id="2020" name="Google Shape;2020;p249"/>
          <p:cNvSpPr/>
          <p:nvPr/>
        </p:nvSpPr>
        <p:spPr>
          <a:xfrm>
            <a:off x="1704103" y="2925766"/>
            <a:ext cx="2768832" cy="906499"/>
          </a:xfrm>
          <a:prstGeom prst="roundRect">
            <a:avLst>
              <a:gd fmla="val 0" name="adj"/>
            </a:avLst>
          </a:prstGeom>
          <a:solidFill>
            <a:srgbClr val="0284EF"/>
          </a:solidFill>
          <a:ln>
            <a:noFill/>
          </a:ln>
        </p:spPr>
        <p:txBody>
          <a:bodyPr anchorCtr="0" anchor="ctr" bIns="45700" lIns="91425" spcFirstLastPara="1" rIns="91425" wrap="square" tIns="45700">
            <a:noAutofit/>
          </a:bodyPr>
          <a:lstStyle/>
          <a:p>
            <a:pPr indent="0" lvl="0" marL="114309" marR="0" rtl="0" algn="ctr">
              <a:lnSpc>
                <a:spcPct val="100000"/>
              </a:lnSpc>
              <a:spcBef>
                <a:spcPts val="0"/>
              </a:spcBef>
              <a:spcAft>
                <a:spcPts val="0"/>
              </a:spcAft>
              <a:buClr>
                <a:srgbClr val="000000"/>
              </a:buClr>
              <a:buSzPts val="2200"/>
              <a:buFont typeface="Arial"/>
              <a:buNone/>
            </a:pPr>
            <a:r>
              <a:rPr b="0" i="0" lang="en-IN" sz="2200" u="none" cap="none" strike="noStrike">
                <a:solidFill>
                  <a:schemeClr val="lt1"/>
                </a:solidFill>
                <a:latin typeface="Open Sans"/>
                <a:ea typeface="Open Sans"/>
                <a:cs typeface="Open Sans"/>
                <a:sym typeface="Open Sans"/>
              </a:rPr>
              <a:t>Accuracy</a:t>
            </a:r>
            <a:endParaRPr b="0" i="0" sz="2200" u="none" cap="none" strike="noStrike">
              <a:solidFill>
                <a:schemeClr val="lt1"/>
              </a:solidFill>
              <a:latin typeface="Open Sans"/>
              <a:ea typeface="Open Sans"/>
              <a:cs typeface="Open Sans"/>
              <a:sym typeface="Open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4" name="Shape 2024"/>
        <p:cNvGrpSpPr/>
        <p:nvPr/>
      </p:nvGrpSpPr>
      <p:grpSpPr>
        <a:xfrm>
          <a:off x="0" y="0"/>
          <a:ext cx="0" cy="0"/>
          <a:chOff x="0" y="0"/>
          <a:chExt cx="0" cy="0"/>
        </a:xfrm>
      </p:grpSpPr>
      <p:sp>
        <p:nvSpPr>
          <p:cNvPr id="2025" name="Google Shape;2025;p250"/>
          <p:cNvSpPr txBox="1"/>
          <p:nvPr/>
        </p:nvSpPr>
        <p:spPr>
          <a:xfrm>
            <a:off x="1466833" y="1543599"/>
            <a:ext cx="8847600" cy="787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IN" sz="2200" u="none" cap="none" strike="noStrike">
                <a:solidFill>
                  <a:srgbClr val="434343"/>
                </a:solidFill>
                <a:latin typeface="Open Sans"/>
                <a:ea typeface="Open Sans"/>
                <a:cs typeface="Open Sans"/>
                <a:sym typeface="Open Sans"/>
              </a:rPr>
              <a:t>Now, you are able to:</a:t>
            </a:r>
            <a:endParaRPr b="0" i="0" sz="2200" u="none" cap="none" strike="noStrike">
              <a:solidFill>
                <a:srgbClr val="434343"/>
              </a:solidFill>
              <a:latin typeface="Open Sans"/>
              <a:ea typeface="Open Sans"/>
              <a:cs typeface="Open Sans"/>
              <a:sym typeface="Open Sans"/>
            </a:endParaRPr>
          </a:p>
        </p:txBody>
      </p:sp>
      <p:pic>
        <p:nvPicPr>
          <p:cNvPr id="2026" name="Google Shape;2026;p250"/>
          <p:cNvPicPr preferRelativeResize="0"/>
          <p:nvPr/>
        </p:nvPicPr>
        <p:blipFill rotWithShape="1">
          <a:blip r:embed="rId3">
            <a:alphaModFix/>
          </a:blip>
          <a:srcRect b="0" l="0" r="0" t="0"/>
          <a:stretch/>
        </p:blipFill>
        <p:spPr>
          <a:xfrm>
            <a:off x="913063" y="2493633"/>
            <a:ext cx="489335" cy="489335"/>
          </a:xfrm>
          <a:prstGeom prst="rect">
            <a:avLst/>
          </a:prstGeom>
          <a:noFill/>
          <a:ln>
            <a:noFill/>
          </a:ln>
        </p:spPr>
      </p:pic>
      <p:pic>
        <p:nvPicPr>
          <p:cNvPr id="2027" name="Google Shape;2027;p250"/>
          <p:cNvPicPr preferRelativeResize="0"/>
          <p:nvPr/>
        </p:nvPicPr>
        <p:blipFill rotWithShape="1">
          <a:blip r:embed="rId3">
            <a:alphaModFix/>
          </a:blip>
          <a:srcRect b="0" l="0" r="0" t="0"/>
          <a:stretch/>
        </p:blipFill>
        <p:spPr>
          <a:xfrm>
            <a:off x="913063" y="3434144"/>
            <a:ext cx="489335" cy="489335"/>
          </a:xfrm>
          <a:prstGeom prst="rect">
            <a:avLst/>
          </a:prstGeom>
          <a:noFill/>
          <a:ln>
            <a:noFill/>
          </a:ln>
        </p:spPr>
      </p:pic>
      <p:pic>
        <p:nvPicPr>
          <p:cNvPr id="2028" name="Google Shape;2028;p250"/>
          <p:cNvPicPr preferRelativeResize="0"/>
          <p:nvPr/>
        </p:nvPicPr>
        <p:blipFill rotWithShape="1">
          <a:blip r:embed="rId3">
            <a:alphaModFix/>
          </a:blip>
          <a:srcRect b="0" l="0" r="0" t="0"/>
          <a:stretch/>
        </p:blipFill>
        <p:spPr>
          <a:xfrm>
            <a:off x="913062" y="4279206"/>
            <a:ext cx="489335" cy="489335"/>
          </a:xfrm>
          <a:prstGeom prst="rect">
            <a:avLst/>
          </a:prstGeom>
          <a:noFill/>
          <a:ln>
            <a:noFill/>
          </a:ln>
        </p:spPr>
      </p:pic>
      <p:sp>
        <p:nvSpPr>
          <p:cNvPr id="2029" name="Google Shape;2029;p250"/>
          <p:cNvSpPr/>
          <p:nvPr/>
        </p:nvSpPr>
        <p:spPr>
          <a:xfrm>
            <a:off x="1466833" y="3380551"/>
            <a:ext cx="7495263" cy="596520"/>
          </a:xfrm>
          <a:prstGeom prst="rect">
            <a:avLst/>
          </a:prstGeom>
          <a:noFill/>
          <a:ln>
            <a:noFill/>
          </a:ln>
        </p:spPr>
        <p:txBody>
          <a:bodyPr anchorCtr="0" anchor="t" bIns="0" lIns="91425" spcFirstLastPara="1" rIns="91425" wrap="square" tIns="0">
            <a:noAutofit/>
          </a:bodyPr>
          <a:lstStyle/>
          <a:p>
            <a:pPr indent="0" lvl="0" marL="50800" marR="0" rtl="0" algn="l">
              <a:lnSpc>
                <a:spcPct val="90000"/>
              </a:lnSpc>
              <a:spcBef>
                <a:spcPts val="1333"/>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Perform batch normalization </a:t>
            </a:r>
            <a:endParaRPr b="0" i="0" sz="2200" u="none" cap="none" strike="noStrike">
              <a:solidFill>
                <a:srgbClr val="3F3F3F"/>
              </a:solidFill>
              <a:latin typeface="Open Sans"/>
              <a:ea typeface="Open Sans"/>
              <a:cs typeface="Open Sans"/>
              <a:sym typeface="Open Sans"/>
            </a:endParaRPr>
          </a:p>
        </p:txBody>
      </p:sp>
      <p:sp>
        <p:nvSpPr>
          <p:cNvPr id="2030" name="Google Shape;2030;p250"/>
          <p:cNvSpPr/>
          <p:nvPr/>
        </p:nvSpPr>
        <p:spPr>
          <a:xfrm>
            <a:off x="1466833" y="4241899"/>
            <a:ext cx="7791467" cy="586774"/>
          </a:xfrm>
          <a:prstGeom prst="rect">
            <a:avLst/>
          </a:prstGeom>
          <a:noFill/>
          <a:ln>
            <a:noFill/>
          </a:ln>
        </p:spPr>
        <p:txBody>
          <a:bodyPr anchorCtr="0" anchor="t" bIns="0" lIns="91425" spcFirstLastPara="1" rIns="91425" wrap="square" tIns="0">
            <a:noAutofit/>
          </a:bodyPr>
          <a:lstStyle/>
          <a:p>
            <a:pPr indent="0" lvl="0" marL="50800" marR="0" rtl="0" algn="l">
              <a:lnSpc>
                <a:spcPct val="90000"/>
              </a:lnSpc>
              <a:spcBef>
                <a:spcPts val="1333"/>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Describe hyperparameter tuning and its significance</a:t>
            </a:r>
            <a:endParaRPr b="0" i="0" sz="1400" u="none" cap="none" strike="noStrike">
              <a:solidFill>
                <a:srgbClr val="000000"/>
              </a:solidFill>
              <a:latin typeface="Arial"/>
              <a:ea typeface="Arial"/>
              <a:cs typeface="Arial"/>
              <a:sym typeface="Arial"/>
            </a:endParaRPr>
          </a:p>
          <a:p>
            <a:pPr indent="0" lvl="0" marL="50800" marR="0" rtl="0" algn="l">
              <a:lnSpc>
                <a:spcPct val="90000"/>
              </a:lnSpc>
              <a:spcBef>
                <a:spcPts val="1333"/>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2031" name="Google Shape;2031;p250"/>
          <p:cNvSpPr/>
          <p:nvPr/>
        </p:nvSpPr>
        <p:spPr>
          <a:xfrm>
            <a:off x="1447783" y="2434294"/>
            <a:ext cx="7099841" cy="586774"/>
          </a:xfrm>
          <a:prstGeom prst="rect">
            <a:avLst/>
          </a:prstGeom>
          <a:noFill/>
          <a:ln>
            <a:noFill/>
          </a:ln>
        </p:spPr>
        <p:txBody>
          <a:bodyPr anchorCtr="0" anchor="t" bIns="0" lIns="91425" spcFirstLastPara="1" rIns="91425" wrap="square" tIns="0">
            <a:noAutofit/>
          </a:bodyPr>
          <a:lstStyle/>
          <a:p>
            <a:pPr indent="0" lvl="0" marL="50800" marR="0" rtl="0" algn="l">
              <a:lnSpc>
                <a:spcPct val="90000"/>
              </a:lnSpc>
              <a:spcBef>
                <a:spcPts val="1333"/>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Explain algorithms of optimization</a:t>
            </a:r>
            <a:endParaRPr b="0" i="0" sz="2200" u="none" cap="none" strike="noStrike">
              <a:solidFill>
                <a:srgbClr val="3F3F3F"/>
              </a:solidFill>
              <a:latin typeface="Open Sans"/>
              <a:ea typeface="Open Sans"/>
              <a:cs typeface="Open Sans"/>
              <a:sym typeface="Open Sans"/>
            </a:endParaRPr>
          </a:p>
        </p:txBody>
      </p:sp>
      <p:pic>
        <p:nvPicPr>
          <p:cNvPr id="2032" name="Google Shape;2032;p250"/>
          <p:cNvPicPr preferRelativeResize="0"/>
          <p:nvPr/>
        </p:nvPicPr>
        <p:blipFill rotWithShape="1">
          <a:blip r:embed="rId3">
            <a:alphaModFix/>
          </a:blip>
          <a:srcRect b="0" l="0" r="0" t="0"/>
          <a:stretch/>
        </p:blipFill>
        <p:spPr>
          <a:xfrm>
            <a:off x="913061" y="5084713"/>
            <a:ext cx="489335" cy="489335"/>
          </a:xfrm>
          <a:prstGeom prst="rect">
            <a:avLst/>
          </a:prstGeom>
          <a:noFill/>
          <a:ln>
            <a:noFill/>
          </a:ln>
        </p:spPr>
      </p:pic>
      <p:sp>
        <p:nvSpPr>
          <p:cNvPr id="2033" name="Google Shape;2033;p250"/>
          <p:cNvSpPr/>
          <p:nvPr/>
        </p:nvSpPr>
        <p:spPr>
          <a:xfrm>
            <a:off x="1466833" y="5020545"/>
            <a:ext cx="7791467" cy="586774"/>
          </a:xfrm>
          <a:prstGeom prst="rect">
            <a:avLst/>
          </a:prstGeom>
          <a:noFill/>
          <a:ln>
            <a:noFill/>
          </a:ln>
        </p:spPr>
        <p:txBody>
          <a:bodyPr anchorCtr="0" anchor="t" bIns="0" lIns="91425" spcFirstLastPara="1" rIns="91425" wrap="square" tIns="0">
            <a:noAutofit/>
          </a:bodyPr>
          <a:lstStyle/>
          <a:p>
            <a:pPr indent="0" lvl="0" marL="50800" marR="0" rtl="0" algn="l">
              <a:lnSpc>
                <a:spcPct val="90000"/>
              </a:lnSpc>
              <a:spcBef>
                <a:spcPts val="1333"/>
              </a:spcBef>
              <a:spcAft>
                <a:spcPts val="0"/>
              </a:spcAft>
              <a:buClr>
                <a:srgbClr val="000000"/>
              </a:buClr>
              <a:buSzPts val="2200"/>
              <a:buFont typeface="Arial"/>
              <a:buNone/>
            </a:pPr>
            <a:r>
              <a:rPr b="0" i="0" lang="en-IN" sz="2200" u="none" cap="none" strike="noStrike">
                <a:solidFill>
                  <a:srgbClr val="3F3F3F"/>
                </a:solidFill>
                <a:latin typeface="Open Sans"/>
                <a:ea typeface="Open Sans"/>
                <a:cs typeface="Open Sans"/>
                <a:sym typeface="Open Sans"/>
              </a:rPr>
              <a:t>Explain interpretability in deep learning</a:t>
            </a:r>
            <a:endParaRPr b="0" i="0" sz="1400" u="none" cap="none" strike="noStrike">
              <a:solidFill>
                <a:srgbClr val="000000"/>
              </a:solidFill>
              <a:latin typeface="Arial"/>
              <a:ea typeface="Arial"/>
              <a:cs typeface="Arial"/>
              <a:sym typeface="Arial"/>
            </a:endParaRPr>
          </a:p>
          <a:p>
            <a:pPr indent="0" lvl="0" marL="50800" marR="0" rtl="0" algn="l">
              <a:lnSpc>
                <a:spcPct val="90000"/>
              </a:lnSpc>
              <a:spcBef>
                <a:spcPts val="1333"/>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7" name="Shape 2037"/>
        <p:cNvGrpSpPr/>
        <p:nvPr/>
      </p:nvGrpSpPr>
      <p:grpSpPr>
        <a:xfrm>
          <a:off x="0" y="0"/>
          <a:ext cx="0" cy="0"/>
          <a:chOff x="0" y="0"/>
          <a:chExt cx="0" cy="0"/>
        </a:xfrm>
      </p:grpSpPr>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1" name="Shape 2041"/>
        <p:cNvGrpSpPr/>
        <p:nvPr/>
      </p:nvGrpSpPr>
      <p:grpSpPr>
        <a:xfrm>
          <a:off x="0" y="0"/>
          <a:ext cx="0" cy="0"/>
          <a:chOff x="0" y="0"/>
          <a:chExt cx="0" cy="0"/>
        </a:xfrm>
      </p:grpSpPr>
      <p:sp>
        <p:nvSpPr>
          <p:cNvPr id="2042" name="Google Shape;2042;p251"/>
          <p:cNvSpPr txBox="1"/>
          <p:nvPr>
            <p:ph idx="1"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333"/>
              </a:spcBef>
              <a:spcAft>
                <a:spcPts val="0"/>
              </a:spcAft>
              <a:buClr>
                <a:schemeClr val="lt1"/>
              </a:buClr>
              <a:buSzPts val="2200"/>
              <a:buFont typeface="Arial"/>
              <a:buNone/>
            </a:pPr>
            <a:r>
              <a:rPr lang="en-IN"/>
              <a:t>1</a:t>
            </a:r>
            <a:endParaRPr/>
          </a:p>
        </p:txBody>
      </p:sp>
      <p:sp>
        <p:nvSpPr>
          <p:cNvPr id="2043" name="Google Shape;2043;p251"/>
          <p:cNvSpPr txBox="1"/>
          <p:nvPr>
            <p:ph idx="2"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333"/>
              </a:spcBef>
              <a:spcAft>
                <a:spcPts val="0"/>
              </a:spcAft>
              <a:buClr>
                <a:srgbClr val="3F3F3F"/>
              </a:buClr>
              <a:buSzPts val="2200"/>
              <a:buNone/>
            </a:pPr>
            <a:r>
              <a:rPr lang="en-IN"/>
              <a:t>Which of the following optimization algorithms use moving average?</a:t>
            </a:r>
            <a:endParaRPr/>
          </a:p>
        </p:txBody>
      </p:sp>
      <p:sp>
        <p:nvSpPr>
          <p:cNvPr id="2044" name="Google Shape;2044;p251"/>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Gradient Descent</a:t>
            </a:r>
            <a:endParaRPr/>
          </a:p>
        </p:txBody>
      </p:sp>
      <p:sp>
        <p:nvSpPr>
          <p:cNvPr id="2045" name="Google Shape;2045;p251"/>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Stochastic Gradient Descent</a:t>
            </a:r>
            <a:endParaRPr/>
          </a:p>
        </p:txBody>
      </p:sp>
      <p:sp>
        <p:nvSpPr>
          <p:cNvPr id="2046" name="Google Shape;2046;p251"/>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Stochastic Gradient Descent with Mini Batch</a:t>
            </a:r>
            <a:endParaRPr/>
          </a:p>
          <a:p>
            <a:pPr indent="0" lvl="0" marL="0" rtl="0" algn="l">
              <a:lnSpc>
                <a:spcPct val="90000"/>
              </a:lnSpc>
              <a:spcBef>
                <a:spcPts val="1333"/>
              </a:spcBef>
              <a:spcAft>
                <a:spcPts val="0"/>
              </a:spcAft>
              <a:buClr>
                <a:srgbClr val="3F3F3F"/>
              </a:buClr>
              <a:buSzPts val="2000"/>
              <a:buNone/>
            </a:pPr>
            <a:r>
              <a:t/>
            </a:r>
            <a:endParaRPr/>
          </a:p>
        </p:txBody>
      </p:sp>
      <p:sp>
        <p:nvSpPr>
          <p:cNvPr id="2047" name="Google Shape;2047;p251"/>
          <p:cNvSpPr txBox="1"/>
          <p:nvPr>
            <p:ph idx="6"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Stochastic Gradient Descent with Momentum</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2" name="Shape 2052"/>
        <p:cNvGrpSpPr/>
        <p:nvPr/>
      </p:nvGrpSpPr>
      <p:grpSpPr>
        <a:xfrm>
          <a:off x="0" y="0"/>
          <a:ext cx="0" cy="0"/>
          <a:chOff x="0" y="0"/>
          <a:chExt cx="0" cy="0"/>
        </a:xfrm>
      </p:grpSpPr>
      <p:sp>
        <p:nvSpPr>
          <p:cNvPr id="2053" name="Google Shape;2053;p252"/>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333"/>
              </a:spcBef>
              <a:spcAft>
                <a:spcPts val="0"/>
              </a:spcAft>
              <a:buClr>
                <a:srgbClr val="3F3F3F"/>
              </a:buClr>
              <a:buSzPts val="2200"/>
              <a:buNone/>
            </a:pPr>
            <a:r>
              <a:rPr lang="en-IN"/>
              <a:t>Which of the following optimization algorithms use moving average?</a:t>
            </a:r>
            <a:endParaRPr/>
          </a:p>
        </p:txBody>
      </p:sp>
      <p:sp>
        <p:nvSpPr>
          <p:cNvPr id="2054" name="Google Shape;2054;p252"/>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333"/>
              </a:spcBef>
              <a:spcAft>
                <a:spcPts val="0"/>
              </a:spcAft>
              <a:buClr>
                <a:schemeClr val="lt1"/>
              </a:buClr>
              <a:buSzPts val="2200"/>
              <a:buFont typeface="Arial"/>
              <a:buNone/>
            </a:pPr>
            <a:r>
              <a:rPr lang="en-IN"/>
              <a:t>1</a:t>
            </a:r>
            <a:endParaRPr/>
          </a:p>
        </p:txBody>
      </p:sp>
      <p:sp>
        <p:nvSpPr>
          <p:cNvPr id="2055" name="Google Shape;2055;p252"/>
          <p:cNvSpPr txBox="1"/>
          <p:nvPr>
            <p:ph idx="4" type="body"/>
          </p:nvPr>
        </p:nvSpPr>
        <p:spPr>
          <a:xfrm>
            <a:off x="3346904" y="7352140"/>
            <a:ext cx="9022188" cy="400110"/>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1333"/>
              </a:spcBef>
              <a:spcAft>
                <a:spcPts val="0"/>
              </a:spcAft>
              <a:buClr>
                <a:srgbClr val="024F93"/>
              </a:buClr>
              <a:buSzPts val="2200"/>
              <a:buFont typeface="Arial"/>
              <a:buNone/>
            </a:pPr>
            <a:r>
              <a:rPr lang="en-IN"/>
              <a:t>b</a:t>
            </a:r>
            <a:endParaRPr/>
          </a:p>
        </p:txBody>
      </p:sp>
      <p:sp>
        <p:nvSpPr>
          <p:cNvPr id="2056" name="Google Shape;2056;p252"/>
          <p:cNvSpPr txBox="1"/>
          <p:nvPr>
            <p:ph idx="5"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Gradient Descent</a:t>
            </a:r>
            <a:endParaRPr/>
          </a:p>
          <a:p>
            <a:pPr indent="0" lvl="0" marL="0" rtl="0" algn="l">
              <a:lnSpc>
                <a:spcPct val="90000"/>
              </a:lnSpc>
              <a:spcBef>
                <a:spcPts val="1333"/>
              </a:spcBef>
              <a:spcAft>
                <a:spcPts val="0"/>
              </a:spcAft>
              <a:buClr>
                <a:srgbClr val="3F3F3F"/>
              </a:buClr>
              <a:buSzPts val="2000"/>
              <a:buNone/>
            </a:pPr>
            <a:r>
              <a:t/>
            </a:r>
            <a:endParaRPr/>
          </a:p>
        </p:txBody>
      </p:sp>
      <p:sp>
        <p:nvSpPr>
          <p:cNvPr id="2057" name="Google Shape;2057;p252"/>
          <p:cNvSpPr txBox="1"/>
          <p:nvPr>
            <p:ph idx="6" type="body"/>
          </p:nvPr>
        </p:nvSpPr>
        <p:spPr>
          <a:xfrm>
            <a:off x="2329744" y="3609022"/>
            <a:ext cx="11250600" cy="701700"/>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Stochastic Gradient Descent</a:t>
            </a:r>
            <a:endParaRPr/>
          </a:p>
          <a:p>
            <a:pPr indent="0" lvl="0" marL="0" rtl="0" algn="l">
              <a:lnSpc>
                <a:spcPct val="90000"/>
              </a:lnSpc>
              <a:spcBef>
                <a:spcPts val="1333"/>
              </a:spcBef>
              <a:spcAft>
                <a:spcPts val="0"/>
              </a:spcAft>
              <a:buClr>
                <a:srgbClr val="3F3F3F"/>
              </a:buClr>
              <a:buSzPts val="2000"/>
              <a:buNone/>
            </a:pPr>
            <a:r>
              <a:t/>
            </a:r>
            <a:endParaRPr/>
          </a:p>
        </p:txBody>
      </p:sp>
      <p:sp>
        <p:nvSpPr>
          <p:cNvPr id="2058" name="Google Shape;2058;p252"/>
          <p:cNvSpPr txBox="1"/>
          <p:nvPr>
            <p:ph idx="7"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Stochastic Gradient Descent with Mini Batch</a:t>
            </a:r>
            <a:endParaRPr/>
          </a:p>
          <a:p>
            <a:pPr indent="0" lvl="0" marL="0" rtl="0" algn="l">
              <a:lnSpc>
                <a:spcPct val="90000"/>
              </a:lnSpc>
              <a:spcBef>
                <a:spcPts val="1333"/>
              </a:spcBef>
              <a:spcAft>
                <a:spcPts val="0"/>
              </a:spcAft>
              <a:buClr>
                <a:srgbClr val="3F3F3F"/>
              </a:buClr>
              <a:buSzPts val="2000"/>
              <a:buNone/>
            </a:pPr>
            <a:r>
              <a:t/>
            </a:r>
            <a:endParaRPr/>
          </a:p>
        </p:txBody>
      </p:sp>
      <p:sp>
        <p:nvSpPr>
          <p:cNvPr id="2059" name="Google Shape;2059;p252"/>
          <p:cNvSpPr txBox="1"/>
          <p:nvPr>
            <p:ph idx="8" type="body"/>
          </p:nvPr>
        </p:nvSpPr>
        <p:spPr>
          <a:xfrm>
            <a:off x="2329744" y="518373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Stochastic Gradient Descent with Momentum</a:t>
            </a:r>
            <a:endParaRPr/>
          </a:p>
          <a:p>
            <a:pPr indent="0" lvl="0" marL="0" rtl="0" algn="l">
              <a:lnSpc>
                <a:spcPct val="90000"/>
              </a:lnSpc>
              <a:spcBef>
                <a:spcPts val="1333"/>
              </a:spcBef>
              <a:spcAft>
                <a:spcPts val="0"/>
              </a:spcAft>
              <a:buClr>
                <a:srgbClr val="3F3F3F"/>
              </a:buClr>
              <a:buSzPts val="2000"/>
              <a:buNone/>
            </a:pPr>
            <a:r>
              <a:t/>
            </a:r>
            <a:endParaRPr/>
          </a:p>
        </p:txBody>
      </p:sp>
      <p:sp>
        <p:nvSpPr>
          <p:cNvPr id="2060" name="Google Shape;2060;p252"/>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333"/>
              </a:spcBef>
              <a:spcAft>
                <a:spcPts val="0"/>
              </a:spcAft>
              <a:buClr>
                <a:srgbClr val="3F3F3F"/>
              </a:buClr>
              <a:buSzPts val="2000"/>
              <a:buNone/>
            </a:pPr>
            <a:r>
              <a:rPr lang="en-IN"/>
              <a:t>Stochastic gradient descent with momentum optimization algorithm uses moving average.</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4" name="Shape 2064"/>
        <p:cNvGrpSpPr/>
        <p:nvPr/>
      </p:nvGrpSpPr>
      <p:grpSpPr>
        <a:xfrm>
          <a:off x="0" y="0"/>
          <a:ext cx="0" cy="0"/>
          <a:chOff x="0" y="0"/>
          <a:chExt cx="0" cy="0"/>
        </a:xfrm>
      </p:grpSpPr>
      <p:sp>
        <p:nvSpPr>
          <p:cNvPr id="2065" name="Google Shape;2065;p253"/>
          <p:cNvSpPr txBox="1"/>
          <p:nvPr>
            <p:ph idx="1"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333"/>
              </a:spcBef>
              <a:spcAft>
                <a:spcPts val="0"/>
              </a:spcAft>
              <a:buClr>
                <a:schemeClr val="lt1"/>
              </a:buClr>
              <a:buSzPts val="2200"/>
              <a:buFont typeface="Arial"/>
              <a:buNone/>
            </a:pPr>
            <a:r>
              <a:rPr lang="en-IN"/>
              <a:t>2</a:t>
            </a:r>
            <a:endParaRPr/>
          </a:p>
        </p:txBody>
      </p:sp>
      <p:sp>
        <p:nvSpPr>
          <p:cNvPr id="2066" name="Google Shape;2066;p253"/>
          <p:cNvSpPr txBox="1"/>
          <p:nvPr>
            <p:ph idx="2"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333"/>
              </a:spcBef>
              <a:spcAft>
                <a:spcPts val="0"/>
              </a:spcAft>
              <a:buClr>
                <a:srgbClr val="3F3F3F"/>
              </a:buClr>
              <a:buSzPts val="2200"/>
              <a:buNone/>
            </a:pPr>
            <a:r>
              <a:rPr lang="en-IN"/>
              <a:t>Which of the following optimization functions update learning rate along with the weights?</a:t>
            </a:r>
            <a:endParaRPr b="0"/>
          </a:p>
        </p:txBody>
      </p:sp>
      <p:sp>
        <p:nvSpPr>
          <p:cNvPr id="2067" name="Google Shape;2067;p253"/>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Gradient Descent</a:t>
            </a:r>
            <a:endParaRPr/>
          </a:p>
        </p:txBody>
      </p:sp>
      <p:sp>
        <p:nvSpPr>
          <p:cNvPr id="2068" name="Google Shape;2068;p253"/>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Stochastic Gradient Descent</a:t>
            </a:r>
            <a:endParaRPr/>
          </a:p>
        </p:txBody>
      </p:sp>
      <p:sp>
        <p:nvSpPr>
          <p:cNvPr id="2069" name="Google Shape;2069;p253"/>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Stochastic Gradient Descent with Mini Batch</a:t>
            </a:r>
            <a:endParaRPr/>
          </a:p>
        </p:txBody>
      </p:sp>
      <p:sp>
        <p:nvSpPr>
          <p:cNvPr id="2070" name="Google Shape;2070;p253"/>
          <p:cNvSpPr txBox="1"/>
          <p:nvPr>
            <p:ph idx="6" type="body"/>
          </p:nvPr>
        </p:nvSpPr>
        <p:spPr>
          <a:xfrm>
            <a:off x="2329744" y="518373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AdaGrad</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5" name="Shape 2075"/>
        <p:cNvGrpSpPr/>
        <p:nvPr/>
      </p:nvGrpSpPr>
      <p:grpSpPr>
        <a:xfrm>
          <a:off x="0" y="0"/>
          <a:ext cx="0" cy="0"/>
          <a:chOff x="0" y="0"/>
          <a:chExt cx="0" cy="0"/>
        </a:xfrm>
      </p:grpSpPr>
      <p:sp>
        <p:nvSpPr>
          <p:cNvPr id="2076" name="Google Shape;2076;p10"/>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333"/>
              </a:spcBef>
              <a:spcAft>
                <a:spcPts val="0"/>
              </a:spcAft>
              <a:buClr>
                <a:srgbClr val="3F3F3F"/>
              </a:buClr>
              <a:buSzPts val="2200"/>
              <a:buNone/>
            </a:pPr>
            <a:r>
              <a:rPr lang="en-IN"/>
              <a:t>Which of the following optimization functions update learning rate along with the weights?</a:t>
            </a:r>
            <a:endParaRPr b="0"/>
          </a:p>
        </p:txBody>
      </p:sp>
      <p:sp>
        <p:nvSpPr>
          <p:cNvPr id="2077" name="Google Shape;2077;p10"/>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333"/>
              </a:spcBef>
              <a:spcAft>
                <a:spcPts val="0"/>
              </a:spcAft>
              <a:buClr>
                <a:schemeClr val="lt1"/>
              </a:buClr>
              <a:buSzPts val="2200"/>
              <a:buFont typeface="Arial"/>
              <a:buNone/>
            </a:pPr>
            <a:r>
              <a:rPr lang="en-IN"/>
              <a:t>2</a:t>
            </a:r>
            <a:endParaRPr/>
          </a:p>
        </p:txBody>
      </p:sp>
      <p:sp>
        <p:nvSpPr>
          <p:cNvPr id="2078" name="Google Shape;2078;p10"/>
          <p:cNvSpPr txBox="1"/>
          <p:nvPr>
            <p:ph idx="4" type="body"/>
          </p:nvPr>
        </p:nvSpPr>
        <p:spPr>
          <a:xfrm>
            <a:off x="3346904" y="7352140"/>
            <a:ext cx="9022188" cy="400110"/>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1333"/>
              </a:spcBef>
              <a:spcAft>
                <a:spcPts val="0"/>
              </a:spcAft>
              <a:buClr>
                <a:srgbClr val="024F93"/>
              </a:buClr>
              <a:buSzPts val="2200"/>
              <a:buFont typeface="Arial"/>
              <a:buNone/>
            </a:pPr>
            <a:r>
              <a:rPr lang="en-IN"/>
              <a:t>d</a:t>
            </a:r>
            <a:endParaRPr/>
          </a:p>
        </p:txBody>
      </p:sp>
      <p:sp>
        <p:nvSpPr>
          <p:cNvPr id="2079" name="Google Shape;2079;p10"/>
          <p:cNvSpPr txBox="1"/>
          <p:nvPr>
            <p:ph idx="5"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Gradient Descent</a:t>
            </a:r>
            <a:endParaRPr/>
          </a:p>
          <a:p>
            <a:pPr indent="0" lvl="0" marL="0" rtl="0" algn="l">
              <a:lnSpc>
                <a:spcPct val="90000"/>
              </a:lnSpc>
              <a:spcBef>
                <a:spcPts val="1333"/>
              </a:spcBef>
              <a:spcAft>
                <a:spcPts val="0"/>
              </a:spcAft>
              <a:buClr>
                <a:srgbClr val="3F3F3F"/>
              </a:buClr>
              <a:buSzPts val="2000"/>
              <a:buNone/>
            </a:pPr>
            <a:r>
              <a:t/>
            </a:r>
            <a:endParaRPr/>
          </a:p>
        </p:txBody>
      </p:sp>
      <p:sp>
        <p:nvSpPr>
          <p:cNvPr id="2080" name="Google Shape;2080;p10"/>
          <p:cNvSpPr txBox="1"/>
          <p:nvPr>
            <p:ph idx="6" type="body"/>
          </p:nvPr>
        </p:nvSpPr>
        <p:spPr>
          <a:xfrm>
            <a:off x="2329744" y="3609022"/>
            <a:ext cx="11250600" cy="701700"/>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Stochastic Gradient Descent</a:t>
            </a:r>
            <a:endParaRPr/>
          </a:p>
          <a:p>
            <a:pPr indent="0" lvl="0" marL="0" rtl="0" algn="l">
              <a:lnSpc>
                <a:spcPct val="90000"/>
              </a:lnSpc>
              <a:spcBef>
                <a:spcPts val="1333"/>
              </a:spcBef>
              <a:spcAft>
                <a:spcPts val="0"/>
              </a:spcAft>
              <a:buClr>
                <a:srgbClr val="3F3F3F"/>
              </a:buClr>
              <a:buSzPts val="2000"/>
              <a:buNone/>
            </a:pPr>
            <a:r>
              <a:t/>
            </a:r>
            <a:endParaRPr/>
          </a:p>
        </p:txBody>
      </p:sp>
      <p:sp>
        <p:nvSpPr>
          <p:cNvPr id="2081" name="Google Shape;2081;p10"/>
          <p:cNvSpPr txBox="1"/>
          <p:nvPr>
            <p:ph idx="7"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Stochastic Gradient Descent with Mini Batch</a:t>
            </a:r>
            <a:endParaRPr/>
          </a:p>
          <a:p>
            <a:pPr indent="0" lvl="0" marL="0" rtl="0" algn="l">
              <a:lnSpc>
                <a:spcPct val="90000"/>
              </a:lnSpc>
              <a:spcBef>
                <a:spcPts val="1333"/>
              </a:spcBef>
              <a:spcAft>
                <a:spcPts val="0"/>
              </a:spcAft>
              <a:buClr>
                <a:srgbClr val="3F3F3F"/>
              </a:buClr>
              <a:buSzPts val="2000"/>
              <a:buNone/>
            </a:pPr>
            <a:r>
              <a:t/>
            </a:r>
            <a:endParaRPr/>
          </a:p>
        </p:txBody>
      </p:sp>
      <p:sp>
        <p:nvSpPr>
          <p:cNvPr id="2082" name="Google Shape;2082;p10"/>
          <p:cNvSpPr txBox="1"/>
          <p:nvPr>
            <p:ph idx="8" type="body"/>
          </p:nvPr>
        </p:nvSpPr>
        <p:spPr>
          <a:xfrm>
            <a:off x="2329744" y="520035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333"/>
              </a:spcBef>
              <a:spcAft>
                <a:spcPts val="0"/>
              </a:spcAft>
              <a:buClr>
                <a:srgbClr val="3F3F3F"/>
              </a:buClr>
              <a:buSzPts val="2000"/>
              <a:buNone/>
            </a:pPr>
            <a:r>
              <a:rPr lang="en-IN"/>
              <a:t>AdaGrad</a:t>
            </a:r>
            <a:endParaRPr/>
          </a:p>
        </p:txBody>
      </p:sp>
      <p:sp>
        <p:nvSpPr>
          <p:cNvPr id="2083" name="Google Shape;2083;p10"/>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333"/>
              </a:spcBef>
              <a:spcAft>
                <a:spcPts val="0"/>
              </a:spcAft>
              <a:buClr>
                <a:srgbClr val="3F3F3F"/>
              </a:buClr>
              <a:buSzPts val="2000"/>
              <a:buNone/>
            </a:pPr>
            <a:r>
              <a:rPr lang="en-IN"/>
              <a:t>AdaGrad optimization algorithm updates learning rate along with optimization.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Pranjal Taye</dc:creator>
</cp:coreProperties>
</file>